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4" r:id="rId3"/>
    <p:sldMasterId id="2147483690" r:id="rId4"/>
    <p:sldMasterId id="2147483698" r:id="rId5"/>
    <p:sldMasterId id="2147483712" r:id="rId6"/>
    <p:sldMasterId id="2147483721" r:id="rId7"/>
    <p:sldMasterId id="2147483723" r:id="rId8"/>
  </p:sldMasterIdLst>
  <p:notesMasterIdLst>
    <p:notesMasterId r:id="rId62"/>
  </p:notesMasterIdLst>
  <p:sldIdLst>
    <p:sldId id="256" r:id="rId9"/>
    <p:sldId id="258" r:id="rId10"/>
    <p:sldId id="288" r:id="rId11"/>
    <p:sldId id="259" r:id="rId12"/>
    <p:sldId id="385" r:id="rId13"/>
    <p:sldId id="367" r:id="rId14"/>
    <p:sldId id="260" r:id="rId15"/>
    <p:sldId id="354" r:id="rId16"/>
    <p:sldId id="368" r:id="rId17"/>
    <p:sldId id="282" r:id="rId18"/>
    <p:sldId id="331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32" r:id="rId28"/>
    <p:sldId id="333" r:id="rId29"/>
    <p:sldId id="335" r:id="rId30"/>
    <p:sldId id="369" r:id="rId31"/>
    <p:sldId id="338" r:id="rId32"/>
    <p:sldId id="370" r:id="rId33"/>
    <p:sldId id="339" r:id="rId34"/>
    <p:sldId id="285" r:id="rId35"/>
    <p:sldId id="341" r:id="rId36"/>
    <p:sldId id="371" r:id="rId37"/>
    <p:sldId id="372" r:id="rId38"/>
    <p:sldId id="352" r:id="rId39"/>
    <p:sldId id="381" r:id="rId40"/>
    <p:sldId id="346" r:id="rId41"/>
    <p:sldId id="382" r:id="rId42"/>
    <p:sldId id="383" r:id="rId43"/>
    <p:sldId id="384" r:id="rId44"/>
    <p:sldId id="289" r:id="rId45"/>
    <p:sldId id="290" r:id="rId46"/>
    <p:sldId id="363" r:id="rId47"/>
    <p:sldId id="297" r:id="rId48"/>
    <p:sldId id="357" r:id="rId49"/>
    <p:sldId id="358" r:id="rId50"/>
    <p:sldId id="298" r:id="rId51"/>
    <p:sldId id="359" r:id="rId52"/>
    <p:sldId id="360" r:id="rId53"/>
    <p:sldId id="361" r:id="rId54"/>
    <p:sldId id="291" r:id="rId55"/>
    <p:sldId id="292" r:id="rId56"/>
    <p:sldId id="293" r:id="rId57"/>
    <p:sldId id="364" r:id="rId58"/>
    <p:sldId id="366" r:id="rId59"/>
    <p:sldId id="294" r:id="rId60"/>
    <p:sldId id="365" r:id="rId6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9900"/>
    <a:srgbClr val="3399FF"/>
    <a:srgbClr val="663300"/>
    <a:srgbClr val="990000"/>
    <a:srgbClr val="00009B"/>
    <a:srgbClr val="0000B4"/>
    <a:srgbClr val="0000A9"/>
    <a:srgbClr val="FF522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029F78-644D-4F29-A868-9D55BB3F18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3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3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462094E-DDBD-4949-92EE-E849DAC5B249}" type="slidenum">
              <a:rPr kumimoji="0" lang="en-US" altLang="zh-CN" sz="1200" b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kumimoji="0" lang="en-US" altLang="zh-CN" sz="1200" b="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7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</a:rPr>
              <a:t>首先找出其中出现次数较多，且原子个数相差较多的原子作为配平起点，求出其最小公倍数，再由最小公倍数确定相关化学式的化学计量数，配平化学方程式</a:t>
            </a:r>
          </a:p>
        </p:txBody>
      </p:sp>
    </p:spTree>
    <p:extLst>
      <p:ext uri="{BB962C8B-B14F-4D97-AF65-F5344CB8AC3E}">
        <p14:creationId xmlns:p14="http://schemas.microsoft.com/office/powerpoint/2010/main" val="249831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0F64-3053-4672-8884-65182B3B9E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373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EDE5-B55C-428F-A45C-CCAC756232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97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642E-D19B-4E41-9DCE-03EE373D93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066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07A9-AB25-4AFE-99E4-D40BE30A73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72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10A3-521B-464C-ACAA-5E0A9E4955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623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4B6C-8E4B-403D-BDDB-5FE3C926B6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36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8C3C-AD82-4AD4-A864-5076451B7E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734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9045-D3BD-4368-AE7C-7441E3FE26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89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8457-6D2C-4F8E-AA1A-BCA0A0E827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27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214E-7988-4C34-8D61-2D2F2EE385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237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AACE-C096-4490-B1D7-C277B8088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30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5F94-2C07-4CB4-AF71-16ADCC82F3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919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1A65-3FC6-4B49-8A0A-C6B6C39627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081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7C50-7BD0-4685-97CB-02BB35D5BC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7806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2EF3-7799-49D3-AA4B-3B4A2FF3B8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3853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4B67-AC44-49EC-BB01-2D1B755877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852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27D9-462F-40F2-8F80-2E72B074FF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237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E0C5-2270-42DD-8ED4-C8BF9956A1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0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1FC5-21B6-4892-BD8E-E395A320D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986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zh-CN" alt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46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F3E888-4BDB-4B9C-9462-2BA560A256F1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DBB76-2798-4362-90C2-7EBF61628F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364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DD5E-5A76-4AE8-B654-374D3E6EE7E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3AFC-EA62-4EB1-8F8A-091F06F490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04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FAE4-E8D7-4F7E-972F-0C54E6477EC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6DA08-5D32-4004-8436-3F870A6D2F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129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8561-9A9A-4699-8521-AF354B50D1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6934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E353-1AB7-4FB3-83DA-324F582E917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31D0-3091-4329-87ED-B246E0FDF1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0339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F3DF-DC12-4520-88BB-0797D1E2D717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A3EF-E58F-4EED-808E-A98099D76F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05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CAEF-AEE3-4F4B-963A-3E395F9AE97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B5FD-6F0F-4462-AABE-78152F89FD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5999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2F6D-DDE8-4DF2-986E-32D3F620788B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0D54-20E2-46E7-9112-EDA5A184D2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765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2B3B-0A32-458C-81E5-C143E37C0578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402F8-0675-4C09-A81E-8AF778B76E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8036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94B3-59B3-4708-91D3-BE577C9A17A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48D4-2E3F-4EAB-A2E1-5439F8455F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180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A1AF-E548-42E1-BC80-0C8148382A3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6D9A9-E545-4F0D-84D6-497A547F68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3221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265A0-6C94-495B-A760-F86C25297493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48CB-525E-40E4-8984-C3A5A2A0CB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231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7FBA-14AA-426B-A990-AD8E2819541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70AB-CFE0-4DBA-AEF6-F04B952355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8833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37321-9AAD-4F6D-921F-403642E6CEE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4DC0B6-F254-4BAB-B59C-6142670639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66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287D-EEAF-4CFB-97BB-D74537032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059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6F9A-A575-4DBC-8E02-B8849232F40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79A5-24CE-4444-AA4B-D3F4CAFB50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396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D071-714E-4B4D-8C3F-28ABA3388B1C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02AE-E0D1-4F4C-A747-02639CDBF2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3944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8D2F-4365-4C7C-91C0-3118ECCF7FD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B00A-E54B-4216-8C0D-B749AB8550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9579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687B-6C19-465F-937C-7EA598D310D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CDAB-F98B-473A-80DF-A1A8B7E989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9320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9754-A949-48FD-9A22-F0184DF047EC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623BA-34B4-4F8E-A5C3-80462EF0B1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894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F79C-5F5B-4C3D-8BD1-01519952D8B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324B-0DA0-4A38-BEEF-E5005A853A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448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CDD-ED10-4BEB-8FDA-B02C0071AC2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ACDB-C0D2-4C2F-BA65-AEC56832CC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519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6F71-5462-44EF-B0AB-B4DAE7AF858D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216C-7944-44C0-9E47-A0CAE093D1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0906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911-5B71-476C-BBAC-BF0497BE0975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8818-07A0-415A-A940-99EFFE62E3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8607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F3C3-3CBF-4C44-A1D6-196904BC5061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9D08-13C7-4C09-85CD-EA7411FE84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54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8E82-3B51-4FA7-A2A5-A9A63B49B2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824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50000"/>
                      </a:spcBef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581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581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DB339-A04E-4CF6-8D3D-12106AC5C56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A846C-3628-409B-B9B9-AD437D3D82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573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71C-9D4F-49F4-A943-385ED73FF74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7716-B710-44E2-9826-2D436CDA55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021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0226-D2F9-4222-B279-E2467F3B56E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9A4-5C76-4199-9DA0-90FA622299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5984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6C03-2081-4587-AE40-31A3B93C1C3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EDEE-B0F4-4F0B-A089-65A67B48D2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3809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4F04-AB08-4BB8-9E09-0F9F6617CC1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9A26-B209-450A-92E5-0A68CA690E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311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9F46-91DF-435A-8309-7A83850340C8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EEC2-AAA3-484F-B1D6-5ADA044FDA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4742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CD532-6239-4CFE-B90E-51763D5D5C6E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5AAD-49E7-4E91-BB09-EB1D1077DB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4581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873A-025E-47ED-9931-46E23ED8D01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82BD-B0E3-49A2-BE50-D3FF99B82E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2944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1439-F751-4AA7-A511-7281B28BFA75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8481-5912-433E-BA80-6E4BC6E881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414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C66F-FBC8-445A-8386-FD994617CD73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E98A-114D-477D-864B-0D594775FE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84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8D49-EE08-41DC-99A7-91E0AF213D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5172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B8FE-7EE6-4DF4-9AE9-1F34D060ABE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DDF9F-387D-4AF5-9E30-0F43123F04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2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3F74-7D6B-4AA6-BAD2-DA33702A28C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44EB-AB1E-46EA-B755-5715594994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1091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D83D-8426-400E-BD40-964ED9BB8F3F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9353-BE64-4BE6-B681-A9D3C25FF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867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BE71-9B90-47F7-8D8A-F31EE5CB039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8A88-0FA7-4C3D-B61B-B9C13EB602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201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E0BF-F3A1-405E-9A50-34B9C6099B9D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F867-62D2-4653-A1E9-78F330B70F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930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2C00-8FF7-437E-AC66-20FBDDC35297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4963-38B5-430F-963D-D44DEF7C84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8532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C1B8-6D7B-4F19-A2B5-219EC144292E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6745-0A09-42DE-9BDC-D4C7FCDD9B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20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47D09-F822-4E43-AF60-A91BD759FCC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968B-9A36-4427-9446-D4F7F2CB1C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4381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BAA6-250F-4D72-B5DA-8D4D586A8AB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F707-FD8D-4BF2-8486-4FFAF2E9F3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55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4D27-9CA2-4CF8-A136-F5D9329CB7A1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AD8F-51B5-437F-BF5A-5A29C97D05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25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0F0F-6CB8-494F-8B97-EC028AED3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2190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F348-D101-4B9E-BA5C-358E6C4A4E2C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5202-896F-4CAC-A687-130107F631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2609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CA60-108D-40E6-B3CA-121240B89EB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DDDB-22D7-4729-B1FA-CE648F0676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41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框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40"/>
              <a:ext cx="5232" cy="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花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0"/>
              <a:ext cx="1644" cy="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花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2"/>
              <a:ext cx="2163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葉子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1152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533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5533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A0618E-F9DF-4C69-84B5-6EF5A9D8FF43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E9969-98AA-4880-BDE1-2FBC8A74E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07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E211-5B26-4550-AAC0-85C6A9FC0644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574B-3523-47D7-A0DF-2B8A28405D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00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31F5-D9F8-4A9F-B010-76B5BC3CAAFF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0F03-8809-448C-B395-8DD0585D78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589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44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44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DD8B-9096-4B1D-B20B-7CA9E4CC2663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161C-E430-4ACB-B123-982D9D94F1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064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5ED1-A739-44F6-8B43-49F7AFABB8CB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EAE4-C408-459F-9B00-32E3D5053F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7865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9FB6-D4A8-47AB-A6EA-010E94085865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146B-94C4-4EA0-BCE6-9BF2AFD915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73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67B0-E593-4B9B-A59A-A598A94A79B5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FEA1-6ED9-473A-9550-2A8258686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789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5779-FEE1-4D2B-8C95-857AE5DE6420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9ADF-A3A2-493C-A3D5-A263B58C8A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8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E77B9-155E-4AB3-A8F1-6577C641C8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6193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6713-0098-4164-85E6-887327EAA8D1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2E68-901E-4CE4-9BA8-56E67374B2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730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F5A27-418C-413F-83A0-CDF86697FBA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EF95-BCF6-42EA-908B-669ECC5589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5129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16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16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02ED-53A8-4DF0-8DA6-282D71BB89C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5A98-8F5C-4B28-A8A1-CA9161223D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058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0738" y="847725"/>
            <a:ext cx="7505700" cy="51625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kumimoji="0" lang="zh-CN" altLang="en-US" sz="2400" b="0"/>
          </a:p>
        </p:txBody>
      </p:sp>
      <p:pic>
        <p:nvPicPr>
          <p:cNvPr id="5" name="Picture 3" descr="紙角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7B29"/>
              </a:clrFrom>
              <a:clrTo>
                <a:srgbClr val="FF7B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3747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F58A06-69BE-4884-89C3-BF3FC34AE9FB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217A0-13EB-4339-8D34-57C6D383A3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8039256"/>
      </p:ext>
    </p:extLst>
  </p:cSld>
  <p:clrMapOvr>
    <a:masterClrMapping/>
  </p:clrMapOvr>
  <p:transition spd="slow">
    <p:pull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101D-FF6C-49D2-BEFD-AD673459FA3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95FF-B157-42C8-9C39-B955423C30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7089245"/>
      </p:ext>
    </p:extLst>
  </p:cSld>
  <p:clrMapOvr>
    <a:masterClrMapping/>
  </p:clrMapOvr>
  <p:transition spd="slow"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732C-3209-4494-BA36-5852008225A3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0B4A-3886-4080-99C0-25AA7277C5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9656536"/>
      </p:ext>
    </p:extLst>
  </p:cSld>
  <p:clrMapOvr>
    <a:masterClrMapping/>
  </p:clrMapOvr>
  <p:transition spd="slow"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36195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52900" y="2057400"/>
            <a:ext cx="36195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8F81-D557-4870-9D4E-763907F90639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A8AE-9A02-496E-A758-BE1659E307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8634546"/>
      </p:ext>
    </p:extLst>
  </p:cSld>
  <p:clrMapOvr>
    <a:masterClrMapping/>
  </p:clrMapOvr>
  <p:transition spd="slow"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EB7E-19B6-4991-9F5C-C574CB756171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54F2-B7E2-4E4E-9CAF-C26A019159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8946649"/>
      </p:ext>
    </p:extLst>
  </p:cSld>
  <p:clrMapOvr>
    <a:masterClrMapping/>
  </p:clrMapOvr>
  <p:transition spd="slow"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A461-0737-4001-BEA4-BD073A97791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015A-3A22-416E-86F3-DC53BC7DA0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951867"/>
      </p:ext>
    </p:extLst>
  </p:cSld>
  <p:clrMapOvr>
    <a:masterClrMapping/>
  </p:clrMapOvr>
  <p:transition spd="slow"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3FF0-8095-4018-9A99-64BA20071CCD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67A8-268A-4390-BCB2-585521DAC5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6777944"/>
      </p:ext>
    </p:extLst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A0F8-0847-4556-885D-17685F40C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84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70AE-E2F1-48AA-AD1A-8D97392B7CAB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6A94-BC94-4570-9C07-377BF3829C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86563"/>
      </p:ext>
    </p:extLst>
  </p:cSld>
  <p:clrMapOvr>
    <a:masterClrMapping/>
  </p:clrMapOvr>
  <p:transition spd="slow"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FF9A-C144-4A35-AA74-5284D78AC716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0F58-8C40-4FA0-83BE-914BA94EFA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051164"/>
      </p:ext>
    </p:extLst>
  </p:cSld>
  <p:clrMapOvr>
    <a:masterClrMapping/>
  </p:clrMapOvr>
  <p:transition spd="slow"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4C8A-8C91-445C-9CF3-52628711AD57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2B1F-B254-434B-88EC-F99DA97956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806208"/>
      </p:ext>
    </p:extLst>
  </p:cSld>
  <p:clrMapOvr>
    <a:masterClrMapping/>
  </p:clrMapOvr>
  <p:transition spd="slow"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924550" y="685800"/>
            <a:ext cx="184785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39115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F6EE-0261-49C0-B957-FCFA954EF4EB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25FB-74EB-4BDB-B83A-58EAC624A0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1331451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980270-D24B-4859-89AA-82E910D111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B5D6C6-0E0D-4E4A-82FC-2C7943FCF5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9353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zh-CN" altLang="en-US"/>
            </a:p>
          </p:txBody>
        </p:sp>
        <p:grpSp>
          <p:nvGrpSpPr>
            <p:cNvPr id="30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9354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4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5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19356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grpSp>
            <p:nvGrpSpPr>
              <p:cNvPr id="31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935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1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1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935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  <p:sp>
              <p:nvSpPr>
                <p:cNvPr id="1935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9359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3111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2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59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zh-CN" altLang="en-US"/>
              </a:p>
            </p:txBody>
          </p:sp>
          <p:sp>
            <p:nvSpPr>
              <p:cNvPr id="3115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7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36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36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40B2-64E2-442B-81F8-42D3C5DC3BBD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1936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36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9B2E91-7552-487C-AF41-B3AFAF335B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936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DE7F7C3F-4DDD-4CAF-854B-429C2E084936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964E0EAF-811A-4DE1-AE9C-9E9D7984DA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2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282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3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28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28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1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27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61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1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27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27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27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27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26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26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2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26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26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25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2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25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25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25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2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24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24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24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2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23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23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0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0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2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23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23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23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22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22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22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22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2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21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21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21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15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9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5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6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0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2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9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71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985DE3B9-FB03-43CA-9373-D6C0F92431FA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2571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71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23379A59-FC64-41AC-A822-B938E49036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DD3C4D32-370D-4468-8404-0F4ECB138982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>
                <a:latin typeface="+mn-lt"/>
              </a:defRPr>
            </a:lvl1pPr>
          </a:lstStyle>
          <a:p>
            <a:pPr>
              <a:defRPr/>
            </a:pPr>
            <a:fld id="{59AD97C4-6DB8-4444-999F-44E46088CD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209088" cy="6858000"/>
            <a:chOff x="0" y="0"/>
            <a:chExt cx="5801" cy="4320"/>
          </a:xfrm>
        </p:grpSpPr>
        <p:pic>
          <p:nvPicPr>
            <p:cNvPr id="9224" name="Picture 3" descr="框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40"/>
              <a:ext cx="5232" cy="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4" descr="花4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1190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5" descr="花3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0"/>
              <a:ext cx="1682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6" descr="葉子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0"/>
              <a:ext cx="905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43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43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4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fld id="{B0A5F81F-6B11-4434-AB10-431A9299F24D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54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4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fld id="{429A85FB-634F-4633-8A10-E0867368AF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0000"/>
        <a:buFont typeface="Wingdings" panose="05000000000000000000" pitchFamily="2" charset="2"/>
        <a:buChar char="v"/>
        <a:defRPr sz="34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0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anose="05000000000000000000" pitchFamily="2" charset="2"/>
        <a:buChar char="v"/>
        <a:defRPr sz="26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Wingdings" panose="05000000000000000000" pitchFamily="2" charset="2"/>
        <a:buChar char="§"/>
        <a:defRPr sz="22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v"/>
        <a:defRPr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框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7B29"/>
              </a:clrFrom>
              <a:clrTo>
                <a:srgbClr val="FF7B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5888"/>
            <a:ext cx="891063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fld id="{56EBE684-9E2E-4524-91FA-476496863AAF}" type="datetimeFigureOut">
              <a:rPr lang="zh-CN" altLang="en-US"/>
              <a:pPr>
                <a:defRPr/>
              </a:pPr>
              <a:t>2013/11/18</a:t>
            </a:fld>
            <a:endParaRPr lang="en-US" altLang="zh-CN"/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 smtClean="0"/>
            </a:lvl1pPr>
          </a:lstStyle>
          <a:p>
            <a:pPr>
              <a:defRPr/>
            </a:pPr>
            <a:fld id="{300881F5-659B-40B9-AC60-4A0280DBB1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7391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0416;&#37240;&#21644;&#30899;&#37240;&#38048;&#36136;&#37327;&#23432;&#24658;.rmvb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../Administrator/&#26700;&#38754;/&#33457;&#20043;&#35821;" TargetMode="External"/><Relationship Id="rId2" Type="http://schemas.openxmlformats.org/officeDocument/2006/relationships/hyperlink" Target="http://cndesk.com/wallpaper.asp?id=1639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38209;&#26465;&#29123;&#28903;&#36136;&#37327;&#23432;&#24658;.rmvb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neic.sh.cn/education/sucaiku/huaxue/2007.1/contents/main/lmcz01/Admin/2004&#24180;&#25945;&#26696;/&#31532;&#22235;&#31456;/&#31532;&#19968;&#33410;/&#27700;.sw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30827;&#37240;&#38108;&#19982;&#38081;&#36136;&#37327;&#23432;&#24658;.rmvb" TargetMode="Externa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258888" y="1628775"/>
            <a:ext cx="6913562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kern="1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宋体" panose="02010600030101010101" pitchFamily="2" charset="-122"/>
              </a:rPr>
              <a:t>质量守恒定律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3"/>
          <p:cNvSpPr>
            <a:spLocks noChangeArrowheads="1"/>
          </p:cNvSpPr>
          <p:nvPr/>
        </p:nvSpPr>
        <p:spPr bwMode="auto">
          <a:xfrm>
            <a:off x="827088" y="228600"/>
            <a:ext cx="8137525" cy="6224588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26627" name="WordArt 14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2087563" cy="6477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bevelT w="38100" h="38100"/>
              <a:bevelB w="38100" h="38100" prst="angle"/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zh-CN" altLang="en-US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实验结论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628775"/>
            <a:ext cx="82915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参加化学反应的各物质的质量总和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反应后生成的各物质的质量总和</a:t>
            </a:r>
          </a:p>
          <a:p>
            <a:pPr eaLnBrk="1" hangingPunct="1"/>
            <a:endParaRPr lang="zh-CN" altLang="en-US" dirty="0" smtClean="0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800" dirty="0" smtClean="0">
              <a:solidFill>
                <a:srgbClr val="990000"/>
              </a:solidFill>
            </a:endParaRP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4356100" y="2276673"/>
            <a:ext cx="3603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?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4211638" y="2420888"/>
            <a:ext cx="647700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kern="10" dirty="0">
                <a:ln/>
                <a:solidFill>
                  <a:schemeClr val="accent4"/>
                </a:solidFill>
                <a:latin typeface="宋体" panose="02010600030101010101" pitchFamily="2" charset="-122"/>
              </a:rPr>
              <a:t>=</a:t>
            </a:r>
            <a:endParaRPr lang="zh-CN" altLang="en-US" sz="3600" kern="10" dirty="0">
              <a:ln/>
              <a:solidFill>
                <a:schemeClr val="accent4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63938" y="3933825"/>
            <a:ext cx="4968875" cy="641350"/>
            <a:chOff x="2245" y="2478"/>
            <a:chExt cx="2803" cy="404"/>
          </a:xfrm>
        </p:grpSpPr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2245" y="2704"/>
              <a:ext cx="8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3198" y="2478"/>
              <a:ext cx="18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3600" dirty="0">
                  <a:ln/>
                  <a:solidFill>
                    <a:schemeClr val="accent4"/>
                  </a:solidFill>
                  <a:effectLst>
                    <a:glow rad="1219200">
                      <a:schemeClr val="accent1">
                        <a:alpha val="40000"/>
                      </a:schemeClr>
                    </a:glow>
                    <a:reflection endPos="0" dist="50800" dir="5400000" sy="-100000" algn="bl" rotWithShape="0"/>
                  </a:effectLst>
                  <a:ea typeface="黑体" panose="02010609060101010101" pitchFamily="49" charset="-122"/>
                </a:rPr>
                <a:t>质量守恒定律</a:t>
              </a:r>
            </a:p>
          </p:txBody>
        </p:sp>
      </p:grpSp>
      <p:sp>
        <p:nvSpPr>
          <p:cNvPr id="26633" name="AutoShape 16"/>
          <p:cNvSpPr>
            <a:spLocks noChangeArrowheads="1"/>
          </p:cNvSpPr>
          <p:nvPr/>
        </p:nvSpPr>
        <p:spPr bwMode="auto">
          <a:xfrm rot="2300537">
            <a:off x="7010400" y="525463"/>
            <a:ext cx="2133600" cy="762000"/>
          </a:xfrm>
          <a:prstGeom prst="ellipseRibbon2">
            <a:avLst>
              <a:gd name="adj1" fmla="val 42778"/>
              <a:gd name="adj2" fmla="val 40898"/>
              <a:gd name="adj3" fmla="val 14435"/>
            </a:avLst>
          </a:prstGeom>
          <a:solidFill>
            <a:srgbClr val="FD81DF"/>
          </a:solidFill>
          <a:ln w="12700">
            <a:solidFill>
              <a:srgbClr val="CC0099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pic>
        <p:nvPicPr>
          <p:cNvPr id="26634" name="Picture 18" descr="图片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221163"/>
            <a:ext cx="2124075" cy="235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6" grpId="0" animBg="1"/>
      <p:bldP spid="46086" grpId="1" animBg="1"/>
      <p:bldP spid="460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51325" y="2230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en-US" sz="2400" b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4325" y="35496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en-US" b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4325" y="35496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en-US" b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7489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一、质量守恒定律</a:t>
            </a:r>
            <a:r>
              <a:rPr lang="en-US" altLang="zh-CN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(</a:t>
            </a:r>
            <a:r>
              <a:rPr lang="zh-CN" altLang="en-US" sz="4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见书</a:t>
            </a:r>
            <a:r>
              <a:rPr lang="en-US" altLang="zh-CN" sz="4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P94</a:t>
            </a:r>
            <a:r>
              <a:rPr lang="zh-CN" altLang="en-US" sz="4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）</a:t>
            </a:r>
            <a:endParaRPr lang="zh-CN" altLang="en-US" sz="4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75596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           </a:t>
            </a:r>
            <a:r>
              <a:rPr lang="zh-CN" altLang="en-US" sz="4000" b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参加化学反应的各物质的质量总和，等于反应后生成的各物质的质量总和。</a:t>
            </a:r>
            <a:r>
              <a:rPr lang="zh-CN" altLang="en-US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这个规律叫做</a:t>
            </a:r>
            <a:r>
              <a:rPr lang="zh-CN" altLang="en-US" sz="4000" b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质量守恒定律</a:t>
            </a:r>
            <a:r>
              <a:rPr lang="zh-CN" altLang="en-US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。</a:t>
            </a:r>
            <a:endParaRPr lang="zh-CN" altLang="en-US" sz="4000" dirty="0">
              <a:ea typeface="隶书" panose="02010509060101010101" pitchFamily="49" charset="-122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2339975" y="2349500"/>
            <a:ext cx="100171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6011863" y="2997200"/>
            <a:ext cx="1008062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3563938" y="3573463"/>
            <a:ext cx="938212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2051050" y="2924175"/>
            <a:ext cx="938213" cy="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187450" y="4672013"/>
            <a:ext cx="5545138" cy="70167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p3d extrusionH="57150">
              <a:bevelT h="25400" prst="softRound"/>
            </a:sp3d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i="1" dirty="0">
                <a:solidFill>
                  <a:srgbClr val="FF0000"/>
                </a:solidFill>
                <a:ea typeface="华文行楷" panose="02010800040101010101" pitchFamily="2" charset="-122"/>
              </a:rPr>
              <a:t>适用范围：化学变化。</a:t>
            </a:r>
          </a:p>
        </p:txBody>
      </p:sp>
      <p:pic>
        <p:nvPicPr>
          <p:cNvPr id="27660" name="Picture 12" descr="gifa40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17232"/>
            <a:ext cx="878806" cy="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827088" y="2420938"/>
            <a:ext cx="1152525" cy="503237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2484438" y="3068638"/>
            <a:ext cx="1008062" cy="5048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3348038" y="1700213"/>
            <a:ext cx="2016125" cy="720725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zh-CN" altLang="en-US" sz="24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  <p:bldP spid="80902" grpId="0" autoUpdateAnimBg="0"/>
      <p:bldP spid="80903" grpId="0" animBg="1"/>
      <p:bldP spid="80904" grpId="0" animBg="1"/>
      <p:bldP spid="80905" grpId="0" animBg="1"/>
      <p:bldP spid="80906" grpId="0" animBg="1"/>
      <p:bldP spid="80907" grpId="0" animBg="1" autoUpdateAnimBg="0"/>
      <p:bldP spid="80909" grpId="0" animBg="1"/>
      <p:bldP spid="80910" grpId="0" animBg="1"/>
      <p:bldP spid="809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55702" y="620688"/>
            <a:ext cx="25881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  <a:cs typeface="Arial"/>
              </a:rPr>
              <a:t>实验</a:t>
            </a:r>
            <a:r>
              <a:rPr lang="en-US" altLang="zh-CN" sz="48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  <a:cs typeface="Arial"/>
              </a:rPr>
              <a:t>5-1</a:t>
            </a:r>
            <a:endParaRPr lang="zh-CN" altLang="en-US" sz="48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华文隶书" panose="02010800040101010101" pitchFamily="2" charset="-122"/>
              <a:cs typeface="Arial"/>
            </a:endParaRPr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09041"/>
              </p:ext>
            </p:extLst>
          </p:nvPr>
        </p:nvGraphicFramePr>
        <p:xfrm>
          <a:off x="215329" y="2002631"/>
          <a:ext cx="8713788" cy="36544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9513"/>
                <a:gridCol w="6264275"/>
              </a:tblGrid>
              <a:tr h="8016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实验名称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碳酸钠和稀盐酸</a:t>
                      </a:r>
                      <a:endParaRPr kumimoji="1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854075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实验现象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857250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反</a:t>
                      </a:r>
                      <a:r>
                        <a:rPr kumimoji="0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应前后天平是否平衡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1141413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结论</a:t>
                      </a:r>
                      <a:endParaRPr kumimoji="0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664842" y="4581128"/>
            <a:ext cx="629964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化学反应前后的各物质质量总和，等于反应后生成的各物质质量总和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376167" y="3760192"/>
            <a:ext cx="250008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天平不平衡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096642" y="2939256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产生大量气泡，粉末逐渐减少</a:t>
            </a:r>
          </a:p>
        </p:txBody>
      </p:sp>
    </p:spTree>
    <p:extLst>
      <p:ext uri="{BB962C8B-B14F-4D97-AF65-F5344CB8AC3E}">
        <p14:creationId xmlns:p14="http://schemas.microsoft.com/office/powerpoint/2010/main" val="2087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795" y="355084"/>
            <a:ext cx="16561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0" lang="zh-CN" altLang="en-US" sz="4000" b="1" kern="0" dirty="0" smtClean="0">
                <a:solidFill>
                  <a:srgbClr val="FF3300"/>
                </a:solidFill>
                <a:ea typeface="华文彩云" panose="02010800040101010101" pitchFamily="2" charset="-122"/>
              </a:rPr>
              <a:t>讨论</a:t>
            </a:r>
            <a:endParaRPr kumimoji="0" lang="zh-CN" altLang="en-US" sz="4000" b="1" kern="0" dirty="0">
              <a:solidFill>
                <a:srgbClr val="FF3300"/>
              </a:solidFill>
              <a:ea typeface="华文彩云" panose="0201080004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3789363"/>
            <a:ext cx="853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kumimoji="0" lang="zh-CN" altLang="en-US" sz="4400" b="1" kern="0" smtClean="0">
                <a:solidFill>
                  <a:srgbClr val="FF0000"/>
                </a:solidFill>
                <a:ea typeface="隶书" panose="02010509060101010101" pitchFamily="49" charset="-122"/>
              </a:rPr>
              <a:t>如何证明稀盐酸和碳酸钠应前后物质的总质量相等呢？</a:t>
            </a:r>
            <a:endParaRPr kumimoji="0" lang="zh-CN" altLang="en-US" sz="4400" b="1" kern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334000" y="5486400"/>
            <a:ext cx="36576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zh-CN" altLang="en-US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请想一想？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5344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5400" b="0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</a:t>
            </a:r>
            <a:r>
              <a:rPr kumimoji="1"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在实验</a:t>
            </a:r>
            <a:r>
              <a:rPr kumimoji="1"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5-1</a:t>
            </a:r>
            <a:r>
              <a:rPr kumimoji="1"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中，稀盐酸和碳酸钠反应前后物质的总质量为什么不相等呢？</a:t>
            </a:r>
          </a:p>
        </p:txBody>
      </p:sp>
    </p:spTree>
    <p:extLst>
      <p:ext uri="{BB962C8B-B14F-4D97-AF65-F5344CB8AC3E}">
        <p14:creationId xmlns:p14="http://schemas.microsoft.com/office/powerpoint/2010/main" val="24791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62386" y="858614"/>
            <a:ext cx="244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24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6186" y="903064"/>
            <a:ext cx="244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44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9623" y="1752376"/>
            <a:ext cx="73914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1994023" y="2438176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2222623" y="2590576"/>
            <a:ext cx="9906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375023" y="2285776"/>
            <a:ext cx="457200" cy="228600"/>
          </a:xfrm>
          <a:prstGeom prst="leftBrace">
            <a:avLst>
              <a:gd name="adj1" fmla="val 8333"/>
              <a:gd name="adj2" fmla="val 8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4280023" y="3428776"/>
            <a:ext cx="914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2146423" y="2361976"/>
            <a:ext cx="3048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rot="-5400000">
            <a:off x="2832223" y="1828576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65223" y="2230214"/>
            <a:ext cx="92313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4400" dirty="0">
                <a:solidFill>
                  <a:srgbClr val="660066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在</a:t>
            </a:r>
            <a:r>
              <a:rPr kumimoji="1"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开放容器</a:t>
            </a:r>
            <a:r>
              <a:rPr kumimoji="1" lang="zh-CN" altLang="en-US" sz="4400" dirty="0">
                <a:solidFill>
                  <a:srgbClr val="660066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中</a:t>
            </a:r>
            <a:r>
              <a:rPr kumimoji="1" lang="zh-CN" altLang="en-US" sz="4400" dirty="0">
                <a:solidFill>
                  <a:srgbClr val="663300"/>
                </a:solidFill>
                <a:latin typeface="Times New Roman" panose="02020603050405020304" pitchFamily="18" charset="0"/>
              </a:rPr>
              <a:t>：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3200" dirty="0">
              <a:solidFill>
                <a:srgbClr val="66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kumimoji="1"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盐酸 </a:t>
            </a:r>
            <a:r>
              <a:rPr kumimoji="1"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 </a:t>
            </a:r>
            <a:r>
              <a:rPr kumimoji="1"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碳酸钠 → 氯化钠 </a:t>
            </a:r>
            <a:r>
              <a:rPr kumimoji="1"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 </a:t>
            </a:r>
            <a:r>
              <a:rPr kumimoji="1"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 </a:t>
            </a:r>
            <a:r>
              <a:rPr kumimoji="1"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kumimoji="1"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二氧化碳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kumimoji="1" lang="zh-CN" altLang="en-US" sz="32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32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endParaRPr kumimoji="1" lang="zh-CN" altLang="en-US" sz="3200" baseline="-25000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-5368590">
            <a:off x="1859879" y="3501008"/>
            <a:ext cx="382587" cy="1828800"/>
          </a:xfrm>
          <a:prstGeom prst="leftBrace">
            <a:avLst>
              <a:gd name="adj1" fmla="val 114811"/>
              <a:gd name="adj2" fmla="val 51968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endParaRPr kumimoji="1" lang="zh-CN" altLang="en-US" sz="24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rot="-5368590">
            <a:off x="5334918" y="3554982"/>
            <a:ext cx="373062" cy="1711325"/>
          </a:xfrm>
          <a:prstGeom prst="leftBrace">
            <a:avLst>
              <a:gd name="adj1" fmla="val 110179"/>
              <a:gd name="adj2" fmla="val 51968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65223" y="3116039"/>
            <a:ext cx="9144000" cy="1539875"/>
            <a:chOff x="0" y="788"/>
            <a:chExt cx="5760" cy="970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0" y="788"/>
              <a:ext cx="5760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0" y="788"/>
              <a:ext cx="968" cy="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9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hlinkClick r:id="rId2"/>
                  <a:hlinkMouseOver r:id="rId3" action="ppaction://hlinkfile"/>
                </a:rPr>
                <a:t>  </a:t>
              </a:r>
              <a:r>
                <a:rPr kumimoji="1" lang="zh-CN" altLang="en-US" sz="86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 </a:t>
              </a:r>
              <a:r>
                <a:rPr kumimoji="1" lang="zh-CN" altLang="en-US" sz="9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                                  </a:t>
              </a:r>
              <a:r>
                <a:rPr kumimoji="1" lang="zh-CN" altLang="en-US" sz="9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                             </a:t>
              </a: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117723" y="4825776"/>
            <a:ext cx="7315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kumimoji="1" lang="en-US" altLang="zh-CN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3200" baseline="-25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kumimoji="1" lang="en-US" altLang="zh-CN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kumimoji="1" lang="zh-CN" alt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＞               </a:t>
            </a:r>
            <a:r>
              <a:rPr kumimoji="1" lang="en-US" altLang="zh-CN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3200" baseline="-25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kumimoji="1" lang="zh-CN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113711" y="3093814"/>
            <a:ext cx="1800225" cy="13684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71667" y="620588"/>
            <a:ext cx="3444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华文隶书" panose="02010800040101010101" pitchFamily="2" charset="-122"/>
              </a:rPr>
              <a:t>实验</a:t>
            </a:r>
            <a:r>
              <a:rPr kumimoji="1" lang="en-US" altLang="zh-CN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华文隶书" panose="02010800040101010101" pitchFamily="2" charset="-122"/>
              </a:rPr>
              <a:t>5-1</a:t>
            </a:r>
            <a:r>
              <a:rPr kumimoji="1" lang="zh-CN" altLang="en-US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华文隶书" panose="02010800040101010101" pitchFamily="2" charset="-122"/>
              </a:rPr>
              <a:t>：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538987" y="1928177"/>
            <a:ext cx="1008236" cy="1003712"/>
            <a:chOff x="7538987" y="1928177"/>
            <a:chExt cx="1008236" cy="1003712"/>
          </a:xfrm>
        </p:grpSpPr>
        <p:sp>
          <p:nvSpPr>
            <p:cNvPr id="23" name="下箭头 22"/>
            <p:cNvSpPr/>
            <p:nvPr/>
          </p:nvSpPr>
          <p:spPr>
            <a:xfrm>
              <a:off x="7833803" y="2562002"/>
              <a:ext cx="360040" cy="3698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38987" y="1928177"/>
              <a:ext cx="1008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气体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3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nimBg="1" autoUpdateAnimBg="0"/>
      <p:bldP spid="16" grpId="0" animBg="1"/>
      <p:bldP spid="20" grpId="0" autoUpdateAnimBg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97163" y="401638"/>
            <a:ext cx="244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24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20963" y="446088"/>
            <a:ext cx="244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44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8888" y="1341438"/>
            <a:ext cx="56753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828800" y="19812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057400" y="2133600"/>
            <a:ext cx="9906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2209800" y="1828800"/>
            <a:ext cx="457200" cy="228600"/>
          </a:xfrm>
          <a:prstGeom prst="leftBrace">
            <a:avLst>
              <a:gd name="adj1" fmla="val 8333"/>
              <a:gd name="adj2" fmla="val 8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4114800" y="2971800"/>
            <a:ext cx="914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1981200" y="1905000"/>
            <a:ext cx="3048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 rot="-5400000">
            <a:off x="2667000" y="13716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3400" y="3505200"/>
            <a:ext cx="85030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盐酸</a:t>
            </a:r>
            <a:r>
              <a:rPr kumimoji="1"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 </a:t>
            </a:r>
            <a:r>
              <a:rPr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碳酸钠 → 氯化钠 </a:t>
            </a:r>
            <a:r>
              <a:rPr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 </a:t>
            </a:r>
            <a:r>
              <a:rPr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 </a:t>
            </a:r>
            <a:r>
              <a:rPr lang="en-US" altLang="zh-CN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600" dirty="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二氧化碳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kumimoji="1"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kumimoji="1"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en-US" altLang="zh-CN" sz="36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kumimoji="1"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kumimoji="1"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=                   M</a:t>
            </a:r>
            <a:r>
              <a:rPr kumimoji="1" lang="en-US" altLang="zh-CN" sz="36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3600" baseline="-25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rot="-5368590">
            <a:off x="1866106" y="3467894"/>
            <a:ext cx="382588" cy="1828800"/>
          </a:xfrm>
          <a:prstGeom prst="leftBrace">
            <a:avLst>
              <a:gd name="adj1" fmla="val 114810"/>
              <a:gd name="adj2" fmla="val 51968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endParaRPr kumimoji="1"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 rot="-5368590">
            <a:off x="6438900" y="2933700"/>
            <a:ext cx="381000" cy="2895600"/>
          </a:xfrm>
          <a:prstGeom prst="leftBrace">
            <a:avLst>
              <a:gd name="adj1" fmla="val 182541"/>
              <a:gd name="adj2" fmla="val 51968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endParaRPr kumimoji="1"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-9525" y="1828800"/>
            <a:ext cx="42049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kumimoji="1"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kumimoji="1"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密闭容器</a:t>
            </a:r>
            <a:r>
              <a:rPr kumimoji="1"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5908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13360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5400" y="762000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endParaRPr kumimoji="1" lang="zh-CN" altLang="en-US" sz="480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Rectangl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4450" y="765175"/>
            <a:ext cx="78790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kumimoji="1"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实验</a:t>
            </a:r>
            <a:r>
              <a:rPr kumimoji="1" lang="en-US" altLang="zh-CN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5-2</a:t>
            </a:r>
            <a:r>
              <a:rPr kumimoji="1"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kumimoji="1" lang="en-US" altLang="zh-CN" sz="4000" b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kumimoji="1"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镁</a:t>
            </a:r>
            <a:r>
              <a:rPr kumimoji="1"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条燃烧</a:t>
            </a:r>
            <a:r>
              <a:rPr kumimoji="1"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前后质量的</a:t>
            </a:r>
            <a:r>
              <a:rPr kumimoji="1"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测定</a:t>
            </a:r>
            <a:endParaRPr kumimoji="1" lang="zh-CN" altLang="en-US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宋体" panose="02010600030101010101" pitchFamily="2" charset="-122"/>
            </a:endParaRPr>
          </a:p>
        </p:txBody>
      </p:sp>
      <p:pic>
        <p:nvPicPr>
          <p:cNvPr id="4" name="Picture 4" descr="pic_35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30" y="3068960"/>
            <a:ext cx="7056784" cy="29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581100"/>
            <a:ext cx="287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  <a:cs typeface="Arial"/>
              </a:rPr>
              <a:t>实验</a:t>
            </a:r>
            <a:r>
              <a:rPr lang="en-US" altLang="zh-CN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  <a:cs typeface="Arial"/>
              </a:rPr>
              <a:t>5-2</a:t>
            </a:r>
            <a:r>
              <a:rPr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  <a:cs typeface="Arial"/>
              </a:rPr>
              <a:t>：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66972"/>
              </p:ext>
            </p:extLst>
          </p:nvPr>
        </p:nvGraphicFramePr>
        <p:xfrm>
          <a:off x="179388" y="1628775"/>
          <a:ext cx="8496300" cy="3602039"/>
        </p:xfrm>
        <a:graphic>
          <a:graphicData uri="http://schemas.openxmlformats.org/drawingml/2006/table">
            <a:tbl>
              <a:tblPr/>
              <a:tblGrid>
                <a:gridCol w="2487612"/>
                <a:gridCol w="6008688"/>
              </a:tblGrid>
              <a:tr h="8016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实验名称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CN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1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镁在空气中燃烧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实验现象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反应前后天平是否平衡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  <a:cs typeface="Arial" panose="020B0604020202020204" pitchFamily="34" charset="0"/>
                        </a:rPr>
                        <a:t>结论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Aft>
                          <a:spcPct val="20000"/>
                        </a:spcAft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 kern="12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843213" y="4221088"/>
            <a:ext cx="568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化学反应前后的各物质质量总和，等于反应后生成的各物质质量总和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343400" y="3352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天平不平衡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771775" y="2492375"/>
            <a:ext cx="576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b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ea typeface="华文中宋" panose="02010600040101010101" pitchFamily="2" charset="-122"/>
                <a:cs typeface="Arial"/>
              </a:rPr>
              <a:t>发出耀眼的白光，生成白色的固体</a:t>
            </a:r>
          </a:p>
        </p:txBody>
      </p:sp>
    </p:spTree>
    <p:extLst>
      <p:ext uri="{BB962C8B-B14F-4D97-AF65-F5344CB8AC3E}">
        <p14:creationId xmlns:p14="http://schemas.microsoft.com/office/powerpoint/2010/main" val="23803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697163" y="401638"/>
            <a:ext cx="244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en-US" sz="2400" b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20963" y="446088"/>
            <a:ext cx="244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en-US" sz="4400" b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33350" y="454820"/>
            <a:ext cx="5616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/>
              </a:rPr>
              <a:t>实验</a:t>
            </a:r>
            <a:r>
              <a:rPr lang="en-US" altLang="zh-CN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/>
              </a:rPr>
              <a:t>5-2   </a:t>
            </a:r>
            <a:r>
              <a:rPr lang="zh-CN" altLang="en-US" sz="5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/>
              </a:rPr>
              <a:t>小结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3914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 sz="320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AutoShape 6"/>
          <p:cNvSpPr>
            <a:spLocks/>
          </p:cNvSpPr>
          <p:nvPr/>
        </p:nvSpPr>
        <p:spPr bwMode="auto">
          <a:xfrm>
            <a:off x="1828800" y="19812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5" name="AutoShape 7"/>
          <p:cNvSpPr>
            <a:spLocks/>
          </p:cNvSpPr>
          <p:nvPr/>
        </p:nvSpPr>
        <p:spPr bwMode="auto">
          <a:xfrm>
            <a:off x="2057400" y="2133600"/>
            <a:ext cx="9906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6" name="AutoShape 8"/>
          <p:cNvSpPr>
            <a:spLocks/>
          </p:cNvSpPr>
          <p:nvPr/>
        </p:nvSpPr>
        <p:spPr bwMode="auto">
          <a:xfrm>
            <a:off x="2209800" y="1828800"/>
            <a:ext cx="457200" cy="228600"/>
          </a:xfrm>
          <a:prstGeom prst="leftBrace">
            <a:avLst>
              <a:gd name="adj1" fmla="val 8333"/>
              <a:gd name="adj2" fmla="val 83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7" name="AutoShape 9"/>
          <p:cNvSpPr>
            <a:spLocks/>
          </p:cNvSpPr>
          <p:nvPr/>
        </p:nvSpPr>
        <p:spPr bwMode="auto">
          <a:xfrm>
            <a:off x="4114800" y="3860824"/>
            <a:ext cx="914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8" name="AutoShape 10"/>
          <p:cNvSpPr>
            <a:spLocks/>
          </p:cNvSpPr>
          <p:nvPr/>
        </p:nvSpPr>
        <p:spPr bwMode="auto">
          <a:xfrm>
            <a:off x="1981200" y="1905000"/>
            <a:ext cx="3048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9" name="AutoShape 11"/>
          <p:cNvSpPr>
            <a:spLocks/>
          </p:cNvSpPr>
          <p:nvPr/>
        </p:nvSpPr>
        <p:spPr bwMode="auto">
          <a:xfrm rot="-5400000">
            <a:off x="2667000" y="13716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57200" y="2112156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CN" altLang="en-US" sz="4800" dirty="0">
                <a:solidFill>
                  <a:srgbClr val="660066"/>
                </a:solidFill>
                <a:cs typeface="Arial"/>
              </a:rPr>
              <a:t>在</a:t>
            </a:r>
            <a:r>
              <a:rPr lang="zh-CN" altLang="en-US" sz="4800" dirty="0">
                <a:solidFill>
                  <a:srgbClr val="FFFF00"/>
                </a:solidFill>
                <a:cs typeface="Arial"/>
              </a:rPr>
              <a:t>开放容器</a:t>
            </a:r>
            <a:r>
              <a:rPr lang="zh-CN" altLang="en-US" sz="4800" dirty="0">
                <a:solidFill>
                  <a:srgbClr val="660066"/>
                </a:solidFill>
                <a:cs typeface="Arial"/>
              </a:rPr>
              <a:t>中</a:t>
            </a:r>
            <a:r>
              <a:rPr lang="zh-CN" altLang="en-US" sz="4800" dirty="0" smtClean="0">
                <a:solidFill>
                  <a:srgbClr val="663300"/>
                </a:solidFill>
                <a:cs typeface="Arial"/>
              </a:rPr>
              <a:t>：</a:t>
            </a:r>
            <a:endParaRPr lang="en-US" altLang="zh-CN" sz="4800" dirty="0" smtClean="0">
              <a:solidFill>
                <a:srgbClr val="663300"/>
              </a:solidFill>
              <a:cs typeface="Arial"/>
            </a:endParaRPr>
          </a:p>
          <a:p>
            <a:pPr eaLnBrk="1" hangingPunct="1"/>
            <a:endParaRPr lang="zh-CN" altLang="en-US" sz="4800" dirty="0">
              <a:solidFill>
                <a:srgbClr val="663300"/>
              </a:solidFill>
              <a:cs typeface="Arial"/>
            </a:endParaRPr>
          </a:p>
          <a:p>
            <a:pPr eaLnBrk="1" hangingPunct="1"/>
            <a:endParaRPr lang="zh-CN" altLang="en-US" sz="3200" dirty="0">
              <a:solidFill>
                <a:srgbClr val="660066"/>
              </a:solidFill>
              <a:cs typeface="Arial"/>
            </a:endParaRPr>
          </a:p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cs typeface="Arial"/>
              </a:rPr>
              <a:t>镁</a:t>
            </a:r>
            <a:r>
              <a:rPr lang="zh-CN" altLang="en-US" sz="3600" dirty="0">
                <a:solidFill>
                  <a:srgbClr val="CC3300"/>
                </a:solidFill>
                <a:cs typeface="Arial"/>
              </a:rPr>
              <a:t>       </a:t>
            </a:r>
            <a:r>
              <a:rPr lang="en-US" altLang="zh-CN" sz="3600" dirty="0">
                <a:solidFill>
                  <a:srgbClr val="CC3300"/>
                </a:solidFill>
                <a:cs typeface="Arial"/>
              </a:rPr>
              <a:t>+    </a:t>
            </a:r>
            <a:r>
              <a:rPr lang="zh-CN" altLang="en-US" sz="3600" dirty="0">
                <a:solidFill>
                  <a:srgbClr val="CC3300"/>
                </a:solidFill>
                <a:cs typeface="Arial"/>
              </a:rPr>
              <a:t>氧气   →   氧化镁</a:t>
            </a:r>
          </a:p>
          <a:p>
            <a:pPr algn="ctr" eaLnBrk="1" hangingPunct="1"/>
            <a:r>
              <a:rPr lang="zh-CN" altLang="en-US" sz="3200" dirty="0">
                <a:solidFill>
                  <a:srgbClr val="663300"/>
                </a:solidFill>
                <a:cs typeface="Arial"/>
              </a:rPr>
              <a:t> </a:t>
            </a:r>
          </a:p>
          <a:p>
            <a:pPr eaLnBrk="1" hangingPunct="1"/>
            <a:r>
              <a:rPr lang="zh-CN" altLang="en-US" sz="3200" dirty="0">
                <a:solidFill>
                  <a:srgbClr val="663300"/>
                </a:solidFill>
                <a:cs typeface="Arial"/>
              </a:rPr>
              <a:t>            </a:t>
            </a:r>
            <a:endParaRPr lang="zh-CN" altLang="en-US" sz="3200" baseline="-25000" dirty="0">
              <a:solidFill>
                <a:srgbClr val="663300"/>
              </a:solidFill>
              <a:cs typeface="Arial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659063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buClr>
                <a:srgbClr val="051AB3"/>
              </a:buClr>
              <a:buFont typeface="Wingdings 2" panose="05020102010507070707" pitchFamily="18" charset="2"/>
              <a:buNone/>
            </a:pPr>
            <a:endParaRPr kumimoji="0" lang="zh-CN" altLang="en-US">
              <a:solidFill>
                <a:srgbClr val="051AB3"/>
              </a:solidFill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900113" y="5110187"/>
            <a:ext cx="7315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663300"/>
                </a:solidFill>
                <a:cs typeface="Arial"/>
              </a:rPr>
              <a:t>         </a:t>
            </a:r>
            <a:r>
              <a:rPr lang="en-US" altLang="zh-CN" sz="3200" dirty="0">
                <a:solidFill>
                  <a:srgbClr val="663300"/>
                </a:solidFill>
                <a:cs typeface="Arial"/>
              </a:rPr>
              <a:t>M</a:t>
            </a:r>
            <a:r>
              <a:rPr lang="en-US" altLang="zh-CN" sz="3200" baseline="-25000" dirty="0">
                <a:solidFill>
                  <a:srgbClr val="663300"/>
                </a:solidFill>
                <a:cs typeface="Arial"/>
              </a:rPr>
              <a:t>1 </a:t>
            </a:r>
            <a:r>
              <a:rPr lang="en-US" altLang="zh-CN" sz="3200" dirty="0">
                <a:solidFill>
                  <a:srgbClr val="663300"/>
                </a:solidFill>
                <a:cs typeface="Arial"/>
              </a:rPr>
              <a:t>                   </a:t>
            </a:r>
            <a:r>
              <a:rPr lang="en-US" altLang="zh-CN" sz="3200" dirty="0" smtClean="0">
                <a:solidFill>
                  <a:srgbClr val="6633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/>
              </a:rPr>
              <a:t>&lt;  </a:t>
            </a:r>
            <a:r>
              <a:rPr lang="en-US" altLang="zh-CN" sz="3200" dirty="0" smtClean="0">
                <a:solidFill>
                  <a:srgbClr val="663300"/>
                </a:solidFill>
                <a:cs typeface="Arial"/>
              </a:rPr>
              <a:t>               </a:t>
            </a:r>
            <a:r>
              <a:rPr lang="en-US" altLang="zh-CN" sz="3200" dirty="0">
                <a:solidFill>
                  <a:srgbClr val="663300"/>
                </a:solidFill>
                <a:cs typeface="Arial"/>
              </a:rPr>
              <a:t>M</a:t>
            </a:r>
            <a:r>
              <a:rPr lang="en-US" altLang="zh-CN" sz="3200" baseline="-25000" dirty="0">
                <a:solidFill>
                  <a:srgbClr val="663300"/>
                </a:solidFill>
                <a:cs typeface="Arial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787900" y="3309962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CN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/>
              </a:rPr>
              <a:t>点燃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619250" y="3597299"/>
            <a:ext cx="1008063" cy="23050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AB3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51AB3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724525" y="3286199"/>
            <a:ext cx="1800225" cy="2879725"/>
          </a:xfrm>
          <a:prstGeom prst="rect">
            <a:avLst/>
          </a:prstGeom>
          <a:noFill/>
          <a:ln w="57150">
            <a:solidFill>
              <a:srgbClr val="228A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D1821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086524" y="3314960"/>
            <a:ext cx="1800225" cy="2879725"/>
          </a:xfrm>
          <a:prstGeom prst="rect">
            <a:avLst/>
          </a:prstGeom>
          <a:noFill/>
          <a:ln w="57150">
            <a:solidFill>
              <a:srgbClr val="228A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D1821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6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4" grpId="0" autoUpdateAnimBg="0"/>
      <p:bldP spid="35" grpId="0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88640"/>
            <a:ext cx="50760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4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解释一些实验事实</a:t>
            </a:r>
            <a:r>
              <a:rPr lang="en-US" altLang="zh-CN" sz="44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309082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．镁带在空气中燃烧生成氧化镁后的质量比          　　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原来金属镁的质量大，有人说这个事实不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符合质量守恒定律，你说对吗？为什么？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0825" y="3022601"/>
            <a:ext cx="86756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答：此说法不对。镁带在空气里燃烧，是镁和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氧气发生了化学反应。根据质量守恒律， 反应后生成物</a:t>
            </a:r>
            <a:r>
              <a:rPr lang="zh-CN" altLang="en-US" sz="32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氧化镁</a:t>
            </a: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的质量，一定等于参加反应的</a:t>
            </a:r>
            <a:r>
              <a:rPr lang="zh-CN" altLang="en-US" sz="32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镁带和氧气</a:t>
            </a: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的质量和，所以</a:t>
            </a:r>
            <a:r>
              <a:rPr lang="zh-CN" altLang="en-US" sz="32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生成物</a:t>
            </a: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的质量比</a:t>
            </a:r>
            <a:r>
              <a:rPr lang="zh-CN" altLang="en-US" sz="3200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镁</a:t>
            </a:r>
            <a:r>
              <a:rPr lang="zh-CN" altLang="en-US" sz="3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质量大。</a:t>
            </a:r>
          </a:p>
        </p:txBody>
      </p:sp>
    </p:spTree>
    <p:extLst>
      <p:ext uri="{BB962C8B-B14F-4D97-AF65-F5344CB8AC3E}">
        <p14:creationId xmlns:p14="http://schemas.microsoft.com/office/powerpoint/2010/main" val="37468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cttr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916113"/>
            <a:ext cx="7308850" cy="2232025"/>
          </a:xfrm>
        </p:spPr>
        <p:txBody>
          <a:bodyPr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buFontTx/>
              <a:buNone/>
            </a:pPr>
            <a:r>
              <a:rPr lang="zh-CN" altLang="en-US" sz="3600" b="1" dirty="0" smtClean="0">
                <a:solidFill>
                  <a:srgbClr val="FFFF66"/>
                </a:solidFill>
                <a:effectLst>
                  <a:reflection blurRad="63500" stA="14000" endPos="31000" dist="63500" dir="5400000" sy="-100000" algn="bl" rotWithShape="0"/>
                </a:effectLst>
              </a:rPr>
              <a:t>参加化学反应的各物质的质量总和</a:t>
            </a:r>
          </a:p>
          <a:p>
            <a:pPr eaLnBrk="1" hangingPunct="1">
              <a:buFontTx/>
              <a:buNone/>
            </a:pPr>
            <a:endParaRPr lang="zh-CN" altLang="en-US" sz="3600" b="1" dirty="0" smtClean="0">
              <a:solidFill>
                <a:srgbClr val="FFFF66"/>
              </a:solidFill>
              <a:effectLst>
                <a:reflection blurRad="63500" stA="14000" endPos="31000" dist="63500" dir="5400000" sy="-100000" algn="bl" rotWithShape="0"/>
              </a:effectLst>
            </a:endParaRPr>
          </a:p>
          <a:p>
            <a:pPr eaLnBrk="1" hangingPunct="1">
              <a:buFontTx/>
              <a:buNone/>
            </a:pPr>
            <a:r>
              <a:rPr lang="zh-CN" altLang="en-US" sz="3600" b="1" dirty="0" smtClean="0">
                <a:solidFill>
                  <a:srgbClr val="FFFF66"/>
                </a:solidFill>
                <a:effectLst>
                  <a:reflection blurRad="63500" stA="14000" endPos="31000" dist="63500" dir="5400000" sy="-100000" algn="bl" rotWithShape="0"/>
                </a:effectLst>
              </a:rPr>
              <a:t>反应后生成的各物质的质量总和</a:t>
            </a:r>
          </a:p>
        </p:txBody>
      </p:sp>
      <p:pic>
        <p:nvPicPr>
          <p:cNvPr id="4104" name="Picture 8" descr="u=2078706816,3740846810&amp;gp=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563813"/>
            <a:ext cx="720725" cy="720725"/>
          </a:xfr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95122" y="836614"/>
            <a:ext cx="1200329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CN" altLang="en-US" sz="6600" b="0" dirty="0" smtClean="0">
                <a:solidFill>
                  <a:srgbClr val="F8E8F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方正舒体" panose="02010601030101010101" pitchFamily="2" charset="-122"/>
              </a:rPr>
              <a:t>想一想</a:t>
            </a:r>
            <a:endParaRPr kumimoji="0" lang="zh-CN" altLang="en-US" sz="8800" b="0" dirty="0" smtClean="0">
              <a:solidFill>
                <a:srgbClr val="F8E8F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方正舒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1862822"/>
            <a:ext cx="8820150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b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6000" b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为什么在化学反应前后，物质发生了变化，而总质量却不变呢？ </a:t>
            </a:r>
            <a:endParaRPr lang="zh-CN" altLang="en-US" sz="4000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477590" y="4138613"/>
            <a:ext cx="57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分 子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2268165" y="4627563"/>
            <a:ext cx="865187" cy="457200"/>
            <a:chOff x="612" y="1872"/>
            <a:chExt cx="545" cy="288"/>
          </a:xfrm>
        </p:grpSpPr>
        <p:sp>
          <p:nvSpPr>
            <p:cNvPr id="29816" name="Line 4"/>
            <p:cNvSpPr>
              <a:spLocks noChangeShapeType="1"/>
            </p:cNvSpPr>
            <p:nvPr/>
          </p:nvSpPr>
          <p:spPr bwMode="auto">
            <a:xfrm>
              <a:off x="612" y="216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7" name="Text Box 5"/>
            <p:cNvSpPr txBox="1">
              <a:spLocks noChangeArrowheads="1"/>
            </p:cNvSpPr>
            <p:nvPr/>
          </p:nvSpPr>
          <p:spPr bwMode="auto">
            <a:xfrm>
              <a:off x="612" y="1872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破裂</a:t>
              </a:r>
            </a:p>
          </p:txBody>
        </p:sp>
      </p:grp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04790" y="4138613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原 子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6660777" y="4625975"/>
            <a:ext cx="1223963" cy="458788"/>
            <a:chOff x="2653" y="1872"/>
            <a:chExt cx="771" cy="289"/>
          </a:xfrm>
        </p:grpSpPr>
        <p:sp>
          <p:nvSpPr>
            <p:cNvPr id="29814" name="Line 8"/>
            <p:cNvSpPr>
              <a:spLocks noChangeShapeType="1"/>
            </p:cNvSpPr>
            <p:nvPr/>
          </p:nvSpPr>
          <p:spPr bwMode="auto">
            <a:xfrm flipV="1">
              <a:off x="2653" y="2160"/>
              <a:ext cx="77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5" name="Text Box 9"/>
            <p:cNvSpPr txBox="1">
              <a:spLocks noChangeArrowheads="1"/>
            </p:cNvSpPr>
            <p:nvPr/>
          </p:nvSpPr>
          <p:spPr bwMode="auto">
            <a:xfrm>
              <a:off x="2653" y="1872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聚集成</a:t>
              </a:r>
            </a:p>
          </p:txBody>
        </p:sp>
      </p:grp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7956177" y="4138613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新物质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724152" y="4138613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新分子</a:t>
            </a:r>
          </a:p>
        </p:txBody>
      </p: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4139827" y="4625975"/>
            <a:ext cx="1512888" cy="458788"/>
            <a:chOff x="1474" y="1872"/>
            <a:chExt cx="953" cy="289"/>
          </a:xfrm>
        </p:grpSpPr>
        <p:sp>
          <p:nvSpPr>
            <p:cNvPr id="29812" name="Text Box 13"/>
            <p:cNvSpPr txBox="1">
              <a:spLocks noChangeArrowheads="1"/>
            </p:cNvSpPr>
            <p:nvPr/>
          </p:nvSpPr>
          <p:spPr bwMode="auto">
            <a:xfrm>
              <a:off x="1474" y="187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重新组合</a:t>
              </a:r>
            </a:p>
          </p:txBody>
        </p:sp>
        <p:sp>
          <p:nvSpPr>
            <p:cNvPr id="29813" name="Line 14"/>
            <p:cNvSpPr>
              <a:spLocks noChangeShapeType="1"/>
            </p:cNvSpPr>
            <p:nvPr/>
          </p:nvSpPr>
          <p:spPr bwMode="auto">
            <a:xfrm flipV="1">
              <a:off x="1474" y="2160"/>
              <a:ext cx="86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1692275" y="898525"/>
            <a:ext cx="835025" cy="2165350"/>
            <a:chOff x="453" y="566"/>
            <a:chExt cx="526" cy="1364"/>
          </a:xfrm>
        </p:grpSpPr>
        <p:grpSp>
          <p:nvGrpSpPr>
            <p:cNvPr id="29804" name="Group 16"/>
            <p:cNvGrpSpPr>
              <a:grpSpLocks/>
            </p:cNvGrpSpPr>
            <p:nvPr/>
          </p:nvGrpSpPr>
          <p:grpSpPr bwMode="auto">
            <a:xfrm rot="-1401031">
              <a:off x="453" y="566"/>
              <a:ext cx="526" cy="570"/>
              <a:chOff x="431" y="210"/>
              <a:chExt cx="816" cy="944"/>
            </a:xfrm>
          </p:grpSpPr>
          <p:sp>
            <p:nvSpPr>
              <p:cNvPr id="29809" name="Oval 17"/>
              <p:cNvSpPr>
                <a:spLocks noChangeArrowheads="1"/>
              </p:cNvSpPr>
              <p:nvPr/>
            </p:nvSpPr>
            <p:spPr bwMode="auto">
              <a:xfrm>
                <a:off x="431" y="300"/>
                <a:ext cx="544" cy="5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810" name="Oval 18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811" name="Oval 19"/>
              <p:cNvSpPr>
                <a:spLocks noChangeArrowheads="1"/>
              </p:cNvSpPr>
              <p:nvPr/>
            </p:nvSpPr>
            <p:spPr bwMode="auto">
              <a:xfrm>
                <a:off x="657" y="837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805" name="Group 20"/>
            <p:cNvGrpSpPr>
              <a:grpSpLocks/>
            </p:cNvGrpSpPr>
            <p:nvPr/>
          </p:nvGrpSpPr>
          <p:grpSpPr bwMode="auto">
            <a:xfrm rot="-1401031">
              <a:off x="453" y="1360"/>
              <a:ext cx="526" cy="570"/>
              <a:chOff x="431" y="210"/>
              <a:chExt cx="816" cy="944"/>
            </a:xfrm>
          </p:grpSpPr>
          <p:sp>
            <p:nvSpPr>
              <p:cNvPr id="29806" name="Oval 21"/>
              <p:cNvSpPr>
                <a:spLocks noChangeArrowheads="1"/>
              </p:cNvSpPr>
              <p:nvPr/>
            </p:nvSpPr>
            <p:spPr bwMode="auto">
              <a:xfrm>
                <a:off x="431" y="300"/>
                <a:ext cx="544" cy="5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807" name="Oval 22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808" name="Oval 23"/>
              <p:cNvSpPr>
                <a:spLocks noChangeArrowheads="1"/>
              </p:cNvSpPr>
              <p:nvPr/>
            </p:nvSpPr>
            <p:spPr bwMode="auto">
              <a:xfrm>
                <a:off x="657" y="837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82968" name="Oval 24"/>
          <p:cNvSpPr>
            <a:spLocks noChangeArrowheads="1"/>
          </p:cNvSpPr>
          <p:nvPr/>
        </p:nvSpPr>
        <p:spPr bwMode="auto">
          <a:xfrm rot="-1401031">
            <a:off x="3367088" y="1055688"/>
            <a:ext cx="557212" cy="522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69" name="Oval 25"/>
          <p:cNvSpPr>
            <a:spLocks noChangeArrowheads="1"/>
          </p:cNvSpPr>
          <p:nvPr/>
        </p:nvSpPr>
        <p:spPr bwMode="auto">
          <a:xfrm rot="-1401031">
            <a:off x="4464050" y="692150"/>
            <a:ext cx="3238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70" name="Oval 26"/>
          <p:cNvSpPr>
            <a:spLocks noChangeArrowheads="1"/>
          </p:cNvSpPr>
          <p:nvPr/>
        </p:nvSpPr>
        <p:spPr bwMode="auto">
          <a:xfrm rot="-1401031">
            <a:off x="4032250" y="1268413"/>
            <a:ext cx="3238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71" name="Oval 27"/>
          <p:cNvSpPr>
            <a:spLocks noChangeArrowheads="1"/>
          </p:cNvSpPr>
          <p:nvPr/>
        </p:nvSpPr>
        <p:spPr bwMode="auto">
          <a:xfrm rot="-1401031">
            <a:off x="3294063" y="2349500"/>
            <a:ext cx="557212" cy="5222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 rot="-1401031">
            <a:off x="4032250" y="2085975"/>
            <a:ext cx="3238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 rot="-1401031">
            <a:off x="4319588" y="2636838"/>
            <a:ext cx="3238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82974" name="Group 30"/>
          <p:cNvGrpSpPr>
            <a:grpSpLocks/>
          </p:cNvGrpSpPr>
          <p:nvPr/>
        </p:nvGrpSpPr>
        <p:grpSpPr bwMode="auto">
          <a:xfrm>
            <a:off x="2411413" y="1557338"/>
            <a:ext cx="865187" cy="457200"/>
            <a:chOff x="612" y="1872"/>
            <a:chExt cx="545" cy="288"/>
          </a:xfrm>
        </p:grpSpPr>
        <p:sp>
          <p:nvSpPr>
            <p:cNvPr id="29802" name="Line 31"/>
            <p:cNvSpPr>
              <a:spLocks noChangeShapeType="1"/>
            </p:cNvSpPr>
            <p:nvPr/>
          </p:nvSpPr>
          <p:spPr bwMode="auto">
            <a:xfrm>
              <a:off x="612" y="216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3" name="Text Box 32"/>
            <p:cNvSpPr txBox="1">
              <a:spLocks noChangeArrowheads="1"/>
            </p:cNvSpPr>
            <p:nvPr/>
          </p:nvSpPr>
          <p:spPr bwMode="auto">
            <a:xfrm>
              <a:off x="612" y="1872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破裂</a:t>
              </a:r>
            </a:p>
          </p:txBody>
        </p:sp>
      </p:grpSp>
      <p:grpSp>
        <p:nvGrpSpPr>
          <p:cNvPr id="82977" name="Group 33"/>
          <p:cNvGrpSpPr>
            <a:grpSpLocks/>
          </p:cNvGrpSpPr>
          <p:nvPr/>
        </p:nvGrpSpPr>
        <p:grpSpPr bwMode="auto">
          <a:xfrm>
            <a:off x="4356100" y="1557338"/>
            <a:ext cx="1512888" cy="458787"/>
            <a:chOff x="1474" y="1872"/>
            <a:chExt cx="953" cy="289"/>
          </a:xfrm>
        </p:grpSpPr>
        <p:sp>
          <p:nvSpPr>
            <p:cNvPr id="29800" name="Text Box 34"/>
            <p:cNvSpPr txBox="1">
              <a:spLocks noChangeArrowheads="1"/>
            </p:cNvSpPr>
            <p:nvPr/>
          </p:nvSpPr>
          <p:spPr bwMode="auto">
            <a:xfrm>
              <a:off x="1474" y="187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重新组合</a:t>
              </a:r>
            </a:p>
          </p:txBody>
        </p:sp>
        <p:sp>
          <p:nvSpPr>
            <p:cNvPr id="29801" name="Line 35"/>
            <p:cNvSpPr>
              <a:spLocks noChangeShapeType="1"/>
            </p:cNvSpPr>
            <p:nvPr/>
          </p:nvSpPr>
          <p:spPr bwMode="auto">
            <a:xfrm flipV="1">
              <a:off x="1474" y="2160"/>
              <a:ext cx="86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980" name="Group 36"/>
          <p:cNvGrpSpPr>
            <a:grpSpLocks/>
          </p:cNvGrpSpPr>
          <p:nvPr/>
        </p:nvGrpSpPr>
        <p:grpSpPr bwMode="auto">
          <a:xfrm>
            <a:off x="7092950" y="1557338"/>
            <a:ext cx="1223963" cy="458787"/>
            <a:chOff x="2653" y="1872"/>
            <a:chExt cx="771" cy="289"/>
          </a:xfrm>
        </p:grpSpPr>
        <p:sp>
          <p:nvSpPr>
            <p:cNvPr id="29798" name="Line 37"/>
            <p:cNvSpPr>
              <a:spLocks noChangeShapeType="1"/>
            </p:cNvSpPr>
            <p:nvPr/>
          </p:nvSpPr>
          <p:spPr bwMode="auto">
            <a:xfrm flipV="1">
              <a:off x="2653" y="2160"/>
              <a:ext cx="77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Text Box 38"/>
            <p:cNvSpPr txBox="1">
              <a:spLocks noChangeArrowheads="1"/>
            </p:cNvSpPr>
            <p:nvPr/>
          </p:nvSpPr>
          <p:spPr bwMode="auto">
            <a:xfrm>
              <a:off x="2653" y="1872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0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聚集成</a:t>
              </a:r>
            </a:p>
          </p:txBody>
        </p:sp>
      </p:grpSp>
      <p:sp>
        <p:nvSpPr>
          <p:cNvPr id="82983" name="Oval 39"/>
          <p:cNvSpPr>
            <a:spLocks noChangeArrowheads="1"/>
          </p:cNvSpPr>
          <p:nvPr/>
        </p:nvSpPr>
        <p:spPr bwMode="auto">
          <a:xfrm rot="-1401031">
            <a:off x="3367088" y="1052513"/>
            <a:ext cx="557212" cy="5222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4" name="Oval 40"/>
          <p:cNvSpPr>
            <a:spLocks noChangeArrowheads="1"/>
          </p:cNvSpPr>
          <p:nvPr/>
        </p:nvSpPr>
        <p:spPr bwMode="auto">
          <a:xfrm rot="-1401031">
            <a:off x="3294063" y="2349500"/>
            <a:ext cx="557212" cy="5222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5" name="Oval 41"/>
          <p:cNvSpPr>
            <a:spLocks noChangeArrowheads="1"/>
          </p:cNvSpPr>
          <p:nvPr/>
        </p:nvSpPr>
        <p:spPr bwMode="auto">
          <a:xfrm rot="-1401031">
            <a:off x="4464050" y="692150"/>
            <a:ext cx="3238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6" name="Oval 42"/>
          <p:cNvSpPr>
            <a:spLocks noChangeArrowheads="1"/>
          </p:cNvSpPr>
          <p:nvPr/>
        </p:nvSpPr>
        <p:spPr bwMode="auto">
          <a:xfrm rot="-1401031">
            <a:off x="4032250" y="1268413"/>
            <a:ext cx="3238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7" name="Oval 43"/>
          <p:cNvSpPr>
            <a:spLocks noChangeArrowheads="1"/>
          </p:cNvSpPr>
          <p:nvPr/>
        </p:nvSpPr>
        <p:spPr bwMode="auto">
          <a:xfrm rot="-1401031">
            <a:off x="4032250" y="2089150"/>
            <a:ext cx="3238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8" name="Oval 44"/>
          <p:cNvSpPr>
            <a:spLocks noChangeArrowheads="1"/>
          </p:cNvSpPr>
          <p:nvPr/>
        </p:nvSpPr>
        <p:spPr bwMode="auto">
          <a:xfrm rot="-1401031">
            <a:off x="4319588" y="2636838"/>
            <a:ext cx="3238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8534400" y="965200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b="0" dirty="0">
                <a:solidFill>
                  <a:schemeClr val="bg1"/>
                </a:solidFill>
                <a:latin typeface="Tahoma" panose="020B0604030504040204" pitchFamily="34" charset="0"/>
              </a:rPr>
              <a:t>H</a:t>
            </a:r>
            <a:r>
              <a:rPr kumimoji="0" lang="en-US" altLang="zh-CN" b="0" baseline="-25000"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endParaRPr kumimoji="0" lang="en-US" altLang="zh-CN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8604250" y="270827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b="0" dirty="0">
                <a:solidFill>
                  <a:srgbClr val="66FF33"/>
                </a:solidFill>
                <a:latin typeface="Tahoma" panose="020B0604030504040204" pitchFamily="34" charset="0"/>
                <a:ea typeface="楷体_GB2312" pitchFamily="49" charset="-122"/>
              </a:rPr>
              <a:t>O</a:t>
            </a:r>
            <a:r>
              <a:rPr kumimoji="0" lang="en-US" altLang="zh-CN" b="0" baseline="-25000" dirty="0">
                <a:solidFill>
                  <a:srgbClr val="66FF33"/>
                </a:solidFill>
                <a:latin typeface="Tahoma" panose="020B0604030504040204" pitchFamily="34" charset="0"/>
                <a:ea typeface="楷体_GB2312" pitchFamily="49" charset="-122"/>
              </a:rPr>
              <a:t>2</a:t>
            </a:r>
            <a:endParaRPr kumimoji="0" lang="en-US" altLang="zh-CN" b="0" dirty="0">
              <a:solidFill>
                <a:srgbClr val="66FF33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  <p:grpSp>
        <p:nvGrpSpPr>
          <p:cNvPr id="82991" name="Group 47"/>
          <p:cNvGrpSpPr>
            <a:grpSpLocks/>
          </p:cNvGrpSpPr>
          <p:nvPr/>
        </p:nvGrpSpPr>
        <p:grpSpPr bwMode="auto">
          <a:xfrm>
            <a:off x="7954963" y="2062163"/>
            <a:ext cx="865187" cy="1079500"/>
            <a:chOff x="4195" y="419"/>
            <a:chExt cx="726" cy="879"/>
          </a:xfrm>
        </p:grpSpPr>
        <p:grpSp>
          <p:nvGrpSpPr>
            <p:cNvPr id="29786" name="Group 48"/>
            <p:cNvGrpSpPr>
              <a:grpSpLocks/>
            </p:cNvGrpSpPr>
            <p:nvPr/>
          </p:nvGrpSpPr>
          <p:grpSpPr bwMode="auto">
            <a:xfrm rot="-2963603">
              <a:off x="4529" y="416"/>
              <a:ext cx="390" cy="395"/>
              <a:chOff x="4195" y="210"/>
              <a:chExt cx="488" cy="601"/>
            </a:xfrm>
          </p:grpSpPr>
          <p:sp>
            <p:nvSpPr>
              <p:cNvPr id="29796" name="Oval 49"/>
              <p:cNvSpPr>
                <a:spLocks noChangeArrowheads="1"/>
              </p:cNvSpPr>
              <p:nvPr/>
            </p:nvSpPr>
            <p:spPr bwMode="auto">
              <a:xfrm rot="-1401031">
                <a:off x="4332" y="210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97" name="Oval 50"/>
              <p:cNvSpPr>
                <a:spLocks noChangeArrowheads="1"/>
              </p:cNvSpPr>
              <p:nvPr/>
            </p:nvSpPr>
            <p:spPr bwMode="auto">
              <a:xfrm rot="-1401031">
                <a:off x="4195" y="482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787" name="Group 51"/>
            <p:cNvGrpSpPr>
              <a:grpSpLocks/>
            </p:cNvGrpSpPr>
            <p:nvPr/>
          </p:nvGrpSpPr>
          <p:grpSpPr bwMode="auto">
            <a:xfrm rot="2017135">
              <a:off x="4195" y="500"/>
              <a:ext cx="320" cy="481"/>
              <a:chOff x="4195" y="210"/>
              <a:chExt cx="488" cy="601"/>
            </a:xfrm>
          </p:grpSpPr>
          <p:sp>
            <p:nvSpPr>
              <p:cNvPr id="29794" name="Oval 52"/>
              <p:cNvSpPr>
                <a:spLocks noChangeArrowheads="1"/>
              </p:cNvSpPr>
              <p:nvPr/>
            </p:nvSpPr>
            <p:spPr bwMode="auto">
              <a:xfrm rot="-1401031">
                <a:off x="4332" y="210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95" name="Oval 53"/>
              <p:cNvSpPr>
                <a:spLocks noChangeArrowheads="1"/>
              </p:cNvSpPr>
              <p:nvPr/>
            </p:nvSpPr>
            <p:spPr bwMode="auto">
              <a:xfrm rot="-1401031">
                <a:off x="4195" y="482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788" name="Group 54"/>
            <p:cNvGrpSpPr>
              <a:grpSpLocks/>
            </p:cNvGrpSpPr>
            <p:nvPr/>
          </p:nvGrpSpPr>
          <p:grpSpPr bwMode="auto">
            <a:xfrm rot="1289120">
              <a:off x="4556" y="636"/>
              <a:ext cx="320" cy="481"/>
              <a:chOff x="4195" y="210"/>
              <a:chExt cx="488" cy="601"/>
            </a:xfrm>
          </p:grpSpPr>
          <p:sp>
            <p:nvSpPr>
              <p:cNvPr id="29792" name="Oval 55"/>
              <p:cNvSpPr>
                <a:spLocks noChangeArrowheads="1"/>
              </p:cNvSpPr>
              <p:nvPr/>
            </p:nvSpPr>
            <p:spPr bwMode="auto">
              <a:xfrm rot="-1401031">
                <a:off x="4332" y="210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93" name="Oval 56"/>
              <p:cNvSpPr>
                <a:spLocks noChangeArrowheads="1"/>
              </p:cNvSpPr>
              <p:nvPr/>
            </p:nvSpPr>
            <p:spPr bwMode="auto">
              <a:xfrm rot="-1401031">
                <a:off x="4195" y="482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789" name="Group 57"/>
            <p:cNvGrpSpPr>
              <a:grpSpLocks/>
            </p:cNvGrpSpPr>
            <p:nvPr/>
          </p:nvGrpSpPr>
          <p:grpSpPr bwMode="auto">
            <a:xfrm rot="-2307676">
              <a:off x="4377" y="817"/>
              <a:ext cx="321" cy="481"/>
              <a:chOff x="4195" y="210"/>
              <a:chExt cx="488" cy="601"/>
            </a:xfrm>
          </p:grpSpPr>
          <p:sp>
            <p:nvSpPr>
              <p:cNvPr id="29790" name="Oval 58"/>
              <p:cNvSpPr>
                <a:spLocks noChangeArrowheads="1"/>
              </p:cNvSpPr>
              <p:nvPr/>
            </p:nvSpPr>
            <p:spPr bwMode="auto">
              <a:xfrm rot="-1401031">
                <a:off x="4332" y="210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91" name="Oval 59"/>
              <p:cNvSpPr>
                <a:spLocks noChangeArrowheads="1"/>
              </p:cNvSpPr>
              <p:nvPr/>
            </p:nvSpPr>
            <p:spPr bwMode="auto">
              <a:xfrm rot="-1401031">
                <a:off x="4195" y="482"/>
                <a:ext cx="351" cy="32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83004" name="Group 60"/>
          <p:cNvGrpSpPr>
            <a:grpSpLocks/>
          </p:cNvGrpSpPr>
          <p:nvPr/>
        </p:nvGrpSpPr>
        <p:grpSpPr bwMode="auto">
          <a:xfrm>
            <a:off x="7883525" y="549275"/>
            <a:ext cx="865188" cy="936625"/>
            <a:chOff x="4921" y="629"/>
            <a:chExt cx="839" cy="908"/>
          </a:xfrm>
        </p:grpSpPr>
        <p:grpSp>
          <p:nvGrpSpPr>
            <p:cNvPr id="29761" name="Group 61"/>
            <p:cNvGrpSpPr>
              <a:grpSpLocks/>
            </p:cNvGrpSpPr>
            <p:nvPr/>
          </p:nvGrpSpPr>
          <p:grpSpPr bwMode="auto">
            <a:xfrm>
              <a:off x="4921" y="629"/>
              <a:ext cx="839" cy="816"/>
              <a:chOff x="4921" y="629"/>
              <a:chExt cx="839" cy="816"/>
            </a:xfrm>
          </p:grpSpPr>
          <p:grpSp>
            <p:nvGrpSpPr>
              <p:cNvPr id="29768" name="Group 62"/>
              <p:cNvGrpSpPr>
                <a:grpSpLocks/>
              </p:cNvGrpSpPr>
              <p:nvPr/>
            </p:nvGrpSpPr>
            <p:grpSpPr bwMode="auto">
              <a:xfrm rot="2613311">
                <a:off x="5374" y="629"/>
                <a:ext cx="204" cy="363"/>
                <a:chOff x="5193" y="1797"/>
                <a:chExt cx="204" cy="363"/>
              </a:xfrm>
            </p:grpSpPr>
            <p:sp>
              <p:nvSpPr>
                <p:cNvPr id="29784" name="Oval 63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797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85" name="Oval 64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969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69" name="Group 65"/>
              <p:cNvGrpSpPr>
                <a:grpSpLocks/>
              </p:cNvGrpSpPr>
              <p:nvPr/>
            </p:nvGrpSpPr>
            <p:grpSpPr bwMode="auto">
              <a:xfrm>
                <a:off x="4921" y="937"/>
                <a:ext cx="340" cy="327"/>
                <a:chOff x="5012" y="2160"/>
                <a:chExt cx="340" cy="327"/>
              </a:xfrm>
            </p:grpSpPr>
            <p:sp>
              <p:nvSpPr>
                <p:cNvPr id="29782" name="Oval 66"/>
                <p:cNvSpPr>
                  <a:spLocks noChangeArrowheads="1"/>
                </p:cNvSpPr>
                <p:nvPr/>
              </p:nvSpPr>
              <p:spPr bwMode="auto">
                <a:xfrm rot="-1401031">
                  <a:off x="5012" y="2160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83" name="Oval 67"/>
                <p:cNvSpPr>
                  <a:spLocks noChangeArrowheads="1"/>
                </p:cNvSpPr>
                <p:nvPr/>
              </p:nvSpPr>
              <p:spPr bwMode="auto">
                <a:xfrm rot="-1401031">
                  <a:off x="5148" y="2296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70" name="Group 68"/>
              <p:cNvGrpSpPr>
                <a:grpSpLocks/>
              </p:cNvGrpSpPr>
              <p:nvPr/>
            </p:nvGrpSpPr>
            <p:grpSpPr bwMode="auto">
              <a:xfrm rot="3756146">
                <a:off x="5057" y="674"/>
                <a:ext cx="204" cy="363"/>
                <a:chOff x="5193" y="1797"/>
                <a:chExt cx="204" cy="363"/>
              </a:xfrm>
            </p:grpSpPr>
            <p:sp>
              <p:nvSpPr>
                <p:cNvPr id="29780" name="Oval 69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797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81" name="Oval 70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969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71" name="Group 71"/>
              <p:cNvGrpSpPr>
                <a:grpSpLocks/>
              </p:cNvGrpSpPr>
              <p:nvPr/>
            </p:nvGrpSpPr>
            <p:grpSpPr bwMode="auto">
              <a:xfrm rot="-2130977">
                <a:off x="5238" y="901"/>
                <a:ext cx="204" cy="363"/>
                <a:chOff x="5193" y="1797"/>
                <a:chExt cx="204" cy="363"/>
              </a:xfrm>
            </p:grpSpPr>
            <p:sp>
              <p:nvSpPr>
                <p:cNvPr id="29778" name="Oval 72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797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79" name="Oval 73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969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72" name="Group 74"/>
              <p:cNvGrpSpPr>
                <a:grpSpLocks/>
              </p:cNvGrpSpPr>
              <p:nvPr/>
            </p:nvGrpSpPr>
            <p:grpSpPr bwMode="auto">
              <a:xfrm rot="-2624327">
                <a:off x="5556" y="765"/>
                <a:ext cx="204" cy="363"/>
                <a:chOff x="5193" y="1797"/>
                <a:chExt cx="204" cy="363"/>
              </a:xfrm>
            </p:grpSpPr>
            <p:sp>
              <p:nvSpPr>
                <p:cNvPr id="29776" name="Oval 75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797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77" name="Oval 76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969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73" name="Group 77"/>
              <p:cNvGrpSpPr>
                <a:grpSpLocks/>
              </p:cNvGrpSpPr>
              <p:nvPr/>
            </p:nvGrpSpPr>
            <p:grpSpPr bwMode="auto">
              <a:xfrm rot="-1786095">
                <a:off x="5284" y="1082"/>
                <a:ext cx="204" cy="363"/>
                <a:chOff x="5193" y="1797"/>
                <a:chExt cx="204" cy="363"/>
              </a:xfrm>
            </p:grpSpPr>
            <p:sp>
              <p:nvSpPr>
                <p:cNvPr id="29774" name="Oval 78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797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75" name="Oval 79"/>
                <p:cNvSpPr>
                  <a:spLocks noChangeArrowheads="1"/>
                </p:cNvSpPr>
                <p:nvPr/>
              </p:nvSpPr>
              <p:spPr bwMode="auto">
                <a:xfrm rot="-1401031">
                  <a:off x="5193" y="1969"/>
                  <a:ext cx="204" cy="1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grpSp>
          <p:nvGrpSpPr>
            <p:cNvPr id="29762" name="Group 80"/>
            <p:cNvGrpSpPr>
              <a:grpSpLocks/>
            </p:cNvGrpSpPr>
            <p:nvPr/>
          </p:nvGrpSpPr>
          <p:grpSpPr bwMode="auto">
            <a:xfrm rot="-8000754">
              <a:off x="5069" y="1230"/>
              <a:ext cx="204" cy="363"/>
              <a:chOff x="5193" y="1797"/>
              <a:chExt cx="204" cy="363"/>
            </a:xfrm>
          </p:grpSpPr>
          <p:sp>
            <p:nvSpPr>
              <p:cNvPr id="29766" name="Oval 81"/>
              <p:cNvSpPr>
                <a:spLocks noChangeArrowheads="1"/>
              </p:cNvSpPr>
              <p:nvPr/>
            </p:nvSpPr>
            <p:spPr bwMode="auto">
              <a:xfrm rot="-1401031">
                <a:off x="5193" y="1797"/>
                <a:ext cx="204" cy="1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67" name="Oval 82"/>
              <p:cNvSpPr>
                <a:spLocks noChangeArrowheads="1"/>
              </p:cNvSpPr>
              <p:nvPr/>
            </p:nvSpPr>
            <p:spPr bwMode="auto">
              <a:xfrm rot="-1401031">
                <a:off x="5193" y="1969"/>
                <a:ext cx="204" cy="1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763" name="Group 83"/>
            <p:cNvGrpSpPr>
              <a:grpSpLocks/>
            </p:cNvGrpSpPr>
            <p:nvPr/>
          </p:nvGrpSpPr>
          <p:grpSpPr bwMode="auto">
            <a:xfrm rot="-1549771">
              <a:off x="5397" y="1174"/>
              <a:ext cx="204" cy="363"/>
              <a:chOff x="5193" y="1797"/>
              <a:chExt cx="204" cy="363"/>
            </a:xfrm>
          </p:grpSpPr>
          <p:sp>
            <p:nvSpPr>
              <p:cNvPr id="29764" name="Oval 84"/>
              <p:cNvSpPr>
                <a:spLocks noChangeArrowheads="1"/>
              </p:cNvSpPr>
              <p:nvPr/>
            </p:nvSpPr>
            <p:spPr bwMode="auto">
              <a:xfrm rot="-1401031">
                <a:off x="5193" y="1797"/>
                <a:ext cx="204" cy="1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65" name="Oval 85"/>
              <p:cNvSpPr>
                <a:spLocks noChangeArrowheads="1"/>
              </p:cNvSpPr>
              <p:nvPr/>
            </p:nvSpPr>
            <p:spPr bwMode="auto">
              <a:xfrm rot="-1401031">
                <a:off x="5193" y="1969"/>
                <a:ext cx="204" cy="1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83038" name="Group 94"/>
          <p:cNvGrpSpPr>
            <a:grpSpLocks/>
          </p:cNvGrpSpPr>
          <p:nvPr/>
        </p:nvGrpSpPr>
        <p:grpSpPr bwMode="auto">
          <a:xfrm>
            <a:off x="179388" y="1557338"/>
            <a:ext cx="792162" cy="939800"/>
            <a:chOff x="113" y="981"/>
            <a:chExt cx="499" cy="592"/>
          </a:xfrm>
        </p:grpSpPr>
        <p:grpSp>
          <p:nvGrpSpPr>
            <p:cNvPr id="29737" name="Group 95"/>
            <p:cNvGrpSpPr>
              <a:grpSpLocks/>
            </p:cNvGrpSpPr>
            <p:nvPr/>
          </p:nvGrpSpPr>
          <p:grpSpPr bwMode="auto">
            <a:xfrm>
              <a:off x="113" y="981"/>
              <a:ext cx="499" cy="592"/>
              <a:chOff x="3379" y="1931"/>
              <a:chExt cx="1918" cy="1922"/>
            </a:xfrm>
          </p:grpSpPr>
          <p:pic>
            <p:nvPicPr>
              <p:cNvPr id="29747" name="Picture 96" descr="图片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2795"/>
                <a:ext cx="1747" cy="1058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48" name="Group 97"/>
              <p:cNvGrpSpPr>
                <a:grpSpLocks/>
              </p:cNvGrpSpPr>
              <p:nvPr/>
            </p:nvGrpSpPr>
            <p:grpSpPr bwMode="auto">
              <a:xfrm>
                <a:off x="3383" y="1931"/>
                <a:ext cx="1914" cy="915"/>
                <a:chOff x="1791" y="981"/>
                <a:chExt cx="1914" cy="915"/>
              </a:xfrm>
            </p:grpSpPr>
            <p:sp>
              <p:nvSpPr>
                <p:cNvPr id="29749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00" y="981"/>
                  <a:ext cx="1633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0" name="Line 99"/>
                <p:cNvSpPr>
                  <a:spLocks noChangeShapeType="1"/>
                </p:cNvSpPr>
                <p:nvPr/>
              </p:nvSpPr>
              <p:spPr bwMode="auto">
                <a:xfrm>
                  <a:off x="3433" y="981"/>
                  <a:ext cx="27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524" y="1117"/>
                  <a:ext cx="181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2" name="Line 101"/>
                <p:cNvSpPr>
                  <a:spLocks noChangeShapeType="1"/>
                </p:cNvSpPr>
                <p:nvPr/>
              </p:nvSpPr>
              <p:spPr bwMode="auto">
                <a:xfrm>
                  <a:off x="1791" y="989"/>
                  <a:ext cx="0" cy="9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3" name="Line 102"/>
                <p:cNvSpPr>
                  <a:spLocks noChangeShapeType="1"/>
                </p:cNvSpPr>
                <p:nvPr/>
              </p:nvSpPr>
              <p:spPr bwMode="auto">
                <a:xfrm>
                  <a:off x="3515" y="1253"/>
                  <a:ext cx="0" cy="5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9738" name="Group 103"/>
            <p:cNvGrpSpPr>
              <a:grpSpLocks/>
            </p:cNvGrpSpPr>
            <p:nvPr/>
          </p:nvGrpSpPr>
          <p:grpSpPr bwMode="auto">
            <a:xfrm rot="3472940">
              <a:off x="250" y="1301"/>
              <a:ext cx="136" cy="227"/>
              <a:chOff x="453" y="566"/>
              <a:chExt cx="526" cy="1364"/>
            </a:xfrm>
          </p:grpSpPr>
          <p:grpSp>
            <p:nvGrpSpPr>
              <p:cNvPr id="29739" name="Group 104"/>
              <p:cNvGrpSpPr>
                <a:grpSpLocks/>
              </p:cNvGrpSpPr>
              <p:nvPr/>
            </p:nvGrpSpPr>
            <p:grpSpPr bwMode="auto">
              <a:xfrm rot="-1401031">
                <a:off x="453" y="566"/>
                <a:ext cx="526" cy="570"/>
                <a:chOff x="431" y="210"/>
                <a:chExt cx="816" cy="944"/>
              </a:xfrm>
            </p:grpSpPr>
            <p:sp>
              <p:nvSpPr>
                <p:cNvPr id="29744" name="Oval 105"/>
                <p:cNvSpPr>
                  <a:spLocks noChangeArrowheads="1"/>
                </p:cNvSpPr>
                <p:nvPr/>
              </p:nvSpPr>
              <p:spPr bwMode="auto">
                <a:xfrm>
                  <a:off x="431" y="300"/>
                  <a:ext cx="544" cy="54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45" name="Oval 106"/>
                <p:cNvSpPr>
                  <a:spLocks noChangeArrowheads="1"/>
                </p:cNvSpPr>
                <p:nvPr/>
              </p:nvSpPr>
              <p:spPr bwMode="auto">
                <a:xfrm>
                  <a:off x="930" y="210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46" name="Oval 107"/>
                <p:cNvSpPr>
                  <a:spLocks noChangeArrowheads="1"/>
                </p:cNvSpPr>
                <p:nvPr/>
              </p:nvSpPr>
              <p:spPr bwMode="auto">
                <a:xfrm>
                  <a:off x="657" y="837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29740" name="Group 108"/>
              <p:cNvGrpSpPr>
                <a:grpSpLocks/>
              </p:cNvGrpSpPr>
              <p:nvPr/>
            </p:nvGrpSpPr>
            <p:grpSpPr bwMode="auto">
              <a:xfrm rot="-1401031">
                <a:off x="453" y="1360"/>
                <a:ext cx="526" cy="570"/>
                <a:chOff x="431" y="210"/>
                <a:chExt cx="816" cy="944"/>
              </a:xfrm>
            </p:grpSpPr>
            <p:sp>
              <p:nvSpPr>
                <p:cNvPr id="29741" name="Oval 109"/>
                <p:cNvSpPr>
                  <a:spLocks noChangeArrowheads="1"/>
                </p:cNvSpPr>
                <p:nvPr/>
              </p:nvSpPr>
              <p:spPr bwMode="auto">
                <a:xfrm>
                  <a:off x="431" y="300"/>
                  <a:ext cx="544" cy="54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42" name="Oval 110"/>
                <p:cNvSpPr>
                  <a:spLocks noChangeArrowheads="1"/>
                </p:cNvSpPr>
                <p:nvPr/>
              </p:nvSpPr>
              <p:spPr bwMode="auto">
                <a:xfrm>
                  <a:off x="930" y="210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743" name="Oval 111"/>
                <p:cNvSpPr>
                  <a:spLocks noChangeArrowheads="1"/>
                </p:cNvSpPr>
                <p:nvPr/>
              </p:nvSpPr>
              <p:spPr bwMode="auto">
                <a:xfrm>
                  <a:off x="657" y="837"/>
                  <a:ext cx="31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50000"/>
                    </a:spcBef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83056" name="Group 112"/>
          <p:cNvGrpSpPr>
            <a:grpSpLocks/>
          </p:cNvGrpSpPr>
          <p:nvPr/>
        </p:nvGrpSpPr>
        <p:grpSpPr bwMode="auto">
          <a:xfrm rot="3472940">
            <a:off x="396082" y="2061368"/>
            <a:ext cx="215900" cy="360363"/>
            <a:chOff x="453" y="566"/>
            <a:chExt cx="526" cy="1364"/>
          </a:xfrm>
        </p:grpSpPr>
        <p:grpSp>
          <p:nvGrpSpPr>
            <p:cNvPr id="29729" name="Group 113"/>
            <p:cNvGrpSpPr>
              <a:grpSpLocks/>
            </p:cNvGrpSpPr>
            <p:nvPr/>
          </p:nvGrpSpPr>
          <p:grpSpPr bwMode="auto">
            <a:xfrm rot="-1401031">
              <a:off x="453" y="566"/>
              <a:ext cx="526" cy="570"/>
              <a:chOff x="431" y="210"/>
              <a:chExt cx="816" cy="944"/>
            </a:xfrm>
          </p:grpSpPr>
          <p:sp>
            <p:nvSpPr>
              <p:cNvPr id="29734" name="Oval 114"/>
              <p:cNvSpPr>
                <a:spLocks noChangeArrowheads="1"/>
              </p:cNvSpPr>
              <p:nvPr/>
            </p:nvSpPr>
            <p:spPr bwMode="auto">
              <a:xfrm>
                <a:off x="431" y="300"/>
                <a:ext cx="544" cy="5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35" name="Oval 115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36" name="Oval 116"/>
              <p:cNvSpPr>
                <a:spLocks noChangeArrowheads="1"/>
              </p:cNvSpPr>
              <p:nvPr/>
            </p:nvSpPr>
            <p:spPr bwMode="auto">
              <a:xfrm>
                <a:off x="657" y="837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9730" name="Group 117"/>
            <p:cNvGrpSpPr>
              <a:grpSpLocks/>
            </p:cNvGrpSpPr>
            <p:nvPr/>
          </p:nvGrpSpPr>
          <p:grpSpPr bwMode="auto">
            <a:xfrm rot="-1401031">
              <a:off x="453" y="1360"/>
              <a:ext cx="526" cy="570"/>
              <a:chOff x="431" y="210"/>
              <a:chExt cx="816" cy="944"/>
            </a:xfrm>
          </p:grpSpPr>
          <p:sp>
            <p:nvSpPr>
              <p:cNvPr id="29731" name="Oval 118"/>
              <p:cNvSpPr>
                <a:spLocks noChangeArrowheads="1"/>
              </p:cNvSpPr>
              <p:nvPr/>
            </p:nvSpPr>
            <p:spPr bwMode="auto">
              <a:xfrm>
                <a:off x="431" y="300"/>
                <a:ext cx="544" cy="54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32" name="Oval 119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33" name="Oval 120"/>
              <p:cNvSpPr>
                <a:spLocks noChangeArrowheads="1"/>
              </p:cNvSpPr>
              <p:nvPr/>
            </p:nvSpPr>
            <p:spPr bwMode="auto">
              <a:xfrm>
                <a:off x="657" y="837"/>
                <a:ext cx="317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50000"/>
                  </a:spcBef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83065" name="Text Box 121"/>
          <p:cNvSpPr txBox="1">
            <a:spLocks noChangeArrowheads="1"/>
          </p:cNvSpPr>
          <p:nvPr/>
        </p:nvSpPr>
        <p:spPr bwMode="auto">
          <a:xfrm>
            <a:off x="107950" y="2565400"/>
            <a:ext cx="991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b="0" dirty="0">
                <a:solidFill>
                  <a:srgbClr val="66FF33"/>
                </a:solidFill>
                <a:latin typeface="Tahoma" panose="020B0604030504040204" pitchFamily="34" charset="0"/>
              </a:rPr>
              <a:t>H2</a:t>
            </a:r>
            <a:r>
              <a:rPr kumimoji="0" lang="en-US" altLang="zh-CN" b="0" dirty="0" smtClean="0">
                <a:solidFill>
                  <a:srgbClr val="66FF33"/>
                </a:solidFill>
                <a:latin typeface="Tahoma" panose="020B0604030504040204" pitchFamily="34" charset="0"/>
              </a:rPr>
              <a:t>O</a:t>
            </a:r>
            <a:endParaRPr kumimoji="0" lang="en-US" altLang="zh-CN" b="0" dirty="0">
              <a:solidFill>
                <a:srgbClr val="66FF33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3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3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31214E-7 C -0.00277 -0.08115 -0.00537 -0.16231 0.02536 -0.16901 C 0.05608 -0.17572 0.11997 -0.10797 0.18404 -0.04 " pathEditMode="relative" ptsTypes="aaA">
                                      <p:cBhvr>
                                        <p:cTn id="24" dur="3000" fill="hold"/>
                                        <p:tgtEl>
                                          <p:spTgt spid="83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99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497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996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14451E-6 C 0.06371 0.11353 0.12742 0.2266 0.15867 0.20093 C 0.18992 0.17527 0.15746 -0.10936 0.18732 -0.15421 C 0.21718 -0.19884 0.32222 -0.10866 0.33801 -0.06774 C 0.35381 -0.02658 0.31805 0.03192 0.28246 0.09088 " pathEditMode="relative" ptsTypes="aaaaA">
                                      <p:cBhvr>
                                        <p:cTn id="170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526E-6 C 0.02361 0.23006 0.0474 0.46011 0.06823 0.46289 C 0.08907 0.46566 0.10643 0.08324 0.12552 0.01688 C 0.14462 -0.04948 0.17049 -0.02543 0.18264 0.06543 C 0.19479 0.1563 0.18768 0.58035 0.19844 0.56231 C 0.2092 0.54428 0.22848 0.25087 0.24775 -0.04231 " pathEditMode="relative" ptsTypes="aaaaaA">
                                      <p:cBhvr>
                                        <p:cTn id="172" dur="1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1387E-6 C 0.01961 -0.08023 0.03923 -0.16023 0.04288 -0.09294 C 0.04652 -0.02566 -0.00087 0.40578 0.02222 0.40393 C 0.04531 0.40208 0.14305 -0.04693 0.18107 -0.10358 C 0.21909 -0.16023 0.23489 -0.04832 0.25086 0.06359 " pathEditMode="relative" ptsTypes="aaaaA">
                                      <p:cBhvr>
                                        <p:cTn id="175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0289E-6 C -0.01267 0.2 -0.02534 0.40023 0.00313 0.36786 C 0.0316 0.33549 0.13351 -0.19769 0.17136 -0.19445 C 0.20921 -0.19122 0.21094 0.3519 0.23021 0.38682 C 0.24948 0.42173 0.26841 0.21826 0.28733 0.01456 " pathEditMode="relative" ptsTypes="aaaaA">
                                      <p:cBhvr>
                                        <p:cTn id="177" dur="10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49133E-6 C -0.02882 0.30706 -0.05746 0.61411 -0.03489 0.62359 C -0.01232 0.63307 0.09931 0.05203 0.13507 0.05688 C 0.17084 0.06174 0.16198 0.65735 0.17952 0.65319 C 0.19705 0.64902 0.2184 0.34035 0.23976 0.03168 " pathEditMode="relative" ptsTypes="aaaaA">
                                      <p:cBhvr>
                                        <p:cTn id="180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-0.00695 0.24139 -0.01407 0.48324 -0.00452 0.48578 C 0.00503 0.48879 0.03819 0.00416 0.05729 0.01688 C 0.07639 0.0296 0.08003 0.57572 0.10972 0.56208 C 0.13941 0.54844 0.18715 0.24139 0.23507 -0.06566 " pathEditMode="relative" ptsTypes="aaaaA">
                                      <p:cBhvr>
                                        <p:cTn id="182" dur="1000" fill="hold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8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1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5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7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0" grpId="0"/>
      <p:bldP spid="82954" grpId="0"/>
      <p:bldP spid="82955" grpId="0"/>
      <p:bldP spid="82968" grpId="0" animBg="1"/>
      <p:bldP spid="82969" grpId="0" animBg="1"/>
      <p:bldP spid="82970" grpId="0" animBg="1"/>
      <p:bldP spid="82971" grpId="0" animBg="1"/>
      <p:bldP spid="82972" grpId="0" animBg="1"/>
      <p:bldP spid="82973" grpId="0" animBg="1"/>
      <p:bldP spid="82983" grpId="0" animBg="1"/>
      <p:bldP spid="82983" grpId="1" animBg="1"/>
      <p:bldP spid="82984" grpId="0" animBg="1"/>
      <p:bldP spid="82984" grpId="1" animBg="1"/>
      <p:bldP spid="82985" grpId="0" animBg="1"/>
      <p:bldP spid="82985" grpId="1" animBg="1"/>
      <p:bldP spid="82986" grpId="0" animBg="1"/>
      <p:bldP spid="82986" grpId="1" animBg="1"/>
      <p:bldP spid="82987" grpId="0" animBg="1"/>
      <p:bldP spid="82987" grpId="1" animBg="1"/>
      <p:bldP spid="82988" grpId="0" animBg="1"/>
      <p:bldP spid="82988" grpId="1" animBg="1"/>
      <p:bldP spid="82989" grpId="0"/>
      <p:bldP spid="830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2819400" y="4419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4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819400" y="502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2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819400" y="5562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6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7010400" y="4495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4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sp>
        <p:nvSpPr>
          <p:cNvPr id="30730" name="Text Box 22"/>
          <p:cNvSpPr txBox="1">
            <a:spLocks noChangeArrowheads="1"/>
          </p:cNvSpPr>
          <p:nvPr/>
        </p:nvSpPr>
        <p:spPr bwMode="auto">
          <a:xfrm>
            <a:off x="7010400" y="502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2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sp>
        <p:nvSpPr>
          <p:cNvPr id="30731" name="Text Box 23"/>
          <p:cNvSpPr txBox="1">
            <a:spLocks noChangeArrowheads="1"/>
          </p:cNvSpPr>
          <p:nvPr/>
        </p:nvSpPr>
        <p:spPr bwMode="auto">
          <a:xfrm>
            <a:off x="7010400" y="563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>
                <a:latin typeface="Tahoma" panose="020B0604030504040204" pitchFamily="34" charset="0"/>
              </a:rPr>
              <a:t>6</a:t>
            </a:r>
            <a:r>
              <a:rPr lang="zh-CN" altLang="en-US" sz="2400" b="0">
                <a:latin typeface="Tahoma" panose="020B0604030504040204" pitchFamily="34" charset="0"/>
              </a:rPr>
              <a:t>个</a:t>
            </a:r>
          </a:p>
        </p:txBody>
      </p:sp>
      <p:grpSp>
        <p:nvGrpSpPr>
          <p:cNvPr id="30733" name="Group 27"/>
          <p:cNvGrpSpPr>
            <a:grpSpLocks/>
          </p:cNvGrpSpPr>
          <p:nvPr/>
        </p:nvGrpSpPr>
        <p:grpSpPr bwMode="auto">
          <a:xfrm>
            <a:off x="3984625" y="4083050"/>
            <a:ext cx="1152525" cy="152400"/>
            <a:chOff x="2538" y="2496"/>
            <a:chExt cx="726" cy="96"/>
          </a:xfrm>
        </p:grpSpPr>
        <p:sp>
          <p:nvSpPr>
            <p:cNvPr id="30747" name="Line 28"/>
            <p:cNvSpPr>
              <a:spLocks noChangeShapeType="1"/>
            </p:cNvSpPr>
            <p:nvPr/>
          </p:nvSpPr>
          <p:spPr bwMode="auto">
            <a:xfrm>
              <a:off x="2544" y="24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48" name="Line 29"/>
            <p:cNvSpPr>
              <a:spLocks noChangeShapeType="1"/>
            </p:cNvSpPr>
            <p:nvPr/>
          </p:nvSpPr>
          <p:spPr bwMode="auto">
            <a:xfrm>
              <a:off x="2538" y="259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0734" name="Group 34"/>
          <p:cNvGrpSpPr>
            <a:grpSpLocks/>
          </p:cNvGrpSpPr>
          <p:nvPr/>
        </p:nvGrpSpPr>
        <p:grpSpPr bwMode="auto">
          <a:xfrm>
            <a:off x="2627313" y="404813"/>
            <a:ext cx="3602037" cy="792162"/>
            <a:chOff x="1519" y="1884"/>
            <a:chExt cx="2269" cy="499"/>
          </a:xfrm>
        </p:grpSpPr>
        <p:sp>
          <p:nvSpPr>
            <p:cNvPr id="30744" name="Text Box 31"/>
            <p:cNvSpPr txBox="1">
              <a:spLocks noChangeArrowheads="1"/>
            </p:cNvSpPr>
            <p:nvPr/>
          </p:nvSpPr>
          <p:spPr bwMode="auto">
            <a:xfrm>
              <a:off x="1519" y="1979"/>
              <a:ext cx="22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CN" sz="3600">
                  <a:solidFill>
                    <a:schemeClr val="bg1"/>
                  </a:solidFill>
                </a:rPr>
                <a:t>H</a:t>
              </a:r>
              <a:r>
                <a:rPr kumimoji="0" lang="en-US" altLang="zh-CN" sz="2400">
                  <a:solidFill>
                    <a:schemeClr val="bg1"/>
                  </a:solidFill>
                </a:rPr>
                <a:t>2</a:t>
              </a:r>
              <a:r>
                <a:rPr kumimoji="0" lang="en-US" altLang="zh-CN" sz="3600">
                  <a:solidFill>
                    <a:schemeClr val="bg1"/>
                  </a:solidFill>
                </a:rPr>
                <a:t>O          H</a:t>
              </a:r>
              <a:r>
                <a:rPr kumimoji="0" lang="en-US" altLang="zh-CN" sz="2400">
                  <a:solidFill>
                    <a:schemeClr val="bg1"/>
                  </a:solidFill>
                </a:rPr>
                <a:t>2</a:t>
              </a:r>
              <a:r>
                <a:rPr kumimoji="0" lang="en-US" altLang="zh-CN" sz="3600">
                  <a:solidFill>
                    <a:schemeClr val="bg1"/>
                  </a:solidFill>
                </a:rPr>
                <a:t>+O</a:t>
              </a:r>
              <a:r>
                <a:rPr kumimoji="0" lang="en-US" altLang="zh-CN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745" name="Line 32"/>
            <p:cNvSpPr>
              <a:spLocks noChangeShapeType="1"/>
            </p:cNvSpPr>
            <p:nvPr/>
          </p:nvSpPr>
          <p:spPr bwMode="auto">
            <a:xfrm>
              <a:off x="2245" y="2160"/>
              <a:ext cx="59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Rectangle 33"/>
            <p:cNvSpPr>
              <a:spLocks noChangeArrowheads="1"/>
            </p:cNvSpPr>
            <p:nvPr/>
          </p:nvSpPr>
          <p:spPr bwMode="auto">
            <a:xfrm>
              <a:off x="2336" y="1884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</a:rPr>
                <a:t>通电</a:t>
              </a:r>
            </a:p>
          </p:txBody>
        </p:sp>
      </p:grp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611188" y="4005263"/>
            <a:ext cx="8208962" cy="2486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endParaRPr kumimoji="0" lang="zh-CN" altLang="en-US" sz="1800" b="0">
              <a:latin typeface="Arial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1187450" y="4149725"/>
            <a:ext cx="24653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CN" sz="2000" b="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</a:t>
            </a:r>
            <a:r>
              <a:rPr kumimoji="0" lang="zh-CN" altLang="en-US" sz="2800" b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三不变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5364163" y="4941888"/>
            <a:ext cx="2505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CN" alt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分子种类变化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kumimoji="0" lang="en-US" altLang="zh-CN" sz="2800" dirty="0">
              <a:solidFill>
                <a:srgbClr val="0000A6"/>
              </a:solidFill>
              <a:ea typeface="楷体_GB2312" pitchFamily="49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00113" y="4581525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kumimoji="0" lang="zh-CN" alt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原子种类不变</a:t>
            </a: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900113" y="5084763"/>
            <a:ext cx="3703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kumimoji="0" lang="zh-CN" alt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原子数目不变</a:t>
            </a: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900113" y="5661025"/>
            <a:ext cx="3929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kumimoji="0" lang="zh-CN" alt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原子质量不变</a:t>
            </a: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5796657" y="4292601"/>
            <a:ext cx="136763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CN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</a:t>
            </a:r>
            <a:r>
              <a:rPr kumimoji="0" lang="zh-CN" altLang="en-US" sz="2800" b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二变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5292725" y="5589588"/>
            <a:ext cx="2505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CN" alt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物质种类变化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kumimoji="0" lang="en-US" altLang="zh-CN" sz="2800" dirty="0">
              <a:solidFill>
                <a:srgbClr val="0000A6"/>
              </a:solidFill>
              <a:ea typeface="楷体_GB2312" pitchFamily="49" charset="-122"/>
            </a:endParaRPr>
          </a:p>
        </p:txBody>
      </p:sp>
      <p:sp>
        <p:nvSpPr>
          <p:cNvPr id="16430" name="WordArt 46"/>
          <p:cNvSpPr>
            <a:spLocks noChangeArrowheads="1" noChangeShapeType="1" noTextEdit="1"/>
          </p:cNvSpPr>
          <p:nvPr/>
        </p:nvSpPr>
        <p:spPr bwMode="auto">
          <a:xfrm>
            <a:off x="3059113" y="3357563"/>
            <a:ext cx="39608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kumimoji="0" lang="zh-CN" altLang="en-US" sz="3600" b="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你发现了什么</a:t>
            </a:r>
            <a:r>
              <a:rPr kumimoji="0" lang="en-US" altLang="zh-CN" sz="3600" b="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endParaRPr kumimoji="0" lang="zh-CN" altLang="en-US" sz="3600" b="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  <a:reflection blurRad="6350" stA="55000" endA="300" endPos="45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4193" y="986756"/>
            <a:ext cx="2488583" cy="2076176"/>
            <a:chOff x="664193" y="986756"/>
            <a:chExt cx="2488583" cy="2076176"/>
          </a:xfrm>
        </p:grpSpPr>
        <p:sp>
          <p:nvSpPr>
            <p:cNvPr id="30752" name="Line 14"/>
            <p:cNvSpPr>
              <a:spLocks noChangeShapeType="1"/>
            </p:cNvSpPr>
            <p:nvPr/>
          </p:nvSpPr>
          <p:spPr bwMode="auto">
            <a:xfrm>
              <a:off x="1519238" y="2071688"/>
              <a:ext cx="1633538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1684338" y="1493973"/>
              <a:ext cx="1143000" cy="5791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通电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64193" y="1116033"/>
              <a:ext cx="523431" cy="584775"/>
              <a:chOff x="755574" y="836712"/>
              <a:chExt cx="523431" cy="58477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664193" y="2196153"/>
              <a:ext cx="523431" cy="584775"/>
              <a:chOff x="755574" y="836712"/>
              <a:chExt cx="523431" cy="584775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049636" y="986756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043608" y="1556792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93652" y="2210892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899592" y="2708920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47864" y="1139156"/>
            <a:ext cx="3373611" cy="1779760"/>
            <a:chOff x="3347864" y="1139156"/>
            <a:chExt cx="3373611" cy="1779760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572000" y="1628775"/>
              <a:ext cx="2149475" cy="519113"/>
              <a:chOff x="2932" y="816"/>
              <a:chExt cx="1029" cy="327"/>
            </a:xfrm>
          </p:grpSpPr>
          <p:sp>
            <p:nvSpPr>
              <p:cNvPr id="30749" name="Line 25"/>
              <p:cNvSpPr>
                <a:spLocks noChangeShapeType="1"/>
              </p:cNvSpPr>
              <p:nvPr/>
            </p:nvSpPr>
            <p:spPr bwMode="auto">
              <a:xfrm>
                <a:off x="2932" y="1106"/>
                <a:ext cx="1029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0" name="Text Box 26"/>
              <p:cNvSpPr txBox="1">
                <a:spLocks noChangeArrowheads="1"/>
              </p:cNvSpPr>
              <p:nvPr/>
            </p:nvSpPr>
            <p:spPr bwMode="auto">
              <a:xfrm>
                <a:off x="3016" y="816"/>
                <a:ext cx="8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800">
                    <a:solidFill>
                      <a:schemeClr val="bg1"/>
                    </a:solidFill>
                    <a:latin typeface="Tahoma" panose="020B0604030504040204" pitchFamily="34" charset="0"/>
                  </a:rPr>
                  <a:t>原子重组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347864" y="1332057"/>
              <a:ext cx="523431" cy="584775"/>
              <a:chOff x="755574" y="836712"/>
              <a:chExt cx="523431" cy="58477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391122" y="2172185"/>
              <a:ext cx="523431" cy="584775"/>
              <a:chOff x="755574" y="836712"/>
              <a:chExt cx="523431" cy="584775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sp>
          <p:nvSpPr>
            <p:cNvPr id="58" name="椭圆 57"/>
            <p:cNvSpPr/>
            <p:nvPr/>
          </p:nvSpPr>
          <p:spPr>
            <a:xfrm>
              <a:off x="4073972" y="1139156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073972" y="1556792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145980" y="2066876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217988" y="2564904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56881" y="1340768"/>
            <a:ext cx="1603551" cy="1224136"/>
            <a:chOff x="6856881" y="1340768"/>
            <a:chExt cx="1603551" cy="1224136"/>
          </a:xfrm>
        </p:grpSpPr>
        <p:grpSp>
          <p:nvGrpSpPr>
            <p:cNvPr id="63" name="组合 62"/>
            <p:cNvGrpSpPr/>
            <p:nvPr/>
          </p:nvGrpSpPr>
          <p:grpSpPr>
            <a:xfrm>
              <a:off x="6856881" y="1484457"/>
              <a:ext cx="523431" cy="584775"/>
              <a:chOff x="755574" y="836712"/>
              <a:chExt cx="523431" cy="584775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6876256" y="1908121"/>
              <a:ext cx="523431" cy="584775"/>
              <a:chOff x="755574" y="836712"/>
              <a:chExt cx="523431" cy="58477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55574" y="889556"/>
                <a:ext cx="523431" cy="5232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755576" y="836712"/>
                <a:ext cx="35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O</a:t>
                </a:r>
                <a:endParaRPr lang="zh-CN" altLang="en-US" sz="3200" dirty="0"/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7740352" y="1340768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8106420" y="1340768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7740352" y="2202180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8081017" y="2210892"/>
              <a:ext cx="354012" cy="354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0" dirty="0" smtClean="0">
                  <a:solidFill>
                    <a:schemeClr val="tx1"/>
                  </a:solidFill>
                </a:rPr>
                <a:t>H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0" grpId="0" animBg="1"/>
      <p:bldP spid="16421" grpId="0"/>
      <p:bldP spid="16422" grpId="0"/>
      <p:bldP spid="16425" grpId="0"/>
      <p:bldP spid="16426" grpId="0"/>
      <p:bldP spid="16427" grpId="0"/>
      <p:bldP spid="16428" grpId="0"/>
      <p:bldP spid="164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6858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140200" y="1700213"/>
            <a:ext cx="43926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76375" y="692150"/>
            <a:ext cx="6472238" cy="3449638"/>
            <a:chOff x="1045" y="346"/>
            <a:chExt cx="4077" cy="217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932" y="537"/>
              <a:ext cx="425" cy="1364"/>
            </a:xfrm>
            <a:custGeom>
              <a:avLst/>
              <a:gdLst>
                <a:gd name="T0" fmla="*/ 209 w 209"/>
                <a:gd name="T1" fmla="*/ 499 h 506"/>
                <a:gd name="T2" fmla="*/ 18 w 209"/>
                <a:gd name="T3" fmla="*/ 0 h 506"/>
                <a:gd name="T4" fmla="*/ 0 w 209"/>
                <a:gd name="T5" fmla="*/ 7 h 506"/>
                <a:gd name="T6" fmla="*/ 191 w 209"/>
                <a:gd name="T7" fmla="*/ 506 h 506"/>
                <a:gd name="T8" fmla="*/ 209 w 209"/>
                <a:gd name="T9" fmla="*/ 49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506">
                  <a:moveTo>
                    <a:pt x="209" y="499"/>
                  </a:moveTo>
                  <a:lnTo>
                    <a:pt x="18" y="0"/>
                  </a:lnTo>
                  <a:lnTo>
                    <a:pt x="0" y="7"/>
                  </a:lnTo>
                  <a:lnTo>
                    <a:pt x="191" y="506"/>
                  </a:lnTo>
                  <a:lnTo>
                    <a:pt x="209" y="499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71" y="518"/>
              <a:ext cx="146" cy="1471"/>
            </a:xfrm>
            <a:custGeom>
              <a:avLst/>
              <a:gdLst>
                <a:gd name="T0" fmla="*/ 51 w 71"/>
                <a:gd name="T1" fmla="*/ 0 h 546"/>
                <a:gd name="T2" fmla="*/ 0 w 71"/>
                <a:gd name="T3" fmla="*/ 545 h 546"/>
                <a:gd name="T4" fmla="*/ 20 w 71"/>
                <a:gd name="T5" fmla="*/ 546 h 546"/>
                <a:gd name="T6" fmla="*/ 71 w 71"/>
                <a:gd name="T7" fmla="*/ 2 h 546"/>
                <a:gd name="T8" fmla="*/ 51 w 71"/>
                <a:gd name="T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46">
                  <a:moveTo>
                    <a:pt x="51" y="0"/>
                  </a:moveTo>
                  <a:lnTo>
                    <a:pt x="0" y="545"/>
                  </a:lnTo>
                  <a:lnTo>
                    <a:pt x="20" y="546"/>
                  </a:lnTo>
                  <a:lnTo>
                    <a:pt x="7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275" y="560"/>
              <a:ext cx="634" cy="1372"/>
            </a:xfrm>
            <a:custGeom>
              <a:avLst/>
              <a:gdLst>
                <a:gd name="T0" fmla="*/ 295 w 312"/>
                <a:gd name="T1" fmla="*/ 0 h 509"/>
                <a:gd name="T2" fmla="*/ 0 w 312"/>
                <a:gd name="T3" fmla="*/ 499 h 509"/>
                <a:gd name="T4" fmla="*/ 17 w 312"/>
                <a:gd name="T5" fmla="*/ 509 h 509"/>
                <a:gd name="T6" fmla="*/ 312 w 312"/>
                <a:gd name="T7" fmla="*/ 10 h 509"/>
                <a:gd name="T8" fmla="*/ 295 w 312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509">
                  <a:moveTo>
                    <a:pt x="295" y="0"/>
                  </a:moveTo>
                  <a:lnTo>
                    <a:pt x="0" y="499"/>
                  </a:lnTo>
                  <a:lnTo>
                    <a:pt x="17" y="509"/>
                  </a:lnTo>
                  <a:lnTo>
                    <a:pt x="312" y="1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44" y="535"/>
              <a:ext cx="464" cy="1423"/>
            </a:xfrm>
            <a:custGeom>
              <a:avLst/>
              <a:gdLst>
                <a:gd name="T0" fmla="*/ 18 w 215"/>
                <a:gd name="T1" fmla="*/ 513 h 513"/>
                <a:gd name="T2" fmla="*/ 215 w 215"/>
                <a:gd name="T3" fmla="*/ 0 h 513"/>
                <a:gd name="T4" fmla="*/ 191 w 215"/>
                <a:gd name="T5" fmla="*/ 7 h 513"/>
                <a:gd name="T6" fmla="*/ 0 w 215"/>
                <a:gd name="T7" fmla="*/ 506 h 513"/>
                <a:gd name="T8" fmla="*/ 18 w 215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513">
                  <a:moveTo>
                    <a:pt x="18" y="513"/>
                  </a:moveTo>
                  <a:lnTo>
                    <a:pt x="215" y="0"/>
                  </a:lnTo>
                  <a:lnTo>
                    <a:pt x="191" y="7"/>
                  </a:lnTo>
                  <a:lnTo>
                    <a:pt x="0" y="506"/>
                  </a:lnTo>
                  <a:lnTo>
                    <a:pt x="18" y="513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176" y="504"/>
              <a:ext cx="154" cy="1515"/>
            </a:xfrm>
            <a:custGeom>
              <a:avLst/>
              <a:gdLst>
                <a:gd name="T0" fmla="*/ 0 w 72"/>
                <a:gd name="T1" fmla="*/ 2 h 546"/>
                <a:gd name="T2" fmla="*/ 52 w 72"/>
                <a:gd name="T3" fmla="*/ 546 h 546"/>
                <a:gd name="T4" fmla="*/ 72 w 72"/>
                <a:gd name="T5" fmla="*/ 545 h 546"/>
                <a:gd name="T6" fmla="*/ 20 w 72"/>
                <a:gd name="T7" fmla="*/ 0 h 546"/>
                <a:gd name="T8" fmla="*/ 0 w 72"/>
                <a:gd name="T9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6">
                  <a:moveTo>
                    <a:pt x="0" y="2"/>
                  </a:moveTo>
                  <a:lnTo>
                    <a:pt x="52" y="546"/>
                  </a:lnTo>
                  <a:lnTo>
                    <a:pt x="72" y="545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215" y="470"/>
              <a:ext cx="714" cy="1506"/>
            </a:xfrm>
            <a:custGeom>
              <a:avLst/>
              <a:gdLst>
                <a:gd name="T0" fmla="*/ 0 w 331"/>
                <a:gd name="T1" fmla="*/ 10 h 543"/>
                <a:gd name="T2" fmla="*/ 314 w 331"/>
                <a:gd name="T3" fmla="*/ 543 h 543"/>
                <a:gd name="T4" fmla="*/ 331 w 331"/>
                <a:gd name="T5" fmla="*/ 533 h 543"/>
                <a:gd name="T6" fmla="*/ 17 w 331"/>
                <a:gd name="T7" fmla="*/ 0 h 543"/>
                <a:gd name="T8" fmla="*/ 0 w 331"/>
                <a:gd name="T9" fmla="*/ 1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543">
                  <a:moveTo>
                    <a:pt x="0" y="10"/>
                  </a:moveTo>
                  <a:lnTo>
                    <a:pt x="314" y="543"/>
                  </a:lnTo>
                  <a:lnTo>
                    <a:pt x="331" y="533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7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54" y="1628"/>
              <a:ext cx="1481" cy="891"/>
            </a:xfrm>
            <a:custGeom>
              <a:avLst/>
              <a:gdLst>
                <a:gd name="T0" fmla="*/ 1 w 724"/>
                <a:gd name="T1" fmla="*/ 0 h 371"/>
                <a:gd name="T2" fmla="*/ 1 w 724"/>
                <a:gd name="T3" fmla="*/ 3 h 371"/>
                <a:gd name="T4" fmla="*/ 1 w 724"/>
                <a:gd name="T5" fmla="*/ 6 h 371"/>
                <a:gd name="T6" fmla="*/ 0 w 724"/>
                <a:gd name="T7" fmla="*/ 7 h 371"/>
                <a:gd name="T8" fmla="*/ 0 w 724"/>
                <a:gd name="T9" fmla="*/ 10 h 371"/>
                <a:gd name="T10" fmla="*/ 1 w 724"/>
                <a:gd name="T11" fmla="*/ 47 h 371"/>
                <a:gd name="T12" fmla="*/ 7 w 724"/>
                <a:gd name="T13" fmla="*/ 82 h 371"/>
                <a:gd name="T14" fmla="*/ 17 w 724"/>
                <a:gd name="T15" fmla="*/ 118 h 371"/>
                <a:gd name="T16" fmla="*/ 28 w 724"/>
                <a:gd name="T17" fmla="*/ 150 h 371"/>
                <a:gd name="T18" fmla="*/ 44 w 724"/>
                <a:gd name="T19" fmla="*/ 183 h 371"/>
                <a:gd name="T20" fmla="*/ 62 w 724"/>
                <a:gd name="T21" fmla="*/ 213 h 371"/>
                <a:gd name="T22" fmla="*/ 83 w 724"/>
                <a:gd name="T23" fmla="*/ 240 h 371"/>
                <a:gd name="T24" fmla="*/ 106 w 724"/>
                <a:gd name="T25" fmla="*/ 265 h 371"/>
                <a:gd name="T26" fmla="*/ 131 w 724"/>
                <a:gd name="T27" fmla="*/ 289 h 371"/>
                <a:gd name="T28" fmla="*/ 160 w 724"/>
                <a:gd name="T29" fmla="*/ 309 h 371"/>
                <a:gd name="T30" fmla="*/ 189 w 724"/>
                <a:gd name="T31" fmla="*/ 327 h 371"/>
                <a:gd name="T32" fmla="*/ 222 w 724"/>
                <a:gd name="T33" fmla="*/ 343 h 371"/>
                <a:gd name="T34" fmla="*/ 255 w 724"/>
                <a:gd name="T35" fmla="*/ 356 h 371"/>
                <a:gd name="T36" fmla="*/ 290 w 724"/>
                <a:gd name="T37" fmla="*/ 364 h 371"/>
                <a:gd name="T38" fmla="*/ 325 w 724"/>
                <a:gd name="T39" fmla="*/ 370 h 371"/>
                <a:gd name="T40" fmla="*/ 362 w 724"/>
                <a:gd name="T41" fmla="*/ 371 h 371"/>
                <a:gd name="T42" fmla="*/ 399 w 724"/>
                <a:gd name="T43" fmla="*/ 370 h 371"/>
                <a:gd name="T44" fmla="*/ 435 w 724"/>
                <a:gd name="T45" fmla="*/ 364 h 371"/>
                <a:gd name="T46" fmla="*/ 470 w 724"/>
                <a:gd name="T47" fmla="*/ 356 h 371"/>
                <a:gd name="T48" fmla="*/ 503 w 724"/>
                <a:gd name="T49" fmla="*/ 343 h 371"/>
                <a:gd name="T50" fmla="*/ 535 w 724"/>
                <a:gd name="T51" fmla="*/ 327 h 371"/>
                <a:gd name="T52" fmla="*/ 565 w 724"/>
                <a:gd name="T53" fmla="*/ 309 h 371"/>
                <a:gd name="T54" fmla="*/ 592 w 724"/>
                <a:gd name="T55" fmla="*/ 289 h 371"/>
                <a:gd name="T56" fmla="*/ 617 w 724"/>
                <a:gd name="T57" fmla="*/ 265 h 371"/>
                <a:gd name="T58" fmla="*/ 641 w 724"/>
                <a:gd name="T59" fmla="*/ 240 h 371"/>
                <a:gd name="T60" fmla="*/ 661 w 724"/>
                <a:gd name="T61" fmla="*/ 213 h 371"/>
                <a:gd name="T62" fmla="*/ 680 w 724"/>
                <a:gd name="T63" fmla="*/ 183 h 371"/>
                <a:gd name="T64" fmla="*/ 695 w 724"/>
                <a:gd name="T65" fmla="*/ 150 h 371"/>
                <a:gd name="T66" fmla="*/ 708 w 724"/>
                <a:gd name="T67" fmla="*/ 118 h 371"/>
                <a:gd name="T68" fmla="*/ 716 w 724"/>
                <a:gd name="T69" fmla="*/ 82 h 371"/>
                <a:gd name="T70" fmla="*/ 722 w 724"/>
                <a:gd name="T71" fmla="*/ 47 h 371"/>
                <a:gd name="T72" fmla="*/ 724 w 724"/>
                <a:gd name="T73" fmla="*/ 10 h 371"/>
                <a:gd name="T74" fmla="*/ 724 w 724"/>
                <a:gd name="T75" fmla="*/ 7 h 371"/>
                <a:gd name="T76" fmla="*/ 724 w 724"/>
                <a:gd name="T77" fmla="*/ 6 h 371"/>
                <a:gd name="T78" fmla="*/ 724 w 724"/>
                <a:gd name="T79" fmla="*/ 3 h 371"/>
                <a:gd name="T80" fmla="*/ 724 w 724"/>
                <a:gd name="T81" fmla="*/ 0 h 371"/>
                <a:gd name="T82" fmla="*/ 1 w 724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4" h="371">
                  <a:moveTo>
                    <a:pt x="1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47"/>
                  </a:lnTo>
                  <a:lnTo>
                    <a:pt x="7" y="82"/>
                  </a:lnTo>
                  <a:lnTo>
                    <a:pt x="17" y="118"/>
                  </a:lnTo>
                  <a:lnTo>
                    <a:pt x="28" y="150"/>
                  </a:lnTo>
                  <a:lnTo>
                    <a:pt x="44" y="183"/>
                  </a:lnTo>
                  <a:lnTo>
                    <a:pt x="62" y="213"/>
                  </a:lnTo>
                  <a:lnTo>
                    <a:pt x="83" y="240"/>
                  </a:lnTo>
                  <a:lnTo>
                    <a:pt x="106" y="265"/>
                  </a:lnTo>
                  <a:lnTo>
                    <a:pt x="131" y="289"/>
                  </a:lnTo>
                  <a:lnTo>
                    <a:pt x="160" y="309"/>
                  </a:lnTo>
                  <a:lnTo>
                    <a:pt x="189" y="327"/>
                  </a:lnTo>
                  <a:lnTo>
                    <a:pt x="222" y="343"/>
                  </a:lnTo>
                  <a:lnTo>
                    <a:pt x="255" y="356"/>
                  </a:lnTo>
                  <a:lnTo>
                    <a:pt x="290" y="364"/>
                  </a:lnTo>
                  <a:lnTo>
                    <a:pt x="325" y="370"/>
                  </a:lnTo>
                  <a:lnTo>
                    <a:pt x="362" y="371"/>
                  </a:lnTo>
                  <a:lnTo>
                    <a:pt x="399" y="370"/>
                  </a:lnTo>
                  <a:lnTo>
                    <a:pt x="435" y="364"/>
                  </a:lnTo>
                  <a:lnTo>
                    <a:pt x="470" y="356"/>
                  </a:lnTo>
                  <a:lnTo>
                    <a:pt x="503" y="343"/>
                  </a:lnTo>
                  <a:lnTo>
                    <a:pt x="535" y="327"/>
                  </a:lnTo>
                  <a:lnTo>
                    <a:pt x="565" y="309"/>
                  </a:lnTo>
                  <a:lnTo>
                    <a:pt x="592" y="289"/>
                  </a:lnTo>
                  <a:lnTo>
                    <a:pt x="617" y="265"/>
                  </a:lnTo>
                  <a:lnTo>
                    <a:pt x="641" y="240"/>
                  </a:lnTo>
                  <a:lnTo>
                    <a:pt x="661" y="213"/>
                  </a:lnTo>
                  <a:lnTo>
                    <a:pt x="680" y="183"/>
                  </a:lnTo>
                  <a:lnTo>
                    <a:pt x="695" y="150"/>
                  </a:lnTo>
                  <a:lnTo>
                    <a:pt x="708" y="118"/>
                  </a:lnTo>
                  <a:lnTo>
                    <a:pt x="716" y="82"/>
                  </a:lnTo>
                  <a:lnTo>
                    <a:pt x="722" y="47"/>
                  </a:lnTo>
                  <a:lnTo>
                    <a:pt x="724" y="10"/>
                  </a:lnTo>
                  <a:lnTo>
                    <a:pt x="724" y="7"/>
                  </a:lnTo>
                  <a:lnTo>
                    <a:pt x="724" y="6"/>
                  </a:lnTo>
                  <a:lnTo>
                    <a:pt x="724" y="3"/>
                  </a:lnTo>
                  <a:lnTo>
                    <a:pt x="724" y="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17" y="1565"/>
              <a:ext cx="1605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r>
                <a:rPr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则生成氧化镁</a:t>
              </a: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r>
                <a:rPr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  的质量为</a:t>
              </a:r>
              <a:r>
                <a:rPr lang="en-US" altLang="zh-CN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____</a:t>
              </a:r>
              <a:r>
                <a:rPr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克</a:t>
              </a:r>
            </a:p>
          </p:txBody>
        </p:sp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1474" y="346"/>
            <a:ext cx="326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Flash Movie" r:id="rId3" imgW="3139560" imgH="407520" progId="Flash.Movie">
                    <p:embed/>
                  </p:oleObj>
                </mc:Choice>
                <mc:Fallback>
                  <p:oleObj name="Flash Movie" r:id="rId3" imgW="3139560" imgH="407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346"/>
                          <a:ext cx="3266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3036" y="359"/>
              <a:ext cx="133" cy="2113"/>
              <a:chOff x="2478" y="460"/>
              <a:chExt cx="159" cy="2287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479" y="465"/>
                <a:ext cx="46" cy="2242"/>
              </a:xfrm>
              <a:custGeom>
                <a:avLst/>
                <a:gdLst>
                  <a:gd name="T0" fmla="*/ 1 w 185"/>
                  <a:gd name="T1" fmla="*/ 0 h 8966"/>
                  <a:gd name="T2" fmla="*/ 0 w 185"/>
                  <a:gd name="T3" fmla="*/ 0 h 8966"/>
                  <a:gd name="T4" fmla="*/ 0 w 185"/>
                  <a:gd name="T5" fmla="*/ 8966 h 8966"/>
                  <a:gd name="T6" fmla="*/ 111 w 185"/>
                  <a:gd name="T7" fmla="*/ 8966 h 8966"/>
                  <a:gd name="T8" fmla="*/ 35 w 185"/>
                  <a:gd name="T9" fmla="*/ 8944 h 8966"/>
                  <a:gd name="T10" fmla="*/ 185 w 185"/>
                  <a:gd name="T11" fmla="*/ 8966 h 8966"/>
                  <a:gd name="T12" fmla="*/ 185 w 185"/>
                  <a:gd name="T13" fmla="*/ 7226 h 8966"/>
                  <a:gd name="T14" fmla="*/ 150 w 185"/>
                  <a:gd name="T15" fmla="*/ 7542 h 8966"/>
                  <a:gd name="T16" fmla="*/ 185 w 185"/>
                  <a:gd name="T17" fmla="*/ 7226 h 8966"/>
                  <a:gd name="T18" fmla="*/ 185 w 185"/>
                  <a:gd name="T19" fmla="*/ 5603 h 8966"/>
                  <a:gd name="T20" fmla="*/ 150 w 185"/>
                  <a:gd name="T21" fmla="*/ 6345 h 8966"/>
                  <a:gd name="T22" fmla="*/ 185 w 185"/>
                  <a:gd name="T23" fmla="*/ 5603 h 8966"/>
                  <a:gd name="T24" fmla="*/ 185 w 185"/>
                  <a:gd name="T25" fmla="*/ 1814 h 8966"/>
                  <a:gd name="T26" fmla="*/ 112 w 185"/>
                  <a:gd name="T27" fmla="*/ 4368 h 8966"/>
                  <a:gd name="T28" fmla="*/ 185 w 185"/>
                  <a:gd name="T29" fmla="*/ 1814 h 8966"/>
                  <a:gd name="T30" fmla="*/ 142 w 185"/>
                  <a:gd name="T31" fmla="*/ 1381 h 8966"/>
                  <a:gd name="T32" fmla="*/ 1 w 185"/>
                  <a:gd name="T33" fmla="*/ 0 h 8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" h="8966">
                    <a:moveTo>
                      <a:pt x="1" y="0"/>
                    </a:moveTo>
                    <a:lnTo>
                      <a:pt x="0" y="0"/>
                    </a:lnTo>
                    <a:lnTo>
                      <a:pt x="0" y="8966"/>
                    </a:lnTo>
                    <a:lnTo>
                      <a:pt x="111" y="8966"/>
                    </a:lnTo>
                    <a:lnTo>
                      <a:pt x="35" y="8944"/>
                    </a:lnTo>
                    <a:lnTo>
                      <a:pt x="185" y="8966"/>
                    </a:lnTo>
                    <a:lnTo>
                      <a:pt x="185" y="7226"/>
                    </a:lnTo>
                    <a:lnTo>
                      <a:pt x="150" y="7542"/>
                    </a:lnTo>
                    <a:lnTo>
                      <a:pt x="185" y="7226"/>
                    </a:lnTo>
                    <a:lnTo>
                      <a:pt x="185" y="5603"/>
                    </a:lnTo>
                    <a:lnTo>
                      <a:pt x="150" y="6345"/>
                    </a:lnTo>
                    <a:lnTo>
                      <a:pt x="185" y="5603"/>
                    </a:lnTo>
                    <a:lnTo>
                      <a:pt x="185" y="1814"/>
                    </a:lnTo>
                    <a:lnTo>
                      <a:pt x="112" y="4368"/>
                    </a:lnTo>
                    <a:lnTo>
                      <a:pt x="185" y="1814"/>
                    </a:lnTo>
                    <a:lnTo>
                      <a:pt x="142" y="13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478" y="460"/>
                <a:ext cx="14" cy="5"/>
              </a:xfrm>
              <a:custGeom>
                <a:avLst/>
                <a:gdLst>
                  <a:gd name="T0" fmla="*/ 56 w 56"/>
                  <a:gd name="T1" fmla="*/ 24 h 24"/>
                  <a:gd name="T2" fmla="*/ 0 w 56"/>
                  <a:gd name="T3" fmla="*/ 0 h 24"/>
                  <a:gd name="T4" fmla="*/ 3 w 56"/>
                  <a:gd name="T5" fmla="*/ 24 h 24"/>
                  <a:gd name="T6" fmla="*/ 56 w 5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2479" y="465"/>
                <a:ext cx="158" cy="2282"/>
              </a:xfrm>
              <a:custGeom>
                <a:avLst/>
                <a:gdLst>
                  <a:gd name="T0" fmla="*/ 141 w 635"/>
                  <a:gd name="T1" fmla="*/ 1381 h 9128"/>
                  <a:gd name="T2" fmla="*/ 149 w 635"/>
                  <a:gd name="T3" fmla="*/ 322 h 9128"/>
                  <a:gd name="T4" fmla="*/ 141 w 635"/>
                  <a:gd name="T5" fmla="*/ 1381 h 9128"/>
                  <a:gd name="T6" fmla="*/ 184 w 635"/>
                  <a:gd name="T7" fmla="*/ 1814 h 9128"/>
                  <a:gd name="T8" fmla="*/ 184 w 635"/>
                  <a:gd name="T9" fmla="*/ 5603 h 9128"/>
                  <a:gd name="T10" fmla="*/ 184 w 635"/>
                  <a:gd name="T11" fmla="*/ 7226 h 9128"/>
                  <a:gd name="T12" fmla="*/ 184 w 635"/>
                  <a:gd name="T13" fmla="*/ 8966 h 9128"/>
                  <a:gd name="T14" fmla="*/ 110 w 635"/>
                  <a:gd name="T15" fmla="*/ 8966 h 9128"/>
                  <a:gd name="T16" fmla="*/ 635 w 635"/>
                  <a:gd name="T17" fmla="*/ 9128 h 9128"/>
                  <a:gd name="T18" fmla="*/ 635 w 635"/>
                  <a:gd name="T19" fmla="*/ 161 h 9128"/>
                  <a:gd name="T20" fmla="*/ 449 w 635"/>
                  <a:gd name="T21" fmla="*/ 161 h 9128"/>
                  <a:gd name="T22" fmla="*/ 53 w 635"/>
                  <a:gd name="T23" fmla="*/ 0 h 9128"/>
                  <a:gd name="T24" fmla="*/ 0 w 635"/>
                  <a:gd name="T25" fmla="*/ 0 h 9128"/>
                  <a:gd name="T26" fmla="*/ 141 w 635"/>
                  <a:gd name="T27" fmla="*/ 1381 h 9128"/>
                  <a:gd name="T28" fmla="*/ 334 w 635"/>
                  <a:gd name="T29" fmla="*/ 482 h 9128"/>
                  <a:gd name="T30" fmla="*/ 334 w 635"/>
                  <a:gd name="T31" fmla="*/ 1540 h 9128"/>
                  <a:gd name="T32" fmla="*/ 334 w 635"/>
                  <a:gd name="T33" fmla="*/ 482 h 9128"/>
                  <a:gd name="T34" fmla="*/ 484 w 635"/>
                  <a:gd name="T35" fmla="*/ 3380 h 9128"/>
                  <a:gd name="T36" fmla="*/ 334 w 635"/>
                  <a:gd name="T37" fmla="*/ 6507 h 9128"/>
                  <a:gd name="T38" fmla="*/ 484 w 635"/>
                  <a:gd name="T39" fmla="*/ 3380 h 9128"/>
                  <a:gd name="T40" fmla="*/ 484 w 635"/>
                  <a:gd name="T41" fmla="*/ 6368 h 9128"/>
                  <a:gd name="T42" fmla="*/ 334 w 635"/>
                  <a:gd name="T43" fmla="*/ 7702 h 9128"/>
                  <a:gd name="T44" fmla="*/ 484 w 635"/>
                  <a:gd name="T45" fmla="*/ 6368 h 9128"/>
                  <a:gd name="T46" fmla="*/ 372 w 635"/>
                  <a:gd name="T47" fmla="*/ 1908 h 9128"/>
                  <a:gd name="T48" fmla="*/ 297 w 635"/>
                  <a:gd name="T49" fmla="*/ 4529 h 9128"/>
                  <a:gd name="T50" fmla="*/ 372 w 635"/>
                  <a:gd name="T51" fmla="*/ 1908 h 9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5" h="9128">
                    <a:moveTo>
                      <a:pt x="141" y="1381"/>
                    </a:moveTo>
                    <a:lnTo>
                      <a:pt x="149" y="322"/>
                    </a:lnTo>
                    <a:lnTo>
                      <a:pt x="141" y="1381"/>
                    </a:lnTo>
                    <a:lnTo>
                      <a:pt x="184" y="1814"/>
                    </a:lnTo>
                    <a:lnTo>
                      <a:pt x="184" y="5603"/>
                    </a:lnTo>
                    <a:lnTo>
                      <a:pt x="184" y="7226"/>
                    </a:lnTo>
                    <a:lnTo>
                      <a:pt x="184" y="8966"/>
                    </a:lnTo>
                    <a:lnTo>
                      <a:pt x="110" y="8966"/>
                    </a:lnTo>
                    <a:lnTo>
                      <a:pt x="635" y="9128"/>
                    </a:lnTo>
                    <a:lnTo>
                      <a:pt x="635" y="161"/>
                    </a:lnTo>
                    <a:lnTo>
                      <a:pt x="449" y="16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141" y="1381"/>
                    </a:lnTo>
                    <a:close/>
                    <a:moveTo>
                      <a:pt x="334" y="482"/>
                    </a:moveTo>
                    <a:lnTo>
                      <a:pt x="334" y="1540"/>
                    </a:lnTo>
                    <a:lnTo>
                      <a:pt x="334" y="482"/>
                    </a:lnTo>
                    <a:close/>
                    <a:moveTo>
                      <a:pt x="484" y="3380"/>
                    </a:moveTo>
                    <a:lnTo>
                      <a:pt x="334" y="6507"/>
                    </a:lnTo>
                    <a:lnTo>
                      <a:pt x="484" y="3380"/>
                    </a:lnTo>
                    <a:close/>
                    <a:moveTo>
                      <a:pt x="484" y="6368"/>
                    </a:moveTo>
                    <a:lnTo>
                      <a:pt x="334" y="7702"/>
                    </a:lnTo>
                    <a:lnTo>
                      <a:pt x="484" y="6368"/>
                    </a:lnTo>
                    <a:close/>
                    <a:moveTo>
                      <a:pt x="372" y="1908"/>
                    </a:moveTo>
                    <a:lnTo>
                      <a:pt x="297" y="4529"/>
                    </a:lnTo>
                    <a:lnTo>
                      <a:pt x="372" y="1908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492" y="465"/>
                <a:ext cx="99" cy="41"/>
              </a:xfrm>
              <a:custGeom>
                <a:avLst/>
                <a:gdLst>
                  <a:gd name="T0" fmla="*/ 396 w 396"/>
                  <a:gd name="T1" fmla="*/ 161 h 161"/>
                  <a:gd name="T2" fmla="*/ 396 w 396"/>
                  <a:gd name="T3" fmla="*/ 0 h 161"/>
                  <a:gd name="T4" fmla="*/ 0 w 396"/>
                  <a:gd name="T5" fmla="*/ 0 h 161"/>
                  <a:gd name="T6" fmla="*/ 396 w 396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" h="161">
                    <a:moveTo>
                      <a:pt x="396" y="161"/>
                    </a:moveTo>
                    <a:lnTo>
                      <a:pt x="396" y="0"/>
                    </a:lnTo>
                    <a:lnTo>
                      <a:pt x="0" y="0"/>
                    </a:lnTo>
                    <a:lnTo>
                      <a:pt x="396" y="16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487" y="2702"/>
                <a:ext cx="38" cy="5"/>
              </a:xfrm>
              <a:custGeom>
                <a:avLst/>
                <a:gdLst>
                  <a:gd name="T0" fmla="*/ 150 w 150"/>
                  <a:gd name="T1" fmla="*/ 22 h 22"/>
                  <a:gd name="T2" fmla="*/ 0 w 150"/>
                  <a:gd name="T3" fmla="*/ 0 h 22"/>
                  <a:gd name="T4" fmla="*/ 76 w 150"/>
                  <a:gd name="T5" fmla="*/ 22 h 22"/>
                  <a:gd name="T6" fmla="*/ 150 w 150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2">
                    <a:moveTo>
                      <a:pt x="150" y="22"/>
                    </a:moveTo>
                    <a:lnTo>
                      <a:pt x="0" y="0"/>
                    </a:lnTo>
                    <a:lnTo>
                      <a:pt x="76" y="22"/>
                    </a:lnTo>
                    <a:lnTo>
                      <a:pt x="150" y="22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516" y="1866"/>
                <a:ext cx="9" cy="18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478" y="460"/>
                <a:ext cx="14" cy="5"/>
              </a:xfrm>
              <a:custGeom>
                <a:avLst/>
                <a:gdLst>
                  <a:gd name="T0" fmla="*/ 56 w 56"/>
                  <a:gd name="T1" fmla="*/ 24 h 24"/>
                  <a:gd name="T2" fmla="*/ 0 w 56"/>
                  <a:gd name="T3" fmla="*/ 0 h 24"/>
                  <a:gd name="T4" fmla="*/ 3 w 5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lnTo>
                      <a:pt x="0" y="0"/>
                    </a:lnTo>
                    <a:lnTo>
                      <a:pt x="3" y="24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514" y="546"/>
                <a:ext cx="2" cy="26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H="1" flipV="1">
                <a:off x="2479" y="465"/>
                <a:ext cx="35" cy="34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2479" y="465"/>
                <a:ext cx="13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 flipH="1" flipV="1">
                <a:off x="2514" y="811"/>
                <a:ext cx="11" cy="10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2562" y="586"/>
                <a:ext cx="1" cy="26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2492" y="465"/>
                <a:ext cx="99" cy="41"/>
              </a:xfrm>
              <a:custGeom>
                <a:avLst/>
                <a:gdLst>
                  <a:gd name="T0" fmla="*/ 396 w 396"/>
                  <a:gd name="T1" fmla="*/ 161 h 161"/>
                  <a:gd name="T2" fmla="*/ 396 w 396"/>
                  <a:gd name="T3" fmla="*/ 0 h 161"/>
                  <a:gd name="T4" fmla="*/ 0 w 396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6" h="161">
                    <a:moveTo>
                      <a:pt x="396" y="161"/>
                    </a:moveTo>
                    <a:lnTo>
                      <a:pt x="396" y="0"/>
                    </a:lnTo>
                    <a:lnTo>
                      <a:pt x="0" y="0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2506" y="506"/>
                <a:ext cx="131" cy="2241"/>
              </a:xfrm>
              <a:custGeom>
                <a:avLst/>
                <a:gdLst>
                  <a:gd name="T0" fmla="*/ 339 w 525"/>
                  <a:gd name="T1" fmla="*/ 0 h 8967"/>
                  <a:gd name="T2" fmla="*/ 525 w 525"/>
                  <a:gd name="T3" fmla="*/ 0 h 8967"/>
                  <a:gd name="T4" fmla="*/ 525 w 525"/>
                  <a:gd name="T5" fmla="*/ 8967 h 8967"/>
                  <a:gd name="T6" fmla="*/ 0 w 525"/>
                  <a:gd name="T7" fmla="*/ 8805 h 8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8967">
                    <a:moveTo>
                      <a:pt x="339" y="0"/>
                    </a:moveTo>
                    <a:lnTo>
                      <a:pt x="525" y="0"/>
                    </a:lnTo>
                    <a:lnTo>
                      <a:pt x="525" y="8967"/>
                    </a:lnTo>
                    <a:lnTo>
                      <a:pt x="0" y="8805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2492" y="465"/>
                <a:ext cx="99" cy="4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2479" y="465"/>
                <a:ext cx="27" cy="2242"/>
              </a:xfrm>
              <a:custGeom>
                <a:avLst/>
                <a:gdLst>
                  <a:gd name="T0" fmla="*/ 1 w 111"/>
                  <a:gd name="T1" fmla="*/ 0 h 8966"/>
                  <a:gd name="T2" fmla="*/ 0 w 111"/>
                  <a:gd name="T3" fmla="*/ 0 h 8966"/>
                  <a:gd name="T4" fmla="*/ 0 w 111"/>
                  <a:gd name="T5" fmla="*/ 8966 h 8966"/>
                  <a:gd name="T6" fmla="*/ 111 w 111"/>
                  <a:gd name="T7" fmla="*/ 8966 h 8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8966">
                    <a:moveTo>
                      <a:pt x="1" y="0"/>
                    </a:moveTo>
                    <a:lnTo>
                      <a:pt x="0" y="0"/>
                    </a:lnTo>
                    <a:lnTo>
                      <a:pt x="0" y="8966"/>
                    </a:lnTo>
                    <a:lnTo>
                      <a:pt x="111" y="8966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 flipV="1">
                <a:off x="2562" y="1310"/>
                <a:ext cx="38" cy="78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 flipV="1">
                <a:off x="2516" y="2272"/>
                <a:ext cx="9" cy="7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487" y="2702"/>
                <a:ext cx="38" cy="5"/>
              </a:xfrm>
              <a:custGeom>
                <a:avLst/>
                <a:gdLst>
                  <a:gd name="T0" fmla="*/ 150 w 150"/>
                  <a:gd name="T1" fmla="*/ 22 h 22"/>
                  <a:gd name="T2" fmla="*/ 0 w 150"/>
                  <a:gd name="T3" fmla="*/ 0 h 22"/>
                  <a:gd name="T4" fmla="*/ 76 w 150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" h="22">
                    <a:moveTo>
                      <a:pt x="150" y="22"/>
                    </a:moveTo>
                    <a:lnTo>
                      <a:pt x="0" y="0"/>
                    </a:lnTo>
                    <a:lnTo>
                      <a:pt x="76" y="22"/>
                    </a:lnTo>
                  </a:path>
                </a:pathLst>
              </a:cu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506" y="2707"/>
                <a:ext cx="19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 flipV="1">
                <a:off x="2525" y="2272"/>
                <a:ext cx="1" cy="43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2562" y="2058"/>
                <a:ext cx="38" cy="33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 flipV="1">
                <a:off x="2525" y="1866"/>
                <a:ext cx="1" cy="40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V="1">
                <a:off x="2553" y="942"/>
                <a:ext cx="19" cy="6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flipV="1">
                <a:off x="2506" y="919"/>
                <a:ext cx="19" cy="63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V="1">
                <a:off x="2525" y="919"/>
                <a:ext cx="1" cy="94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1082" y="1582"/>
              <a:ext cx="1479" cy="916"/>
            </a:xfrm>
            <a:custGeom>
              <a:avLst/>
              <a:gdLst>
                <a:gd name="T0" fmla="*/ 0 w 721"/>
                <a:gd name="T1" fmla="*/ 0 h 371"/>
                <a:gd name="T2" fmla="*/ 0 w 721"/>
                <a:gd name="T3" fmla="*/ 3 h 371"/>
                <a:gd name="T4" fmla="*/ 0 w 721"/>
                <a:gd name="T5" fmla="*/ 4 h 371"/>
                <a:gd name="T6" fmla="*/ 0 w 721"/>
                <a:gd name="T7" fmla="*/ 7 h 371"/>
                <a:gd name="T8" fmla="*/ 0 w 721"/>
                <a:gd name="T9" fmla="*/ 10 h 371"/>
                <a:gd name="T10" fmla="*/ 2 w 721"/>
                <a:gd name="T11" fmla="*/ 47 h 371"/>
                <a:gd name="T12" fmla="*/ 7 w 721"/>
                <a:gd name="T13" fmla="*/ 82 h 371"/>
                <a:gd name="T14" fmla="*/ 16 w 721"/>
                <a:gd name="T15" fmla="*/ 118 h 371"/>
                <a:gd name="T16" fmla="*/ 29 w 721"/>
                <a:gd name="T17" fmla="*/ 150 h 371"/>
                <a:gd name="T18" fmla="*/ 44 w 721"/>
                <a:gd name="T19" fmla="*/ 183 h 371"/>
                <a:gd name="T20" fmla="*/ 63 w 721"/>
                <a:gd name="T21" fmla="*/ 212 h 371"/>
                <a:gd name="T22" fmla="*/ 82 w 721"/>
                <a:gd name="T23" fmla="*/ 239 h 371"/>
                <a:gd name="T24" fmla="*/ 107 w 721"/>
                <a:gd name="T25" fmla="*/ 265 h 371"/>
                <a:gd name="T26" fmla="*/ 132 w 721"/>
                <a:gd name="T27" fmla="*/ 289 h 371"/>
                <a:gd name="T28" fmla="*/ 159 w 721"/>
                <a:gd name="T29" fmla="*/ 309 h 371"/>
                <a:gd name="T30" fmla="*/ 189 w 721"/>
                <a:gd name="T31" fmla="*/ 327 h 371"/>
                <a:gd name="T32" fmla="*/ 221 w 721"/>
                <a:gd name="T33" fmla="*/ 343 h 371"/>
                <a:gd name="T34" fmla="*/ 254 w 721"/>
                <a:gd name="T35" fmla="*/ 356 h 371"/>
                <a:gd name="T36" fmla="*/ 289 w 721"/>
                <a:gd name="T37" fmla="*/ 364 h 371"/>
                <a:gd name="T38" fmla="*/ 325 w 721"/>
                <a:gd name="T39" fmla="*/ 370 h 371"/>
                <a:gd name="T40" fmla="*/ 362 w 721"/>
                <a:gd name="T41" fmla="*/ 371 h 371"/>
                <a:gd name="T42" fmla="*/ 398 w 721"/>
                <a:gd name="T43" fmla="*/ 370 h 371"/>
                <a:gd name="T44" fmla="*/ 434 w 721"/>
                <a:gd name="T45" fmla="*/ 364 h 371"/>
                <a:gd name="T46" fmla="*/ 468 w 721"/>
                <a:gd name="T47" fmla="*/ 356 h 371"/>
                <a:gd name="T48" fmla="*/ 502 w 721"/>
                <a:gd name="T49" fmla="*/ 343 h 371"/>
                <a:gd name="T50" fmla="*/ 533 w 721"/>
                <a:gd name="T51" fmla="*/ 327 h 371"/>
                <a:gd name="T52" fmla="*/ 563 w 721"/>
                <a:gd name="T53" fmla="*/ 309 h 371"/>
                <a:gd name="T54" fmla="*/ 590 w 721"/>
                <a:gd name="T55" fmla="*/ 289 h 371"/>
                <a:gd name="T56" fmla="*/ 617 w 721"/>
                <a:gd name="T57" fmla="*/ 265 h 371"/>
                <a:gd name="T58" fmla="*/ 639 w 721"/>
                <a:gd name="T59" fmla="*/ 239 h 371"/>
                <a:gd name="T60" fmla="*/ 660 w 721"/>
                <a:gd name="T61" fmla="*/ 212 h 371"/>
                <a:gd name="T62" fmla="*/ 677 w 721"/>
                <a:gd name="T63" fmla="*/ 183 h 371"/>
                <a:gd name="T64" fmla="*/ 693 w 721"/>
                <a:gd name="T65" fmla="*/ 150 h 371"/>
                <a:gd name="T66" fmla="*/ 706 w 721"/>
                <a:gd name="T67" fmla="*/ 118 h 371"/>
                <a:gd name="T68" fmla="*/ 714 w 721"/>
                <a:gd name="T69" fmla="*/ 82 h 371"/>
                <a:gd name="T70" fmla="*/ 720 w 721"/>
                <a:gd name="T71" fmla="*/ 47 h 371"/>
                <a:gd name="T72" fmla="*/ 721 w 721"/>
                <a:gd name="T73" fmla="*/ 10 h 371"/>
                <a:gd name="T74" fmla="*/ 721 w 721"/>
                <a:gd name="T75" fmla="*/ 7 h 371"/>
                <a:gd name="T76" fmla="*/ 721 w 721"/>
                <a:gd name="T77" fmla="*/ 4 h 371"/>
                <a:gd name="T78" fmla="*/ 721 w 721"/>
                <a:gd name="T79" fmla="*/ 3 h 371"/>
                <a:gd name="T80" fmla="*/ 721 w 721"/>
                <a:gd name="T81" fmla="*/ 0 h 371"/>
                <a:gd name="T82" fmla="*/ 0 w 721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1" h="371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47"/>
                  </a:lnTo>
                  <a:lnTo>
                    <a:pt x="7" y="82"/>
                  </a:lnTo>
                  <a:lnTo>
                    <a:pt x="16" y="118"/>
                  </a:lnTo>
                  <a:lnTo>
                    <a:pt x="29" y="150"/>
                  </a:lnTo>
                  <a:lnTo>
                    <a:pt x="44" y="183"/>
                  </a:lnTo>
                  <a:lnTo>
                    <a:pt x="63" y="212"/>
                  </a:lnTo>
                  <a:lnTo>
                    <a:pt x="82" y="239"/>
                  </a:lnTo>
                  <a:lnTo>
                    <a:pt x="107" y="265"/>
                  </a:lnTo>
                  <a:lnTo>
                    <a:pt x="132" y="289"/>
                  </a:lnTo>
                  <a:lnTo>
                    <a:pt x="159" y="309"/>
                  </a:lnTo>
                  <a:lnTo>
                    <a:pt x="189" y="327"/>
                  </a:lnTo>
                  <a:lnTo>
                    <a:pt x="221" y="343"/>
                  </a:lnTo>
                  <a:lnTo>
                    <a:pt x="254" y="356"/>
                  </a:lnTo>
                  <a:lnTo>
                    <a:pt x="289" y="364"/>
                  </a:lnTo>
                  <a:lnTo>
                    <a:pt x="325" y="370"/>
                  </a:lnTo>
                  <a:lnTo>
                    <a:pt x="362" y="371"/>
                  </a:lnTo>
                  <a:lnTo>
                    <a:pt x="398" y="370"/>
                  </a:lnTo>
                  <a:lnTo>
                    <a:pt x="434" y="364"/>
                  </a:lnTo>
                  <a:lnTo>
                    <a:pt x="468" y="356"/>
                  </a:lnTo>
                  <a:lnTo>
                    <a:pt x="502" y="343"/>
                  </a:lnTo>
                  <a:lnTo>
                    <a:pt x="533" y="327"/>
                  </a:lnTo>
                  <a:lnTo>
                    <a:pt x="563" y="309"/>
                  </a:lnTo>
                  <a:lnTo>
                    <a:pt x="590" y="289"/>
                  </a:lnTo>
                  <a:lnTo>
                    <a:pt x="617" y="265"/>
                  </a:lnTo>
                  <a:lnTo>
                    <a:pt x="639" y="239"/>
                  </a:lnTo>
                  <a:lnTo>
                    <a:pt x="660" y="212"/>
                  </a:lnTo>
                  <a:lnTo>
                    <a:pt x="677" y="183"/>
                  </a:lnTo>
                  <a:lnTo>
                    <a:pt x="693" y="150"/>
                  </a:lnTo>
                  <a:lnTo>
                    <a:pt x="706" y="118"/>
                  </a:lnTo>
                  <a:lnTo>
                    <a:pt x="714" y="82"/>
                  </a:lnTo>
                  <a:lnTo>
                    <a:pt x="720" y="47"/>
                  </a:lnTo>
                  <a:lnTo>
                    <a:pt x="721" y="10"/>
                  </a:lnTo>
                  <a:lnTo>
                    <a:pt x="721" y="7"/>
                  </a:lnTo>
                  <a:lnTo>
                    <a:pt x="721" y="4"/>
                  </a:lnTo>
                  <a:lnTo>
                    <a:pt x="721" y="3"/>
                  </a:lnTo>
                  <a:lnTo>
                    <a:pt x="72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045" y="1592"/>
              <a:ext cx="1528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24</a:t>
              </a:r>
              <a:r>
                <a:rPr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克镁与</a:t>
              </a:r>
              <a:r>
                <a:rPr lang="en-US" altLang="zh-CN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16</a:t>
              </a:r>
              <a:r>
                <a:rPr lang="zh-CN" altLang="en-US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克           氧气</a:t>
              </a:r>
              <a:r>
                <a:rPr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恰好完全</a:t>
              </a:r>
              <a:r>
                <a:rPr lang="zh-CN" altLang="en-US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反应</a:t>
              </a:r>
              <a:endParaRPr lang="zh-CN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315175" y="3645024"/>
            <a:ext cx="52679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0050" indent="-400050" algn="l">
              <a:spcAft>
                <a:spcPct val="20000"/>
              </a:spcAft>
              <a:buChar char="³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00050" algn="l">
              <a:spcAft>
                <a:spcPct val="20000"/>
              </a:spcAft>
              <a:buChar char="²"/>
              <a:defRPr sz="20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50" indent="-349250" algn="l">
              <a:spcAft>
                <a:spcPct val="20000"/>
              </a:spcAft>
              <a:buChar char="±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5950" indent="-342900" algn="l">
              <a:spcAft>
                <a:spcPct val="20000"/>
              </a:spcAft>
              <a:buChar char="°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49500" indent="-349250" algn="l">
              <a:spcAft>
                <a:spcPct val="20000"/>
              </a:spcAft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067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39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11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783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40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533400" y="4439724"/>
            <a:ext cx="7788276" cy="15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0050" indent="-400050" algn="l">
              <a:spcAft>
                <a:spcPct val="20000"/>
              </a:spcAft>
              <a:buChar char="³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00050" algn="l">
              <a:spcAft>
                <a:spcPct val="20000"/>
              </a:spcAft>
              <a:buChar char="²"/>
              <a:defRPr sz="20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50" indent="-349250" algn="l">
              <a:spcAft>
                <a:spcPct val="20000"/>
              </a:spcAft>
              <a:buChar char="±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5950" indent="-342900" algn="l">
              <a:spcAft>
                <a:spcPct val="20000"/>
              </a:spcAft>
              <a:buChar char="°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49500" indent="-349250" algn="l">
              <a:spcAft>
                <a:spcPct val="20000"/>
              </a:spcAft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067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39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11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783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2.  6</a:t>
            </a:r>
            <a:r>
              <a:rPr lang="zh-CN" altLang="en-US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克碳与一定量的氧气恰好完全反应， 生成二氧化碳</a:t>
            </a:r>
            <a:r>
              <a:rPr lang="en-US" altLang="zh-CN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22</a:t>
            </a:r>
            <a:r>
              <a:rPr lang="zh-CN" altLang="en-US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克，有</a:t>
            </a:r>
            <a:r>
              <a:rPr lang="en-US" altLang="zh-CN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______</a:t>
            </a:r>
            <a:r>
              <a:rPr lang="zh-CN" altLang="en-US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宋体" panose="02010600030101010101" pitchFamily="2" charset="-122"/>
              </a:rPr>
              <a:t>克氧气 参加了反应</a:t>
            </a:r>
            <a:r>
              <a:rPr lang="zh-CN" altLang="en-US" sz="3200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5498080" y="5026003"/>
            <a:ext cx="631258" cy="4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0050" indent="-400050" algn="l">
              <a:spcAft>
                <a:spcPct val="20000"/>
              </a:spcAft>
              <a:buChar char="³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00050" algn="l">
              <a:spcAft>
                <a:spcPct val="20000"/>
              </a:spcAft>
              <a:buChar char="²"/>
              <a:defRPr sz="20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50" indent="-349250" algn="l">
              <a:spcAft>
                <a:spcPct val="20000"/>
              </a:spcAft>
              <a:buChar char="±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5950" indent="-342900" algn="l">
              <a:spcAft>
                <a:spcPct val="20000"/>
              </a:spcAft>
              <a:buChar char="°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49500" indent="-349250" algn="l">
              <a:spcAft>
                <a:spcPct val="20000"/>
              </a:spcAft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067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39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11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78300" indent="-349250" fontAlgn="base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 2" panose="05020102010507070707" pitchFamily="18" charset="2"/>
              <a:buChar char="¯"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en-US" altLang="zh-CN" sz="2800" b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endParaRPr lang="en-US" altLang="zh-CN" sz="2800" b="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762000" y="1905000"/>
            <a:ext cx="57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3200" b="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84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1219200" y="4114800"/>
            <a:ext cx="6781800" cy="936625"/>
          </a:xfrm>
          <a:prstGeom prst="ellipse">
            <a:avLst/>
          </a:prstGeom>
          <a:solidFill>
            <a:srgbClr val="FAF3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838200" y="1752600"/>
            <a:ext cx="7467600" cy="2209800"/>
          </a:xfrm>
          <a:prstGeom prst="ellipse">
            <a:avLst/>
          </a:prstGeom>
          <a:solidFill>
            <a:srgbClr val="FAF3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lgDashDot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5364163" y="3068638"/>
            <a:ext cx="1974850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原子数目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364163" y="2565400"/>
            <a:ext cx="1841500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原子质量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334000" y="2057400"/>
            <a:ext cx="1871663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原子种类</a:t>
            </a:r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5651501" y="866775"/>
            <a:ext cx="1651066" cy="658812"/>
            <a:chOff x="3438" y="573"/>
            <a:chExt cx="1039" cy="415"/>
          </a:xfrm>
        </p:grpSpPr>
        <p:sp>
          <p:nvSpPr>
            <p:cNvPr id="32799" name="Oval 8"/>
            <p:cNvSpPr>
              <a:spLocks noChangeArrowheads="1"/>
            </p:cNvSpPr>
            <p:nvPr/>
          </p:nvSpPr>
          <p:spPr bwMode="auto">
            <a:xfrm>
              <a:off x="3438" y="573"/>
              <a:ext cx="907" cy="408"/>
            </a:xfrm>
            <a:prstGeom prst="ellipse">
              <a:avLst/>
            </a:prstGeom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0" name="Rectangle 9"/>
            <p:cNvSpPr>
              <a:spLocks noChangeArrowheads="1"/>
            </p:cNvSpPr>
            <p:nvPr/>
          </p:nvSpPr>
          <p:spPr bwMode="auto">
            <a:xfrm>
              <a:off x="3570" y="580"/>
              <a:ext cx="907" cy="408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kumimoji="0" lang="zh-CN" altLang="en-US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微观</a:t>
              </a:r>
            </a:p>
          </p:txBody>
        </p:sp>
      </p:grp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905000" y="2565400"/>
            <a:ext cx="1841500" cy="547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元素质量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1905000" y="2057400"/>
            <a:ext cx="1871663" cy="655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元素种类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1281113" y="1793875"/>
            <a:ext cx="6769100" cy="0"/>
          </a:xfrm>
          <a:prstGeom prst="line">
            <a:avLst/>
          </a:prstGeom>
          <a:noFill/>
          <a:ln w="38100">
            <a:solidFill>
              <a:srgbClr val="CC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rot="-5400000">
            <a:off x="2108200" y="2997200"/>
            <a:ext cx="4927600" cy="0"/>
          </a:xfrm>
          <a:prstGeom prst="line">
            <a:avLst/>
          </a:prstGeom>
          <a:noFill/>
          <a:ln w="38100" cap="rnd">
            <a:solidFill>
              <a:srgbClr val="CC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4187817" y="1905000"/>
            <a:ext cx="744548" cy="2120900"/>
            <a:chOff x="2626" y="1434"/>
            <a:chExt cx="468" cy="1225"/>
          </a:xfrm>
        </p:grpSpPr>
        <p:sp>
          <p:nvSpPr>
            <p:cNvPr id="32797" name="Oval 15"/>
            <p:cNvSpPr>
              <a:spLocks noChangeArrowheads="1"/>
            </p:cNvSpPr>
            <p:nvPr/>
          </p:nvSpPr>
          <p:spPr bwMode="auto">
            <a:xfrm>
              <a:off x="2640" y="1434"/>
              <a:ext cx="454" cy="1225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kumimoji="0" lang="zh-CN" altLang="en-US" sz="1800" b="0">
                <a:solidFill>
                  <a:srgbClr val="D86B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8" name="Text Box 16"/>
            <p:cNvSpPr txBox="1">
              <a:spLocks noChangeArrowheads="1"/>
            </p:cNvSpPr>
            <p:nvPr/>
          </p:nvSpPr>
          <p:spPr bwMode="auto">
            <a:xfrm>
              <a:off x="2626" y="1603"/>
              <a:ext cx="464" cy="97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1C7270"/>
              </a:prst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2FBEBB"/>
                      </a:gs>
                      <a:gs pos="100000">
                        <a:srgbClr val="16585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36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不　变</a:t>
              </a:r>
            </a:p>
          </p:txBody>
        </p:sp>
      </p:grp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1752600" y="4267200"/>
            <a:ext cx="2449513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物质的种类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334000" y="4267200"/>
            <a:ext cx="2305050" cy="603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分子的种类</a:t>
            </a:r>
          </a:p>
        </p:txBody>
      </p:sp>
      <p:grpSp>
        <p:nvGrpSpPr>
          <p:cNvPr id="89107" name="Group 19"/>
          <p:cNvGrpSpPr>
            <a:grpSpLocks/>
          </p:cNvGrpSpPr>
          <p:nvPr/>
        </p:nvGrpSpPr>
        <p:grpSpPr bwMode="auto">
          <a:xfrm>
            <a:off x="4114800" y="4267200"/>
            <a:ext cx="946150" cy="546100"/>
            <a:chOff x="2517" y="3177"/>
            <a:chExt cx="596" cy="344"/>
          </a:xfrm>
        </p:grpSpPr>
        <p:sp>
          <p:nvSpPr>
            <p:cNvPr id="32795" name="Oval 20"/>
            <p:cNvSpPr>
              <a:spLocks noChangeArrowheads="1"/>
            </p:cNvSpPr>
            <p:nvPr/>
          </p:nvSpPr>
          <p:spPr bwMode="auto">
            <a:xfrm>
              <a:off x="2517" y="3203"/>
              <a:ext cx="590" cy="3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96" name="Text Box 21"/>
            <p:cNvSpPr txBox="1">
              <a:spLocks noChangeArrowheads="1"/>
            </p:cNvSpPr>
            <p:nvPr/>
          </p:nvSpPr>
          <p:spPr bwMode="auto">
            <a:xfrm>
              <a:off x="2524" y="3177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</a:rPr>
                <a:t>改变</a:t>
              </a:r>
            </a:p>
          </p:txBody>
        </p:sp>
      </p:grpSp>
      <p:grpSp>
        <p:nvGrpSpPr>
          <p:cNvPr id="89110" name="Group 22"/>
          <p:cNvGrpSpPr>
            <a:grpSpLocks/>
          </p:cNvGrpSpPr>
          <p:nvPr/>
        </p:nvGrpSpPr>
        <p:grpSpPr bwMode="auto">
          <a:xfrm>
            <a:off x="2332512" y="846932"/>
            <a:ext cx="1622426" cy="674688"/>
            <a:chOff x="1292" y="553"/>
            <a:chExt cx="1022" cy="425"/>
          </a:xfrm>
        </p:grpSpPr>
        <p:sp>
          <p:nvSpPr>
            <p:cNvPr id="32793" name="Oval 23"/>
            <p:cNvSpPr>
              <a:spLocks noChangeArrowheads="1"/>
            </p:cNvSpPr>
            <p:nvPr/>
          </p:nvSpPr>
          <p:spPr bwMode="auto">
            <a:xfrm>
              <a:off x="1292" y="553"/>
              <a:ext cx="907" cy="408"/>
            </a:xfrm>
            <a:prstGeom prst="ellipse">
              <a:avLst/>
            </a:prstGeom>
            <a:solidFill>
              <a:srgbClr val="FBF8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94" name="Rectangle 24"/>
            <p:cNvSpPr>
              <a:spLocks noChangeArrowheads="1"/>
            </p:cNvSpPr>
            <p:nvPr/>
          </p:nvSpPr>
          <p:spPr bwMode="auto">
            <a:xfrm>
              <a:off x="1407" y="570"/>
              <a:ext cx="90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kumimoji="0" lang="zh-CN" altLang="en-US" dirty="0">
                  <a:ln w="0"/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宏观</a:t>
              </a:r>
            </a:p>
          </p:txBody>
        </p:sp>
      </p:grpSp>
      <p:sp>
        <p:nvSpPr>
          <p:cNvPr id="32785" name="Text Box 25"/>
          <p:cNvSpPr txBox="1">
            <a:spLocks noChangeArrowheads="1"/>
          </p:cNvSpPr>
          <p:nvPr/>
        </p:nvSpPr>
        <p:spPr bwMode="auto">
          <a:xfrm>
            <a:off x="5516563" y="6116638"/>
            <a:ext cx="244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en-US" sz="2400" b="0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1219200" y="5257800"/>
            <a:ext cx="68580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 flipH="1">
            <a:off x="4191000" y="5181600"/>
            <a:ext cx="838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4267200" y="5410200"/>
            <a:ext cx="83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可能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改变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5486400" y="5562600"/>
            <a:ext cx="18161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CN" altLang="en-US" sz="320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分子数目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1547813" y="3030538"/>
            <a:ext cx="2632075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CN" altLang="en-US" sz="32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物质的总质量</a:t>
            </a:r>
          </a:p>
        </p:txBody>
      </p:sp>
    </p:spTree>
  </p:cSld>
  <p:clrMapOvr>
    <a:masterClrMapping/>
  </p:clrMapOvr>
  <p:transition>
    <p:checke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89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/>
      <p:bldP spid="89093" grpId="0"/>
      <p:bldP spid="89094" grpId="0"/>
      <p:bldP spid="89098" grpId="0"/>
      <p:bldP spid="89099" grpId="0"/>
      <p:bldP spid="89100" grpId="0" animBg="1"/>
      <p:bldP spid="89101" grpId="0" animBg="1"/>
      <p:bldP spid="89105" grpId="0"/>
      <p:bldP spid="89106" grpId="0"/>
      <p:bldP spid="89114" grpId="0" animBg="1"/>
      <p:bldP spid="89115" grpId="0" animBg="1"/>
      <p:bldP spid="89116" grpId="0"/>
      <p:bldP spid="89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66630" y="587315"/>
            <a:ext cx="572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8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二、质量守恒的原因：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34233" y="4435574"/>
            <a:ext cx="1331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元 素</a:t>
            </a:r>
          </a:p>
        </p:txBody>
      </p:sp>
      <p:sp>
        <p:nvSpPr>
          <p:cNvPr id="22" name="AutoShape 4"/>
          <p:cNvSpPr>
            <a:spLocks/>
          </p:cNvSpPr>
          <p:nvPr/>
        </p:nvSpPr>
        <p:spPr bwMode="auto">
          <a:xfrm>
            <a:off x="3477220" y="4355554"/>
            <a:ext cx="152400" cy="914400"/>
          </a:xfrm>
          <a:prstGeom prst="leftBrace">
            <a:avLst>
              <a:gd name="adj1" fmla="val 50000"/>
              <a:gd name="adj2" fmla="val 45315"/>
            </a:avLst>
          </a:prstGeom>
          <a:noFill/>
          <a:ln w="3810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 flipH="1">
            <a:off x="5201245" y="4228554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3810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633045" y="4804816"/>
            <a:ext cx="161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>
                <a:solidFill>
                  <a:srgbClr val="EAEAEA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 变。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602433" y="4803874"/>
            <a:ext cx="2249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 dirty="0">
                <a:solidFill>
                  <a:srgbClr val="EAEAEA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（宏 观）</a:t>
            </a: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1384895" y="2067966"/>
            <a:ext cx="6067425" cy="1716088"/>
            <a:chOff x="703" y="754"/>
            <a:chExt cx="3822" cy="1081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3" y="980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原 子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2279" y="754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种 类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267" y="1095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数 目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267" y="1431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质 量</a:t>
              </a:r>
            </a:p>
          </p:txBody>
        </p:sp>
        <p:sp>
          <p:nvSpPr>
            <p:cNvPr id="31" name="AutoShape 13"/>
            <p:cNvSpPr>
              <a:spLocks/>
            </p:cNvSpPr>
            <p:nvPr/>
          </p:nvSpPr>
          <p:spPr bwMode="auto">
            <a:xfrm flipH="1">
              <a:off x="3054" y="928"/>
              <a:ext cx="280" cy="768"/>
            </a:xfrm>
            <a:prstGeom prst="leftBrace">
              <a:avLst>
                <a:gd name="adj1" fmla="val 22857"/>
                <a:gd name="adj2" fmla="val 50000"/>
              </a:avLst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397" y="1072"/>
              <a:ext cx="11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EAEAEA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不 变；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703" y="1268"/>
              <a:ext cx="14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AEAEA"/>
                  </a:solidFill>
                  <a:effectLst/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（微 观）</a:t>
              </a:r>
            </a:p>
          </p:txBody>
        </p:sp>
        <p:sp>
          <p:nvSpPr>
            <p:cNvPr id="34" name="AutoShape 16"/>
            <p:cNvSpPr>
              <a:spLocks/>
            </p:cNvSpPr>
            <p:nvPr/>
          </p:nvSpPr>
          <p:spPr bwMode="auto">
            <a:xfrm>
              <a:off x="1905" y="973"/>
              <a:ext cx="280" cy="720"/>
            </a:xfrm>
            <a:prstGeom prst="leftBrace">
              <a:avLst>
                <a:gd name="adj1" fmla="val 21429"/>
                <a:gd name="adj2" fmla="val 50000"/>
              </a:avLst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886795" y="4103141"/>
            <a:ext cx="121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solidFill>
                  <a:srgbClr val="FF00FF"/>
                </a:solidFill>
                <a:ea typeface="隶书" panose="02010509060101010101" pitchFamily="49" charset="-122"/>
              </a:rPr>
              <a:t>种类 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886795" y="4839741"/>
            <a:ext cx="121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>
                <a:solidFill>
                  <a:srgbClr val="FF00FF"/>
                </a:solidFill>
                <a:ea typeface="隶书" panose="02010509060101010101" pitchFamily="49" charset="-122"/>
              </a:rPr>
              <a:t>质量 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773832" y="5523954"/>
            <a:ext cx="285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EAEAEA"/>
                </a:solidFill>
                <a:ea typeface="隶书" panose="02010509060101010101" pitchFamily="49" charset="-122"/>
              </a:rPr>
              <a:t>物质</a:t>
            </a:r>
            <a:r>
              <a:rPr lang="zh-CN" altLang="en-US" sz="3600">
                <a:solidFill>
                  <a:srgbClr val="FF00FF"/>
                </a:solidFill>
                <a:ea typeface="隶书" panose="02010509060101010101" pitchFamily="49" charset="-122"/>
              </a:rPr>
              <a:t>总质量</a:t>
            </a:r>
          </a:p>
        </p:txBody>
      </p:sp>
    </p:spTree>
    <p:extLst>
      <p:ext uri="{BB962C8B-B14F-4D97-AF65-F5344CB8AC3E}">
        <p14:creationId xmlns:p14="http://schemas.microsoft.com/office/powerpoint/2010/main" val="32725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nimBg="1"/>
      <p:bldP spid="23" grpId="0" animBg="1"/>
      <p:bldP spid="24" grpId="0" autoUpdateAnimBg="0"/>
      <p:bldP spid="25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/>
          </p:cNvSpPr>
          <p:nvPr/>
        </p:nvSpPr>
        <p:spPr bwMode="auto">
          <a:xfrm>
            <a:off x="1187450" y="1412875"/>
            <a:ext cx="431800" cy="4391025"/>
          </a:xfrm>
          <a:prstGeom prst="leftBrace">
            <a:avLst>
              <a:gd name="adj1" fmla="val 84743"/>
              <a:gd name="adj2" fmla="val 50000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30550" y="2708920"/>
            <a:ext cx="4754563" cy="1727200"/>
          </a:xfrm>
          <a:prstGeom prst="rect">
            <a:avLst/>
          </a:prstGeom>
          <a:gradFill rotWithShape="1">
            <a:gsLst>
              <a:gs pos="0">
                <a:srgbClr val="E2B594"/>
              </a:gs>
              <a:gs pos="50000">
                <a:schemeClr val="accent1"/>
              </a:gs>
              <a:gs pos="100000">
                <a:srgbClr val="E2B594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1800" b="0">
              <a:latin typeface="Arial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348038" y="3250258"/>
            <a:ext cx="3703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②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原子数目没有增减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348038" y="2745433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①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原子种类没有改变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419475" y="3824933"/>
            <a:ext cx="3929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③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原子质量没有变化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130550" y="4869160"/>
            <a:ext cx="4754563" cy="1727200"/>
          </a:xfrm>
          <a:prstGeom prst="rect">
            <a:avLst/>
          </a:prstGeom>
          <a:gradFill rotWithShape="1">
            <a:gsLst>
              <a:gs pos="0">
                <a:srgbClr val="E2B594"/>
              </a:gs>
              <a:gs pos="50000">
                <a:schemeClr val="accent1"/>
              </a:gs>
              <a:gs pos="100000">
                <a:srgbClr val="E2B594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1800" b="0">
              <a:latin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3276600" y="5085060"/>
            <a:ext cx="3384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zh-CN" sz="2800" dirty="0">
                <a:solidFill>
                  <a:srgbClr val="0000A6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①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进行有关的计算</a:t>
            </a: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3492500" y="5732760"/>
            <a:ext cx="3529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②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解释现象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403350" y="1125538"/>
            <a:ext cx="1730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CN" alt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楷体_GB2312" pitchFamily="49" charset="-122"/>
              </a:rPr>
              <a:t>注意点</a:t>
            </a:r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361950" y="1557338"/>
            <a:ext cx="79216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CN" alt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质量守恒定律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96372" y="587745"/>
            <a:ext cx="4754562" cy="1765300"/>
          </a:xfrm>
          <a:prstGeom prst="rect">
            <a:avLst/>
          </a:prstGeom>
          <a:gradFill rotWithShape="1">
            <a:gsLst>
              <a:gs pos="0">
                <a:srgbClr val="E2B594"/>
              </a:gs>
              <a:gs pos="50000">
                <a:schemeClr val="accent1"/>
              </a:gs>
              <a:gs pos="100000">
                <a:srgbClr val="E2B594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en-US" sz="1800" b="0">
              <a:latin typeface="Arial" charset="0"/>
            </a:endParaRPr>
          </a:p>
        </p:txBody>
      </p:sp>
      <p:sp>
        <p:nvSpPr>
          <p:cNvPr id="34829" name="Rectangle 30"/>
          <p:cNvSpPr>
            <a:spLocks noChangeArrowheads="1"/>
          </p:cNvSpPr>
          <p:nvPr/>
        </p:nvSpPr>
        <p:spPr bwMode="auto">
          <a:xfrm>
            <a:off x="3205163" y="641350"/>
            <a:ext cx="45354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CN" sz="2000" b="0" dirty="0">
                <a:solidFill>
                  <a:schemeClr val="accent2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rPr>
              <a:t>①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化学反应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CN" altLang="en-US" sz="2800" dirty="0">
                <a:solidFill>
                  <a:srgbClr val="0000A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</a:p>
        </p:txBody>
      </p:sp>
      <p:sp>
        <p:nvSpPr>
          <p:cNvPr id="34830" name="Rectangle 31"/>
          <p:cNvSpPr>
            <a:spLocks noChangeArrowheads="1"/>
          </p:cNvSpPr>
          <p:nvPr/>
        </p:nvSpPr>
        <p:spPr bwMode="auto">
          <a:xfrm>
            <a:off x="3473450" y="1727200"/>
            <a:ext cx="46085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③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重点词语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kumimoji="0" lang="en-US" altLang="zh-CN" sz="2800" dirty="0">
              <a:solidFill>
                <a:srgbClr val="0000A6"/>
              </a:solidFill>
              <a:ea typeface="楷体_GB2312" pitchFamily="49" charset="-122"/>
            </a:endParaRPr>
          </a:p>
        </p:txBody>
      </p:sp>
      <p:sp>
        <p:nvSpPr>
          <p:cNvPr id="34831" name="Rectangle 32"/>
          <p:cNvSpPr>
            <a:spLocks noChangeArrowheads="1"/>
          </p:cNvSpPr>
          <p:nvPr/>
        </p:nvSpPr>
        <p:spPr bwMode="auto">
          <a:xfrm>
            <a:off x="3203575" y="1177925"/>
            <a:ext cx="45354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en-US" altLang="zh-CN" sz="2000" b="0" dirty="0">
                <a:solidFill>
                  <a:srgbClr val="0000A6"/>
                </a:solidFill>
                <a:latin typeface="宋体" panose="02010600030101010101" pitchFamily="2" charset="-122"/>
              </a:rPr>
              <a:t>  </a:t>
            </a:r>
            <a:r>
              <a:rPr kumimoji="0" lang="en-US" altLang="zh-CN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②</a:t>
            </a: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一切化学变化都遵循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0" lang="zh-CN" altLang="en-US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</a:p>
        </p:txBody>
      </p:sp>
      <p:sp>
        <p:nvSpPr>
          <p:cNvPr id="34832" name="Text Box 33"/>
          <p:cNvSpPr txBox="1">
            <a:spLocks noChangeArrowheads="1"/>
          </p:cNvSpPr>
          <p:nvPr/>
        </p:nvSpPr>
        <p:spPr bwMode="auto">
          <a:xfrm>
            <a:off x="1403350" y="3281610"/>
            <a:ext cx="1730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CN" alt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楷体_GB2312" pitchFamily="49" charset="-122"/>
              </a:rPr>
              <a:t>原理</a:t>
            </a:r>
          </a:p>
        </p:txBody>
      </p:sp>
      <p:sp>
        <p:nvSpPr>
          <p:cNvPr id="34833" name="Text Box 34"/>
          <p:cNvSpPr txBox="1">
            <a:spLocks noChangeArrowheads="1"/>
          </p:cNvSpPr>
          <p:nvPr/>
        </p:nvSpPr>
        <p:spPr bwMode="auto">
          <a:xfrm>
            <a:off x="1331913" y="5513858"/>
            <a:ext cx="1730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CN" alt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楷体_GB2312" pitchFamily="49" charset="-122"/>
              </a:rPr>
              <a:t>运用</a:t>
            </a:r>
          </a:p>
        </p:txBody>
      </p:sp>
      <p:sp>
        <p:nvSpPr>
          <p:cNvPr id="34834" name="Text Box 35"/>
          <p:cNvSpPr txBox="1">
            <a:spLocks noChangeArrowheads="1"/>
          </p:cNvSpPr>
          <p:nvPr/>
        </p:nvSpPr>
        <p:spPr bwMode="auto">
          <a:xfrm>
            <a:off x="447675" y="6254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0"/>
              <a:t>小结</a:t>
            </a:r>
          </a:p>
        </p:txBody>
      </p:sp>
      <p:sp>
        <p:nvSpPr>
          <p:cNvPr id="34835" name="WordArt 36"/>
          <p:cNvSpPr>
            <a:spLocks noChangeArrowheads="1" noChangeShapeType="1" noTextEdit="1"/>
          </p:cNvSpPr>
          <p:nvPr/>
        </p:nvSpPr>
        <p:spPr bwMode="auto">
          <a:xfrm>
            <a:off x="274639" y="242888"/>
            <a:ext cx="1223962" cy="72072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zh-CN" altLang="en-US" sz="3600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图片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90563"/>
            <a:ext cx="8497888" cy="5106987"/>
          </a:xfr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87451" y="1628775"/>
            <a:ext cx="7013548" cy="31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sz="3600" b="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A+B→C+D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的反应中，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</a:p>
          <a:p>
            <a:pPr eaLnBrk="1" hangingPunct="1">
              <a:buFontTx/>
              <a:buNone/>
            </a:pP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一定的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恰好完全反应，生成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</a:p>
          <a:p>
            <a:pPr eaLnBrk="1" hangingPunct="1">
              <a:buFontTx/>
              <a:buNone/>
            </a:pP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，则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的质量是（   ）</a:t>
            </a:r>
          </a:p>
          <a:p>
            <a:pPr eaLnBrk="1" hangingPunct="1">
              <a:buFontTx/>
              <a:buNone/>
            </a:pP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(A)18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 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(B)7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　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(C)8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 </a:t>
            </a:r>
            <a:r>
              <a:rPr kumimoji="0" lang="en-US" altLang="zh-CN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(D)6</a:t>
            </a:r>
            <a:r>
              <a:rPr kumimoji="0" lang="zh-CN" altLang="en-US" sz="3600" b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克</a:t>
            </a:r>
          </a:p>
          <a:p>
            <a:pPr eaLnBrk="1" hangingPunct="1">
              <a:buFontTx/>
              <a:buNone/>
            </a:pPr>
            <a:endParaRPr kumimoji="0" lang="en-US" altLang="zh-CN" sz="3600" dirty="0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372225" y="292417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5300663"/>
            <a:ext cx="96012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CN">
                <a:solidFill>
                  <a:srgbClr val="FFFFFF"/>
                </a:solidFill>
                <a:latin typeface="宋体" panose="02010600030101010101" pitchFamily="2" charset="-122"/>
              </a:rPr>
              <a:t>⑷</a:t>
            </a:r>
            <a:r>
              <a:rPr kumimoji="0" lang="zh-CN" altLang="en-US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参加化学反应的各物质的质量总和，等于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CN" altLang="en-US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反应后生成的各物质的质量总和。</a:t>
            </a:r>
            <a:r>
              <a:rPr kumimoji="0" lang="zh-CN" altLang="en-US">
                <a:solidFill>
                  <a:srgbClr val="FFFFFF"/>
                </a:solidFill>
                <a:latin typeface="宋体" panose="02010600030101010101" pitchFamily="2" charset="-122"/>
              </a:rPr>
              <a:t>（   ）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95288" y="393382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CN">
                <a:solidFill>
                  <a:srgbClr val="FFFFFF"/>
                </a:solidFill>
                <a:latin typeface="宋体" panose="02010600030101010101" pitchFamily="2" charset="-122"/>
              </a:rPr>
              <a:t>⑶</a:t>
            </a:r>
            <a:r>
              <a:rPr kumimoji="0" lang="zh-CN" altLang="en-US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在化学反应中，对有气体生成的反应，反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CN" altLang="en-US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应前后的原子种类不一定相同。</a:t>
            </a:r>
            <a:r>
              <a:rPr kumimoji="0" lang="zh-CN" altLang="en-US" sz="360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kumimoji="0" lang="zh-CN" altLang="en-US" sz="3600">
                <a:solidFill>
                  <a:srgbClr val="FFFFFF"/>
                </a:solidFill>
                <a:latin typeface="宋体" panose="02010600030101010101" pitchFamily="2" charset="-122"/>
              </a:rPr>
              <a:t>（   ）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9144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CN" dirty="0">
                <a:solidFill>
                  <a:srgbClr val="FFFFFF"/>
                </a:solidFill>
                <a:latin typeface="宋体" panose="02010600030101010101" pitchFamily="2" charset="-122"/>
              </a:rPr>
              <a:t>⑵</a:t>
            </a:r>
            <a:r>
              <a:rPr kumimoji="0"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参加化学反应的各物质的分子个数与反应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后各生成物的分子个数相等。    </a:t>
            </a:r>
            <a:r>
              <a:rPr kumimoji="0" lang="zh-CN" altLang="en-US" dirty="0">
                <a:solidFill>
                  <a:srgbClr val="FFFFFF"/>
                </a:solidFill>
                <a:latin typeface="宋体" panose="02010600030101010101" pitchFamily="2" charset="-122"/>
              </a:rPr>
              <a:t>（   ）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95288" y="90805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zh-CN" sz="2800" b="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kumimoji="0" lang="en-US" altLang="zh-CN" sz="36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zh-CN" dirty="0">
                <a:solidFill>
                  <a:srgbClr val="FFFFFF"/>
                </a:solidFill>
                <a:latin typeface="宋体" panose="02010600030101010101" pitchFamily="2" charset="-122"/>
              </a:rPr>
              <a:t>⑴</a:t>
            </a:r>
            <a:r>
              <a:rPr kumimoji="0"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反应前各物质的质量总和，一定等于反应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后生成的各物质的质量总和。    </a:t>
            </a:r>
            <a:r>
              <a:rPr kumimoji="0" lang="zh-CN" altLang="en-US" dirty="0">
                <a:solidFill>
                  <a:srgbClr val="FFFFFF"/>
                </a:solidFill>
                <a:latin typeface="宋体" panose="02010600030101010101" pitchFamily="2" charset="-122"/>
              </a:rPr>
              <a:t>（   ）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754813" y="1784345"/>
            <a:ext cx="62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765925" y="311467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067550" y="4358482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236296" y="578405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539750" y="321310"/>
            <a:ext cx="2597150" cy="840105"/>
          </a:xfrm>
          <a:prstGeom prst="plaque">
            <a:avLst>
              <a:gd name="adj" fmla="val 16667"/>
            </a:avLst>
          </a:prstGeom>
          <a:solidFill>
            <a:srgbClr val="339966">
              <a:alpha val="89999"/>
            </a:srgbClr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kumimoji="0" lang="zh-CN" altLang="en-US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方正舒体" pitchFamily="2" charset="-122"/>
              </a:rPr>
              <a:t>判断题</a:t>
            </a:r>
          </a:p>
        </p:txBody>
      </p:sp>
      <p:sp>
        <p:nvSpPr>
          <p:cNvPr id="36875" name="Oval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647700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  <p:bldP spid="40966" grpId="0" autoUpdateAnimBg="0"/>
      <p:bldP spid="40967" grpId="0" autoUpdateAnimBg="0"/>
      <p:bldP spid="40968" grpId="0" autoUpdateAnimBg="0"/>
      <p:bldP spid="4096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980728"/>
            <a:ext cx="820896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、现有一反应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B→C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，有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10gA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5gB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反应，反应结束后还剩余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3gA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无剩余，生成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4g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，则生成</a:t>
            </a:r>
            <a:r>
              <a:rPr kumimoji="1" lang="en-US" altLang="zh-CN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的质量为</a:t>
            </a:r>
            <a:r>
              <a:rPr kumimoji="1" lang="zh-CN" altLang="en-US" sz="3600" b="0" i="0" u="sng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kumimoji="1" lang="zh-CN" altLang="en-US" sz="3600" b="0" i="0" u="none" strike="noStrike" kern="0" normalizeH="0" baseline="0" noProof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3750543"/>
            <a:ext cx="77041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、根据质量守恒定律，</a:t>
            </a:r>
            <a:r>
              <a:rPr lang="en-US" altLang="zh-CN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2L</a:t>
            </a:r>
            <a:r>
              <a:rPr lang="zh-CN" altLang="en-US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氢气和</a:t>
            </a:r>
            <a:r>
              <a:rPr lang="en-US" altLang="zh-CN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1L</a:t>
            </a:r>
            <a:r>
              <a:rPr lang="zh-CN" altLang="en-US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氧气反应能生成</a:t>
            </a:r>
            <a:r>
              <a:rPr lang="en-US" altLang="zh-CN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3L</a:t>
            </a:r>
            <a:r>
              <a:rPr lang="zh-CN" altLang="en-US" sz="3600" b="0" kern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水，这句话对吗？ </a:t>
            </a:r>
          </a:p>
        </p:txBody>
      </p:sp>
      <p:sp>
        <p:nvSpPr>
          <p:cNvPr id="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2563465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8g</a:t>
            </a:r>
          </a:p>
        </p:txBody>
      </p:sp>
      <p:sp>
        <p:nvSpPr>
          <p:cNvPr id="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5091906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不对</a:t>
            </a:r>
          </a:p>
        </p:txBody>
      </p:sp>
    </p:spTree>
    <p:extLst>
      <p:ext uri="{BB962C8B-B14F-4D97-AF65-F5344CB8AC3E}">
        <p14:creationId xmlns:p14="http://schemas.microsoft.com/office/powerpoint/2010/main" val="40361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3" descr="200602112124165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4292600"/>
            <a:ext cx="3005138" cy="2185988"/>
          </a:xfrm>
          <a:noFill/>
        </p:spPr>
      </p:pic>
      <p:pic>
        <p:nvPicPr>
          <p:cNvPr id="63508" name="Picture 20" descr="35744-24-emb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149725"/>
            <a:ext cx="3108325" cy="2185988"/>
          </a:xfrm>
          <a:noFill/>
          <a:effectLst>
            <a:reflection endPos="9000" dist="114300" dir="5400000" sy="-100000" algn="bl" rotWithShape="0"/>
            <a:softEdge rad="38100"/>
          </a:effectLst>
        </p:spPr>
      </p:pic>
      <p:pic>
        <p:nvPicPr>
          <p:cNvPr id="21509" name="Picture 10" descr="2006021121233286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313" y="260350"/>
            <a:ext cx="3008313" cy="2187575"/>
          </a:xfrm>
          <a:noFill/>
        </p:spPr>
      </p:pic>
      <p:pic>
        <p:nvPicPr>
          <p:cNvPr id="63511" name="Picture 23" descr="h02-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333375"/>
            <a:ext cx="1711325" cy="2376488"/>
          </a:xfrm>
          <a:noFill/>
          <a:effectLst>
            <a:reflection endPos="12000" dist="50800" dir="5400000" sy="-100000" algn="bl" rotWithShape="0"/>
            <a:softEdge rad="165100"/>
          </a:effec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92275" y="333375"/>
            <a:ext cx="5040313" cy="2232025"/>
            <a:chOff x="1066" y="210"/>
            <a:chExt cx="3175" cy="1406"/>
          </a:xfrm>
        </p:grpSpPr>
        <p:sp>
          <p:nvSpPr>
            <p:cNvPr id="21518" name="Cloud"/>
            <p:cNvSpPr>
              <a:spLocks noChangeAspect="1" noEditPoints="1" noChangeArrowheads="1"/>
            </p:cNvSpPr>
            <p:nvPr/>
          </p:nvSpPr>
          <p:spPr bwMode="auto">
            <a:xfrm>
              <a:off x="1066" y="210"/>
              <a:ext cx="3175" cy="1406"/>
            </a:xfrm>
            <a:custGeom>
              <a:avLst/>
              <a:gdLst>
                <a:gd name="T0" fmla="*/ 10 w 21600"/>
                <a:gd name="T1" fmla="*/ 703 h 21600"/>
                <a:gd name="T2" fmla="*/ 1587 w 21600"/>
                <a:gd name="T3" fmla="*/ 1405 h 21600"/>
                <a:gd name="T4" fmla="*/ 3172 w 21600"/>
                <a:gd name="T5" fmla="*/ 703 h 21600"/>
                <a:gd name="T6" fmla="*/ 1587 w 21600"/>
                <a:gd name="T7" fmla="*/ 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0 w 21600"/>
                <a:gd name="T13" fmla="*/ 3257 h 21600"/>
                <a:gd name="T14" fmla="*/ 17090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00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Text Box 26"/>
            <p:cNvSpPr txBox="1">
              <a:spLocks noChangeArrowheads="1"/>
            </p:cNvSpPr>
            <p:nvPr/>
          </p:nvSpPr>
          <p:spPr bwMode="auto">
            <a:xfrm>
              <a:off x="1655" y="436"/>
              <a:ext cx="202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铁丝燃烧后</a:t>
              </a:r>
              <a:r>
                <a:rPr kumimoji="0" lang="en-US" altLang="zh-CN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kumimoji="0" lang="zh-CN" altLang="en-US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质量会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变大</a:t>
              </a:r>
              <a:r>
                <a:rPr kumimoji="0" lang="en-US" altLang="zh-CN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kumimoji="0" lang="zh-CN" altLang="en-US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所以化学反应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后质量是变大的</a:t>
              </a:r>
              <a:r>
                <a:rPr kumimoji="0" lang="en-US" altLang="zh-CN" sz="2800">
                  <a:solidFill>
                    <a:srgbClr val="663300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203575" y="4149725"/>
            <a:ext cx="4546600" cy="2154238"/>
            <a:chOff x="2018" y="2614"/>
            <a:chExt cx="2864" cy="1357"/>
          </a:xfrm>
        </p:grpSpPr>
        <p:sp>
          <p:nvSpPr>
            <p:cNvPr id="21516" name="Cloud"/>
            <p:cNvSpPr>
              <a:spLocks noChangeAspect="1" noEditPoints="1" noChangeArrowheads="1"/>
            </p:cNvSpPr>
            <p:nvPr/>
          </p:nvSpPr>
          <p:spPr bwMode="auto">
            <a:xfrm>
              <a:off x="2018" y="2614"/>
              <a:ext cx="2858" cy="1357"/>
            </a:xfrm>
            <a:custGeom>
              <a:avLst/>
              <a:gdLst>
                <a:gd name="T0" fmla="*/ 9 w 21600"/>
                <a:gd name="T1" fmla="*/ 679 h 21600"/>
                <a:gd name="T2" fmla="*/ 1429 w 21600"/>
                <a:gd name="T3" fmla="*/ 1356 h 21600"/>
                <a:gd name="T4" fmla="*/ 2856 w 21600"/>
                <a:gd name="T5" fmla="*/ 679 h 21600"/>
                <a:gd name="T6" fmla="*/ 1429 w 21600"/>
                <a:gd name="T7" fmla="*/ 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8 w 21600"/>
                <a:gd name="T13" fmla="*/ 3263 h 21600"/>
                <a:gd name="T14" fmla="*/ 17088 w 21600"/>
                <a:gd name="T15" fmla="*/ 173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00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Text Box 27"/>
            <p:cNvSpPr txBox="1">
              <a:spLocks noChangeArrowheads="1"/>
            </p:cNvSpPr>
            <p:nvPr/>
          </p:nvSpPr>
          <p:spPr bwMode="auto">
            <a:xfrm>
              <a:off x="2290" y="2840"/>
              <a:ext cx="259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木材燃烧完后</a:t>
              </a:r>
              <a:r>
                <a:rPr kumimoji="0" lang="en-US" altLang="zh-CN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  <a:r>
                <a:rPr kumimoji="0" lang="zh-CN" altLang="en-US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只剩下灰</a:t>
              </a:r>
              <a:r>
                <a:rPr kumimoji="0" lang="en-US" altLang="zh-CN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所以化学反应后质量是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变小的</a:t>
              </a:r>
              <a:r>
                <a:rPr kumimoji="0" lang="en-US" altLang="zh-CN" sz="2800">
                  <a:solidFill>
                    <a:srgbClr val="006600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</p:grpSp>
      <p:sp>
        <p:nvSpPr>
          <p:cNvPr id="63520" name="WordArt 32"/>
          <p:cNvSpPr>
            <a:spLocks noChangeArrowheads="1" noChangeShapeType="1" noTextEdit="1"/>
          </p:cNvSpPr>
          <p:nvPr/>
        </p:nvSpPr>
        <p:spPr bwMode="auto">
          <a:xfrm>
            <a:off x="2484438" y="2997200"/>
            <a:ext cx="3816350" cy="72072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kumimoji="0" lang="zh-CN" altLang="en-US" sz="3600" b="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宋体"/>
                <a:ea typeface="宋体"/>
              </a:rPr>
              <a:t>你的猜想呢</a:t>
            </a:r>
            <a:r>
              <a:rPr kumimoji="0" lang="en-US" altLang="zh-CN" sz="3600" b="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宋体"/>
                <a:ea typeface="宋体"/>
              </a:rPr>
              <a:t>?</a:t>
            </a:r>
            <a:endParaRPr kumimoji="0" lang="zh-CN" altLang="en-US" sz="3600" b="0" kern="10" spc="-36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宋体"/>
              <a:ea typeface="宋体"/>
            </a:endParaRPr>
          </a:p>
        </p:txBody>
      </p:sp>
      <p:sp>
        <p:nvSpPr>
          <p:cNvPr id="21514" name="Text Box 33"/>
          <p:cNvSpPr txBox="1">
            <a:spLocks noChangeArrowheads="1"/>
          </p:cNvSpPr>
          <p:nvPr/>
        </p:nvSpPr>
        <p:spPr bwMode="auto">
          <a:xfrm>
            <a:off x="447675" y="23479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400" b="0">
                <a:solidFill>
                  <a:srgbClr val="FF66FF"/>
                </a:solidFill>
              </a:rPr>
              <a:t>小明</a:t>
            </a:r>
          </a:p>
        </p:txBody>
      </p:sp>
      <p:sp>
        <p:nvSpPr>
          <p:cNvPr id="21515" name="Text Box 34"/>
          <p:cNvSpPr txBox="1">
            <a:spLocks noChangeArrowheads="1"/>
          </p:cNvSpPr>
          <p:nvPr/>
        </p:nvSpPr>
        <p:spPr bwMode="auto">
          <a:xfrm>
            <a:off x="7164388" y="623728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400" b="0">
                <a:solidFill>
                  <a:srgbClr val="FF66FF"/>
                </a:solidFill>
              </a:rPr>
              <a:t>小林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857845"/>
            <a:ext cx="854075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化学反应前后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:①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物质的化学性质 ② 原子的种类 ③元素的种类 ④分子的数目 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⑤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反应物质量总和与生成物质量总和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.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其中一定不发生变化的是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(    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    A.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①②③④⑤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B.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①②③⑤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    C.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②③⑤      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D.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①③④</a:t>
            </a: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宋体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48836" y="1721445"/>
            <a:ext cx="484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CN" sz="32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3811" y="3594695"/>
            <a:ext cx="81930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CN" sz="32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下列叙述符合质量守恒定律的是 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     )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A.5g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酒精与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5g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水混合得到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10g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酒精溶液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B.2g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氢气与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18g 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氧气反应生成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20g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高锰酸钾加热分解后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试管内固体药品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减少的质量等于生成氧气的质量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kumimoji="0" lang="en-US" altLang="zh-CN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kumimoji="0" lang="zh-CN" altLang="en-US">
                <a:solidFill>
                  <a:srgbClr val="FFFF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水蒸发成水蒸气的质量等于水的质量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70874" y="3594695"/>
            <a:ext cx="485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CN" sz="32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370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loud"/>
          <p:cNvSpPr>
            <a:spLocks noChangeAspect="1" noEditPoints="1" noChangeArrowheads="1"/>
          </p:cNvSpPr>
          <p:nvPr/>
        </p:nvSpPr>
        <p:spPr bwMode="auto">
          <a:xfrm>
            <a:off x="755650" y="404813"/>
            <a:ext cx="2663825" cy="1295400"/>
          </a:xfrm>
          <a:custGeom>
            <a:avLst/>
            <a:gdLst>
              <a:gd name="T0" fmla="*/ 8263 w 21600"/>
              <a:gd name="T1" fmla="*/ 647700 h 21600"/>
              <a:gd name="T2" fmla="*/ 1331913 w 21600"/>
              <a:gd name="T3" fmla="*/ 1294021 h 21600"/>
              <a:gd name="T4" fmla="*/ 2661605 w 21600"/>
              <a:gd name="T5" fmla="*/ 647700 h 21600"/>
              <a:gd name="T6" fmla="*/ 1331913 w 21600"/>
              <a:gd name="T7" fmla="*/ 740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00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036" name="Picture 4" descr="new_pa21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708275"/>
            <a:ext cx="2012950" cy="2735263"/>
          </a:xfr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92697" y="2420888"/>
            <a:ext cx="50768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0" dirty="0">
                <a:latin typeface="Tahoma" panose="020B0604030504040204" pitchFamily="34" charset="0"/>
              </a:rPr>
              <a:t> </a:t>
            </a:r>
            <a:r>
              <a:rPr kumimoji="0" lang="zh-CN" altLang="en-US" sz="3600" dirty="0">
                <a:solidFill>
                  <a:srgbClr val="FFFF66"/>
                </a:solidFill>
                <a:latin typeface="Tahoma" panose="020B0604030504040204" pitchFamily="34" charset="0"/>
              </a:rPr>
              <a:t>蜡烛燃烧后什么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3600" dirty="0">
                <a:solidFill>
                  <a:srgbClr val="FFFF66"/>
                </a:solidFill>
                <a:latin typeface="Tahoma" panose="020B0604030504040204" pitchFamily="34" charset="0"/>
              </a:rPr>
              <a:t>也没有留下，难道物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3600" dirty="0">
                <a:solidFill>
                  <a:srgbClr val="FFFF66"/>
                </a:solidFill>
                <a:latin typeface="Tahoma" panose="020B0604030504040204" pitchFamily="34" charset="0"/>
              </a:rPr>
              <a:t>质从世上消失了吗？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3600" dirty="0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44038" name="WordArt 8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172878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556792"/>
            <a:ext cx="8229600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360000" eaLnBrk="1" hangingPunct="1">
              <a:buFontTx/>
              <a:buNone/>
            </a:pPr>
            <a:r>
              <a:rPr kumimoji="0" lang="zh-CN" altLang="en-US" b="0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蜡烛燃烧时生成了水和二氧化碳，</a:t>
            </a:r>
          </a:p>
          <a:p>
            <a:pPr marL="609600" indent="-609600" eaLnBrk="1" hangingPunct="1">
              <a:buFontTx/>
              <a:buNone/>
            </a:pPr>
            <a:r>
              <a:rPr kumimoji="0" lang="zh-CN" altLang="en-US" b="0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根据质量守恒定律，参加反应的</a:t>
            </a:r>
          </a:p>
          <a:p>
            <a:pPr marL="609600" indent="-609600" eaLnBrk="1" hangingPunct="1">
              <a:buFontTx/>
              <a:buNone/>
            </a:pPr>
            <a:r>
              <a:rPr kumimoji="0" lang="zh-CN" altLang="en-US" b="0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蜡烛和氧气的质量总和一定等于</a:t>
            </a:r>
          </a:p>
          <a:p>
            <a:pPr marL="609600" indent="-609600" eaLnBrk="1" hangingPunct="1">
              <a:buFontTx/>
              <a:buNone/>
            </a:pPr>
            <a:r>
              <a:rPr kumimoji="0" lang="zh-CN" altLang="en-US" b="0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生成的水蒸气和二氧化碳的质量</a:t>
            </a:r>
            <a:endParaRPr kumimoji="0" lang="en-US" altLang="zh-CN" b="0" kern="0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609600" indent="-609600" eaLnBrk="1" hangingPunct="1">
              <a:buFontTx/>
              <a:buNone/>
            </a:pPr>
            <a:r>
              <a:rPr kumimoji="0" lang="zh-CN" altLang="en-US" b="0" kern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由于水蒸气和二氧化碳以气体形式</a:t>
            </a:r>
            <a:r>
              <a:rPr kumimoji="0" lang="zh-CN" altLang="en-US" b="0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逸出</a:t>
            </a:r>
            <a:r>
              <a:rPr kumimoji="0" lang="zh-CN" altLang="en-US" b="0" kern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，所以蜡烛质量变</a:t>
            </a:r>
            <a:r>
              <a:rPr kumimoji="0" lang="zh-CN" altLang="en-US" b="0" kern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小</a:t>
            </a:r>
            <a:endParaRPr kumimoji="0" lang="zh-CN" altLang="en-US" b="0" kern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400800" y="1905000"/>
            <a:ext cx="2133600" cy="1828800"/>
          </a:xfrm>
          <a:prstGeom prst="cloudCallout">
            <a:avLst>
              <a:gd name="adj1" fmla="val -47319"/>
              <a:gd name="adj2" fmla="val 56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zh-CN" altLang="en-US" sz="1800" b="0">
                <a:latin typeface="Arial" panose="020B0604020202020204" pitchFamily="34" charset="0"/>
              </a:rPr>
              <a:t>讨论质量守恒定律时，各状态的物质均要讨论</a:t>
            </a:r>
          </a:p>
        </p:txBody>
      </p:sp>
    </p:spTree>
    <p:extLst>
      <p:ext uri="{BB962C8B-B14F-4D97-AF65-F5344CB8AC3E}">
        <p14:creationId xmlns:p14="http://schemas.microsoft.com/office/powerpoint/2010/main" val="13690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91393" y="692696"/>
            <a:ext cx="6624638" cy="600164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三、质量守恒的</a:t>
            </a:r>
            <a:r>
              <a:rPr lang="zh-CN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应用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8371" y="1481892"/>
            <a:ext cx="7908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、推断物质的组成元素</a:t>
            </a:r>
          </a:p>
          <a:p>
            <a:endParaRPr lang="zh-CN" altLang="en-US" sz="1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7619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6800" y="2466778"/>
            <a:ext cx="701040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某</a:t>
            </a:r>
            <a:r>
              <a:rPr kumimoji="1"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物质</a:t>
            </a:r>
            <a:r>
              <a:rPr kumimoji="1"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1"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燃烧后生成了水和二氧化碳，则它肯定含有哪些元素？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dirty="0">
                <a:solidFill>
                  <a:srgbClr val="99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  </a:t>
            </a: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               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  </a:t>
            </a: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         </a:t>
            </a:r>
            <a:endParaRPr lang="en-US" altLang="zh-CN" b="0" dirty="0">
              <a:ln w="0"/>
              <a:solidFill>
                <a:srgbClr val="99CC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C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 </a:t>
            </a: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 </a:t>
            </a: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         D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 </a:t>
            </a: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115616" y="4869162"/>
            <a:ext cx="7272808" cy="1182688"/>
            <a:chOff x="864" y="2784"/>
            <a:chExt cx="3936" cy="745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12" y="2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点燃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64" y="2928"/>
              <a:ext cx="393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    </a:t>
              </a:r>
              <a:r>
                <a:rPr lang="en-US" altLang="zh-CN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M   +    </a:t>
              </a:r>
              <a:r>
                <a:rPr lang="zh-CN" altLang="en-US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氧气               水       </a:t>
              </a:r>
              <a:r>
                <a:rPr lang="en-US" altLang="zh-CN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+     </a:t>
              </a:r>
              <a:r>
                <a:rPr lang="zh-CN" altLang="en-US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二氧化碳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112" y="3072"/>
              <a:ext cx="57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58491" y="5712123"/>
            <a:ext cx="1066800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917997" y="5735214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383754" y="5707827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553269" y="5707827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325416" y="540256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Picture 2" descr="gif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13875"/>
            <a:ext cx="1057275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  <p:bldP spid="2" grpId="0"/>
      <p:bldP spid="8" grpId="0" animBg="1"/>
      <p:bldP spid="13" grpId="0" animBg="1" autoUpdateAnimBg="0"/>
      <p:bldP spid="14" grpId="0" autoUpdateAnimBg="0"/>
      <p:bldP spid="15" grpId="0" autoUpdateAnimBg="0"/>
      <p:bldP spid="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1519238"/>
            <a:ext cx="86407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  成语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点石成金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chemeClr val="bg1"/>
                </a:solidFill>
              </a:rPr>
              <a:t>，本意为古代术士的一种法术，即能使石头变成黄金；现比喻能化腐朽为神奇。有人说他能把石灰石变成黄金，请你用化学知识说明石灰石不能变成黄金的道理。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3657600"/>
            <a:ext cx="83883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答：在化学反应中元素的种类不变。石灰石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的主要成分是碳酸钙，它是由钙元素、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碳元素、氧元素组成的。黄金是由金元</a:t>
            </a:r>
          </a:p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素组成的，因此石灰石不可能变成黄金。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5616" y="45067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、解释现象</a:t>
            </a:r>
            <a:endParaRPr lang="zh-CN" altLang="en-US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Picture 2" descr="gif0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" y="238675"/>
            <a:ext cx="1057275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风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口琴0.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6739" y="40466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隶书" panose="02010509060101010101" pitchFamily="49" charset="-122"/>
              </a:rPr>
              <a:t>3</a:t>
            </a:r>
            <a:r>
              <a:rPr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隶书" panose="02010509060101010101" pitchFamily="49" charset="-122"/>
              </a:rPr>
              <a:t>、</a:t>
            </a:r>
            <a:r>
              <a:rPr lang="zh-CN" altLang="en-US" sz="40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隶书" panose="02010509060101010101" pitchFamily="49" charset="-122"/>
              </a:rPr>
              <a:t>推断物质的</a:t>
            </a:r>
            <a:r>
              <a:rPr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隶书" panose="02010509060101010101" pitchFamily="49" charset="-122"/>
              </a:rPr>
              <a:t>化学式</a:t>
            </a:r>
            <a:endParaRPr lang="zh-CN" altLang="en-US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隶书" panose="02010509060101010101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814399"/>
            <a:ext cx="799147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altLang="zh-CN" sz="2400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CN" altLang="en-US" sz="2400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、环保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部门常用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en-US" altLang="zh-CN" sz="2400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r>
              <a:rPr lang="en-US" altLang="zh-CN" sz="2400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测定空气受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污染的程度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发生反应的化学方程式为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:I</a:t>
            </a:r>
            <a:r>
              <a:rPr lang="en-US" altLang="zh-CN" sz="2400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r>
              <a:rPr lang="en-US" altLang="zh-CN" sz="2400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+ 5CO =I</a:t>
            </a:r>
            <a:r>
              <a:rPr lang="en-US" altLang="zh-CN" sz="2400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+ 5X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，根据生成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的多少，可以判断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的含量，则</a:t>
            </a:r>
            <a:r>
              <a:rPr lang="en-US" altLang="zh-CN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的化学式为</a:t>
            </a:r>
            <a:r>
              <a:rPr lang="zh-CN" altLang="en-US" sz="2400" b="0" u="sng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</a:t>
            </a:r>
            <a:r>
              <a:rPr lang="zh-CN" altLang="en-US" sz="24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6096" y="2828490"/>
            <a:ext cx="792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rgbClr val="00FF00"/>
                </a:solidFill>
              </a:rPr>
              <a:t>CO</a:t>
            </a:r>
            <a:r>
              <a:rPr lang="en-US" altLang="zh-CN" sz="2400" baseline="-25000" dirty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5" name="矩形 4"/>
          <p:cNvSpPr/>
          <p:nvPr/>
        </p:nvSpPr>
        <p:spPr>
          <a:xfrm>
            <a:off x="466836" y="3861048"/>
            <a:ext cx="8209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b="0" dirty="0" smtClean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、在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化学反应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2XY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+Y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=2Z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中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Z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的化学式为（   ）</a:t>
            </a:r>
          </a:p>
          <a:p>
            <a:pPr>
              <a:spcBef>
                <a:spcPct val="50000"/>
              </a:spcBef>
            </a:pP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　　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　　　　 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　</a:t>
            </a:r>
          </a:p>
          <a:p>
            <a:pPr>
              <a:spcBef>
                <a:spcPct val="50000"/>
              </a:spcBef>
            </a:pP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　　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　　　　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D</a:t>
            </a:r>
            <a:r>
              <a:rPr lang="zh-CN" altLang="en-US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 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X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altLang="zh-CN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Y</a:t>
            </a:r>
            <a:r>
              <a:rPr lang="en-US" altLang="zh-CN" b="0" baseline="-25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52320" y="38610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9900"/>
                </a:solidFill>
              </a:rPr>
              <a:t>B</a:t>
            </a:r>
            <a:endParaRPr lang="zh-CN" altLang="en-US" dirty="0">
              <a:solidFill>
                <a:srgbClr val="009900"/>
              </a:solidFill>
            </a:endParaRPr>
          </a:p>
        </p:txBody>
      </p:sp>
      <p:pic>
        <p:nvPicPr>
          <p:cNvPr id="7" name="Picture 2" descr="gif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4" y="279390"/>
            <a:ext cx="1057275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f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057275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828800"/>
            <a:ext cx="7630616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3200" dirty="0">
                <a:solidFill>
                  <a:srgbClr val="99CC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在  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 +  B  ——  C  +  D  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的反应中，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克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克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完全反应，生成 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克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，求生成的</a:t>
            </a:r>
            <a:r>
              <a:rPr kumimoji="1"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的质量。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71600" y="3639572"/>
            <a:ext cx="6096000" cy="1258888"/>
            <a:chOff x="864" y="2160"/>
            <a:chExt cx="3840" cy="79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64" y="2160"/>
              <a:ext cx="38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3200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解： </a:t>
              </a:r>
              <a:r>
                <a:rPr lang="en-US" altLang="zh-CN" sz="3200" b="0" dirty="0">
                  <a:ln w="0"/>
                  <a:solidFill>
                    <a:srgbClr val="99CC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A +  B  ——  C  +  D 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332" y="2553"/>
              <a:ext cx="2526" cy="400"/>
              <a:chOff x="1180" y="2553"/>
              <a:chExt cx="2526" cy="400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180" y="2585"/>
                <a:ext cx="59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zh-CN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5</a:t>
                </a:r>
                <a:r>
                  <a:rPr lang="zh-CN" altLang="en-US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克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728" y="2553"/>
                <a:ext cx="5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zh-CN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4</a:t>
                </a:r>
                <a:r>
                  <a:rPr lang="zh-CN" altLang="en-US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克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2620" y="2555"/>
                <a:ext cx="5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zh-CN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3</a:t>
                </a:r>
                <a:r>
                  <a:rPr lang="zh-CN" altLang="en-US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克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322" y="2553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zh-CN" altLang="en-US" sz="3200" b="0" dirty="0">
                    <a:ln w="0"/>
                    <a:solidFill>
                      <a:srgbClr val="99CCFF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？</a:t>
                </a:r>
              </a:p>
            </p:txBody>
          </p:sp>
        </p:grp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600200" y="5129335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m </a:t>
            </a:r>
            <a:r>
              <a:rPr lang="en-US" altLang="zh-CN" sz="3200" b="0" baseline="-1600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D</a:t>
            </a:r>
            <a:r>
              <a:rPr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 =5</a:t>
            </a:r>
            <a:r>
              <a:rPr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克 </a:t>
            </a:r>
            <a:r>
              <a:rPr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+ 4</a:t>
            </a:r>
            <a:r>
              <a:rPr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克 </a:t>
            </a:r>
            <a:r>
              <a:rPr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–3 </a:t>
            </a:r>
            <a:r>
              <a:rPr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克 </a:t>
            </a:r>
            <a:r>
              <a:rPr lang="en-US" altLang="zh-CN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=6</a:t>
            </a:r>
            <a:r>
              <a:rPr lang="zh-CN" altLang="en-US" sz="3200" b="0" dirty="0">
                <a:ln w="0"/>
                <a:solidFill>
                  <a:srgbClr val="99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71600" y="476672"/>
            <a:ext cx="49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、确定物质的质量</a:t>
            </a:r>
            <a:endParaRPr lang="zh-CN" altLang="en-US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J_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00113" y="2349500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6000">
                <a:solidFill>
                  <a:srgbClr val="FF505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Times New Roman" panose="02020603050405020304" pitchFamily="18" charset="0"/>
              </a:rPr>
              <a:t>怎样用一个式子来表示化学反应呢？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  <a:t>氢气 </a:t>
            </a:r>
            <a:r>
              <a:rPr lang="en-US" altLang="zh-CN" sz="2400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pitchFamily="18" charset="0"/>
              </a:rPr>
              <a:t>氧气 → 水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0772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>
                <a:latin typeface="Times New Roman" panose="02020603050405020304" pitchFamily="18" charset="0"/>
              </a:rPr>
              <a:t>该式子确实能表示反应物、生成物及反应条件；但</a:t>
            </a:r>
            <a:r>
              <a:rPr lang="zh-CN" altLang="en-US" sz="4400" u="sng">
                <a:latin typeface="Times New Roman" panose="02020603050405020304" pitchFamily="18" charset="0"/>
              </a:rPr>
              <a:t>书写不方便</a:t>
            </a:r>
            <a:r>
              <a:rPr lang="zh-CN" altLang="en-US" sz="4400">
                <a:latin typeface="Times New Roman" panose="02020603050405020304" pitchFamily="18" charset="0"/>
              </a:rPr>
              <a:t>、国际上也</a:t>
            </a:r>
            <a:r>
              <a:rPr lang="zh-CN" altLang="en-US" sz="4400" u="sng">
                <a:latin typeface="Times New Roman" panose="02020603050405020304" pitchFamily="18" charset="0"/>
              </a:rPr>
              <a:t>不通用</a:t>
            </a:r>
            <a:r>
              <a:rPr lang="zh-CN" altLang="en-US" sz="4400">
                <a:latin typeface="Times New Roman" panose="02020603050405020304" pitchFamily="18" charset="0"/>
              </a:rPr>
              <a:t>且</a:t>
            </a:r>
            <a:r>
              <a:rPr lang="zh-CN" altLang="en-US" sz="4400" u="sng">
                <a:latin typeface="Times New Roman" panose="02020603050405020304" pitchFamily="18" charset="0"/>
              </a:rPr>
              <a:t>不能体现质量守恒定律</a:t>
            </a:r>
            <a:r>
              <a:rPr lang="zh-CN" altLang="en-US" sz="480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555875" y="19161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600">
                <a:solidFill>
                  <a:schemeClr val="accent2"/>
                </a:solidFill>
                <a:latin typeface="Times New Roman" panose="02020603050405020304" pitchFamily="18" charset="0"/>
              </a:rPr>
              <a:t>点燃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50825" y="0"/>
            <a:ext cx="2592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>
                <a:solidFill>
                  <a:srgbClr val="1405DB"/>
                </a:solidFill>
                <a:latin typeface="Times New Roman" panose="02020603050405020304" pitchFamily="18" charset="0"/>
              </a:rPr>
              <a:t>思考：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6394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1405DB"/>
                </a:solidFill>
                <a:latin typeface="Times New Roman" panose="02020603050405020304" pitchFamily="18" charset="0"/>
              </a:rPr>
              <a:t>如：氢气在氧气中燃烧生成水</a:t>
            </a:r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2771775" y="4221163"/>
            <a:ext cx="1655763" cy="8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autoUpdateAnimBg="0"/>
      <p:bldP spid="7680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ea typeface="华文行楷" panose="02010800040101010101" pitchFamily="2" charset="-122"/>
              </a:rPr>
              <a:t>化学方程式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349500"/>
            <a:ext cx="6408738" cy="45085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480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用化学式来表示化学反应的式子。</a:t>
            </a:r>
          </a:p>
          <a:p>
            <a:pPr eaLnBrk="1" hangingPunct="1">
              <a:defRPr/>
            </a:pPr>
            <a:endParaRPr lang="zh-CN" alt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2708275"/>
            <a:ext cx="6624638" cy="868893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buFontTx/>
              <a:buNone/>
            </a:pPr>
            <a:r>
              <a:rPr kumimoji="1" lang="zh-CN" altLang="en-US" sz="4000" b="1" dirty="0" smtClean="0">
                <a:solidFill>
                  <a:srgbClr val="FFFF66"/>
                </a:solidFill>
              </a:rPr>
              <a:t>白磷燃烧前后质量的测定</a:t>
            </a:r>
          </a:p>
        </p:txBody>
      </p:sp>
      <p:sp>
        <p:nvSpPr>
          <p:cNvPr id="22533" name="Rectangle 43"/>
          <p:cNvSpPr>
            <a:spLocks noChangeArrowheads="1"/>
          </p:cNvSpPr>
          <p:nvPr/>
        </p:nvSpPr>
        <p:spPr bwMode="auto">
          <a:xfrm>
            <a:off x="395288" y="260350"/>
            <a:ext cx="2447925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22000" tIns="154800" rIns="5220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22534" name="Oval 59"/>
          <p:cNvSpPr>
            <a:spLocks noChangeArrowheads="1"/>
          </p:cNvSpPr>
          <p:nvPr/>
        </p:nvSpPr>
        <p:spPr bwMode="auto">
          <a:xfrm>
            <a:off x="3348038" y="4513263"/>
            <a:ext cx="800100" cy="3571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grpSp>
        <p:nvGrpSpPr>
          <p:cNvPr id="22535" name="Group 53"/>
          <p:cNvGrpSpPr>
            <a:grpSpLocks/>
          </p:cNvGrpSpPr>
          <p:nvPr/>
        </p:nvGrpSpPr>
        <p:grpSpPr bwMode="auto">
          <a:xfrm>
            <a:off x="1547813" y="3766624"/>
            <a:ext cx="6411912" cy="2326201"/>
            <a:chOff x="-23" y="724"/>
            <a:chExt cx="5783" cy="3069"/>
          </a:xfrm>
        </p:grpSpPr>
        <p:pic>
          <p:nvPicPr>
            <p:cNvPr id="22543" name="Picture 54" descr="白磷天平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2" t="36101" r="15851" b="22668"/>
            <a:stretch>
              <a:fillRect/>
            </a:stretch>
          </p:blipFill>
          <p:spPr bwMode="auto">
            <a:xfrm>
              <a:off x="-23" y="754"/>
              <a:ext cx="5783" cy="303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Rectangle 55"/>
            <p:cNvSpPr>
              <a:spLocks noChangeArrowheads="1"/>
            </p:cNvSpPr>
            <p:nvPr/>
          </p:nvSpPr>
          <p:spPr bwMode="auto">
            <a:xfrm>
              <a:off x="0" y="724"/>
              <a:ext cx="2018" cy="1107"/>
            </a:xfrm>
            <a:prstGeom prst="rect">
              <a:avLst/>
            </a:prstGeom>
            <a:solidFill>
              <a:srgbClr val="0000A9"/>
            </a:solidFill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</p:grpSp>
      <p:grpSp>
        <p:nvGrpSpPr>
          <p:cNvPr id="22536" name="Group 56"/>
          <p:cNvGrpSpPr>
            <a:grpSpLocks/>
          </p:cNvGrpSpPr>
          <p:nvPr/>
        </p:nvGrpSpPr>
        <p:grpSpPr bwMode="auto">
          <a:xfrm>
            <a:off x="5629275" y="4508500"/>
            <a:ext cx="2183085" cy="454025"/>
            <a:chOff x="4145" y="1207"/>
            <a:chExt cx="1224" cy="709"/>
          </a:xfrm>
        </p:grpSpPr>
        <p:sp>
          <p:nvSpPr>
            <p:cNvPr id="22541" name="Oval 57"/>
            <p:cNvSpPr>
              <a:spLocks noChangeArrowheads="1"/>
            </p:cNvSpPr>
            <p:nvPr/>
          </p:nvSpPr>
          <p:spPr bwMode="auto">
            <a:xfrm>
              <a:off x="4145" y="1207"/>
              <a:ext cx="1224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66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endParaRPr kumimoji="0" lang="zh-CN" altLang="zh-CN" sz="36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2542" name="Rectangle 58"/>
            <p:cNvSpPr>
              <a:spLocks noChangeArrowheads="1"/>
            </p:cNvSpPr>
            <p:nvPr/>
          </p:nvSpPr>
          <p:spPr bwMode="auto">
            <a:xfrm>
              <a:off x="4253" y="1287"/>
              <a:ext cx="104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4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五氧化二磷</a:t>
              </a:r>
            </a:p>
          </p:txBody>
        </p:sp>
      </p:grpSp>
      <p:grpSp>
        <p:nvGrpSpPr>
          <p:cNvPr id="22537" name="Group 61"/>
          <p:cNvGrpSpPr>
            <a:grpSpLocks/>
          </p:cNvGrpSpPr>
          <p:nvPr/>
        </p:nvGrpSpPr>
        <p:grpSpPr bwMode="auto">
          <a:xfrm>
            <a:off x="1692275" y="4508500"/>
            <a:ext cx="1589088" cy="376238"/>
            <a:chOff x="129" y="1723"/>
            <a:chExt cx="681" cy="403"/>
          </a:xfrm>
        </p:grpSpPr>
        <p:sp>
          <p:nvSpPr>
            <p:cNvPr id="22539" name="Oval 62"/>
            <p:cNvSpPr>
              <a:spLocks noChangeArrowheads="1"/>
            </p:cNvSpPr>
            <p:nvPr/>
          </p:nvSpPr>
          <p:spPr bwMode="auto">
            <a:xfrm>
              <a:off x="129" y="1723"/>
              <a:ext cx="630" cy="4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  <p:sp>
          <p:nvSpPr>
            <p:cNvPr id="22540" name="Text Box 63"/>
            <p:cNvSpPr txBox="1">
              <a:spLocks noChangeArrowheads="1"/>
            </p:cNvSpPr>
            <p:nvPr/>
          </p:nvSpPr>
          <p:spPr bwMode="auto">
            <a:xfrm>
              <a:off x="287" y="1769"/>
              <a:ext cx="52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4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磷</a:t>
              </a:r>
            </a:p>
          </p:txBody>
        </p:sp>
      </p:grpSp>
      <p:sp>
        <p:nvSpPr>
          <p:cNvPr id="22538" name="Text Box 60"/>
          <p:cNvSpPr txBox="1">
            <a:spLocks noChangeArrowheads="1"/>
          </p:cNvSpPr>
          <p:nvPr/>
        </p:nvSpPr>
        <p:spPr bwMode="auto">
          <a:xfrm>
            <a:off x="2555875" y="4581525"/>
            <a:ext cx="903288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氧气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520" y="47667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探究</a:t>
            </a:r>
            <a:endParaRPr lang="en-US" altLang="zh-CN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（一）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0" y="981075"/>
            <a:ext cx="3851275" cy="2060575"/>
          </a:xfrm>
          <a:prstGeom prst="cloudCallout">
            <a:avLst>
              <a:gd name="adj1" fmla="val 86769"/>
              <a:gd name="adj2" fmla="val -8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latin typeface="Times New Roman" panose="02020603050405020304" pitchFamily="18" charset="0"/>
              </a:rPr>
              <a:t>化学方程式包含哪些意义？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4005263"/>
            <a:ext cx="5045075" cy="946150"/>
            <a:chOff x="816" y="2832"/>
            <a:chExt cx="3178" cy="596"/>
          </a:xfrm>
        </p:grpSpPr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816" y="3024"/>
              <a:ext cx="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CN" sz="3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C  +</a:t>
              </a:r>
            </a:p>
          </p:txBody>
        </p:sp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88" y="3024"/>
              <a:ext cx="7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CN" sz="3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O</a:t>
              </a:r>
              <a:r>
                <a:rPr kumimoji="0" lang="en-US" altLang="zh-CN" sz="36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2</a:t>
              </a:r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208" y="2832"/>
              <a:ext cx="63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kumimoji="0" lang="zh-CN" altLang="en-US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点燃</a:t>
              </a:r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3120" y="3024"/>
              <a:ext cx="87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CN" sz="3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 CO</a:t>
              </a:r>
              <a:r>
                <a:rPr kumimoji="0" lang="en-US" altLang="zh-CN" sz="36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2</a:t>
              </a:r>
            </a:p>
          </p:txBody>
        </p:sp>
        <p:grpSp>
          <p:nvGrpSpPr>
            <p:cNvPr id="55311" name="Group 9"/>
            <p:cNvGrpSpPr>
              <a:grpSpLocks/>
            </p:cNvGrpSpPr>
            <p:nvPr/>
          </p:nvGrpSpPr>
          <p:grpSpPr bwMode="auto">
            <a:xfrm>
              <a:off x="2160" y="3216"/>
              <a:ext cx="816" cy="96"/>
              <a:chOff x="2256" y="1872"/>
              <a:chExt cx="816" cy="96"/>
            </a:xfrm>
          </p:grpSpPr>
          <p:sp>
            <p:nvSpPr>
              <p:cNvPr id="55312" name="Line 10"/>
              <p:cNvSpPr>
                <a:spLocks noChangeShapeType="1"/>
              </p:cNvSpPr>
              <p:nvPr/>
            </p:nvSpPr>
            <p:spPr bwMode="auto">
              <a:xfrm>
                <a:off x="2256" y="187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3" name="Line 11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3980" name="AutoShape 12"/>
          <p:cNvSpPr>
            <a:spLocks noChangeArrowheads="1"/>
          </p:cNvSpPr>
          <p:nvPr/>
        </p:nvSpPr>
        <p:spPr bwMode="auto">
          <a:xfrm>
            <a:off x="5943600" y="2971800"/>
            <a:ext cx="2438400" cy="1219200"/>
          </a:xfrm>
          <a:prstGeom prst="wedgeEllipseCallout">
            <a:avLst>
              <a:gd name="adj1" fmla="val -87176"/>
              <a:gd name="adj2" fmla="val 5052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表示反应在什么条件下进行</a:t>
            </a: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10800000">
            <a:off x="228600" y="5257800"/>
            <a:ext cx="2438400" cy="1219200"/>
          </a:xfrm>
          <a:prstGeom prst="wedgeEllipseCallout">
            <a:avLst>
              <a:gd name="adj1" fmla="val -31968"/>
              <a:gd name="adj2" fmla="val 700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表示各物质之间原子和分子的个数比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2286000" y="2895600"/>
            <a:ext cx="2590800" cy="1219200"/>
          </a:xfrm>
          <a:prstGeom prst="wedgeEllipseCallout">
            <a:avLst>
              <a:gd name="adj1" fmla="val -44852"/>
              <a:gd name="adj2" fmla="val 700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表示什么物质参加反应，结果生成了什么物质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 rot="10800000">
            <a:off x="4191000" y="5334000"/>
            <a:ext cx="2514600" cy="1219200"/>
          </a:xfrm>
          <a:prstGeom prst="wedgeEllipseCallout">
            <a:avLst>
              <a:gd name="adj1" fmla="val -29486"/>
              <a:gd name="adj2" fmla="val 700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表示反应物、生成物各物质间的质量比</a:t>
            </a:r>
          </a:p>
        </p:txBody>
      </p:sp>
      <p:sp>
        <p:nvSpPr>
          <p:cNvPr id="55305" name="Rectangle 16"/>
          <p:cNvSpPr>
            <a:spLocks noChangeArrowheads="1"/>
          </p:cNvSpPr>
          <p:nvPr/>
        </p:nvSpPr>
        <p:spPr bwMode="auto">
          <a:xfrm>
            <a:off x="0" y="0"/>
            <a:ext cx="179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 i="1">
                <a:solidFill>
                  <a:srgbClr val="FF0066"/>
                </a:solidFill>
                <a:latin typeface="Times New Roman" panose="02020603050405020304" pitchFamily="18" charset="0"/>
              </a:rPr>
              <a:t>讨论</a:t>
            </a:r>
            <a:r>
              <a:rPr lang="en-US" altLang="zh-CN" sz="5400" i="1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3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80" grpId="0" animBg="1"/>
      <p:bldP spid="83981" grpId="0" animBg="1"/>
      <p:bldP spid="83982" grpId="0" animBg="1"/>
      <p:bldP spid="839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隶书" panose="02010509060101010101" pitchFamily="49" charset="-122"/>
              </a:rPr>
              <a:t>化学方程式的意义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b="1" smtClean="0"/>
              <a:t>1</a:t>
            </a:r>
            <a:r>
              <a:rPr lang="zh-CN" altLang="en-US" b="1" smtClean="0"/>
              <a:t>宏观意义：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/>
              <a:t>     表示反应物，生成物和反应条件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/>
              <a:t>     表示</a:t>
            </a:r>
            <a:r>
              <a:rPr lang="zh-CN" altLang="en-US" b="1" smtClean="0">
                <a:solidFill>
                  <a:srgbClr val="FF3300"/>
                </a:solidFill>
              </a:rPr>
              <a:t>碳</a:t>
            </a:r>
            <a:r>
              <a:rPr lang="zh-CN" altLang="en-US" b="1" smtClean="0"/>
              <a:t>和</a:t>
            </a:r>
            <a:r>
              <a:rPr lang="zh-CN" altLang="en-US" b="1" smtClean="0">
                <a:solidFill>
                  <a:srgbClr val="FF3300"/>
                </a:solidFill>
              </a:rPr>
              <a:t>氧气</a:t>
            </a:r>
            <a:r>
              <a:rPr lang="zh-CN" altLang="en-US" b="1" smtClean="0"/>
              <a:t>发生反应，生成</a:t>
            </a:r>
            <a:r>
              <a:rPr lang="zh-CN" altLang="en-US" b="1" smtClean="0">
                <a:solidFill>
                  <a:srgbClr val="FF3300"/>
                </a:solidFill>
              </a:rPr>
              <a:t>二氧化碳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/>
              <a:t>     表示反应在</a:t>
            </a:r>
            <a:r>
              <a:rPr lang="zh-CN" altLang="en-US" b="1" smtClean="0">
                <a:solidFill>
                  <a:srgbClr val="FF3300"/>
                </a:solidFill>
              </a:rPr>
              <a:t>点燃</a:t>
            </a:r>
            <a:r>
              <a:rPr lang="zh-CN" altLang="en-US" b="1" smtClean="0"/>
              <a:t>条件下进行         </a:t>
            </a:r>
          </a:p>
          <a:p>
            <a:pPr>
              <a:lnSpc>
                <a:spcPct val="80000"/>
              </a:lnSpc>
            </a:pPr>
            <a:r>
              <a:rPr lang="en-US" altLang="zh-CN" b="1" smtClean="0"/>
              <a:t>2</a:t>
            </a:r>
            <a:r>
              <a:rPr lang="zh-CN" altLang="en-US" b="1" smtClean="0"/>
              <a:t>微观意义：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/>
              <a:t>     表示参加反应的各物质间的粒子数量关系    即粒子个数比</a:t>
            </a:r>
          </a:p>
          <a:p>
            <a:pPr>
              <a:lnSpc>
                <a:spcPct val="80000"/>
              </a:lnSpc>
            </a:pPr>
            <a:r>
              <a:rPr lang="zh-CN" altLang="en-US" b="1" smtClean="0"/>
              <a:t>粒子个数比即化学式前面的化学计量数之比</a:t>
            </a:r>
          </a:p>
          <a:p>
            <a:pPr>
              <a:lnSpc>
                <a:spcPct val="80000"/>
              </a:lnSpc>
            </a:pPr>
            <a:r>
              <a:rPr lang="zh-CN" altLang="en-US" b="1" smtClean="0"/>
              <a:t>表示反应物碳原子，氧分子和生成物二氧化碳分子的粒子个数比为</a:t>
            </a:r>
            <a:r>
              <a:rPr lang="en-US" altLang="zh-CN" b="1" smtClean="0"/>
              <a:t>1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1</a:t>
            </a:r>
            <a:r>
              <a:rPr lang="zh-CN" altLang="en-US" sz="2800" b="1" smtClean="0"/>
              <a:t>：</a:t>
            </a:r>
            <a:r>
              <a:rPr lang="en-US" altLang="zh-CN" sz="2800" b="1" smtClean="0"/>
              <a:t>1</a:t>
            </a:r>
            <a:endParaRPr lang="en-US" altLang="zh-CN" b="1" smtClean="0"/>
          </a:p>
          <a:p>
            <a:pPr>
              <a:lnSpc>
                <a:spcPct val="80000"/>
              </a:lnSpc>
            </a:pP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3</a:t>
            </a:r>
            <a:r>
              <a:rPr lang="zh-CN" altLang="en-US" b="1" smtClean="0"/>
              <a:t>质量意义</a:t>
            </a:r>
            <a:r>
              <a:rPr lang="zh-CN" altLang="en-US" smtClean="0"/>
              <a:t>：                   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4400" b="1" smtClean="0"/>
              <a:t>表示各物质之间的质量关系，即各物质之间的质量比</a:t>
            </a:r>
          </a:p>
          <a:p>
            <a:pPr eaLnBrk="1" hangingPunct="1"/>
            <a:r>
              <a:rPr lang="zh-CN" altLang="en-US" sz="4400" b="1" smtClean="0"/>
              <a:t>质量比＝相对分子质量与化学计量数乘积之比</a:t>
            </a:r>
          </a:p>
          <a:p>
            <a:pPr eaLnBrk="1" hangingPunct="1">
              <a:buFontTx/>
              <a:buNone/>
            </a:pPr>
            <a:endParaRPr lang="zh-CN" altLang="en-US" sz="44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33CC"/>
                </a:solidFill>
                <a:ea typeface="楷体_GB2312" pitchFamily="49" charset="-122"/>
              </a:rPr>
              <a:t>化学方程式的涵义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484313"/>
            <a:ext cx="5029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/>
              <a:t>4P    +   5O</a:t>
            </a:r>
            <a:r>
              <a:rPr lang="en-US" altLang="zh-CN" b="1" baseline="-25000" smtClean="0"/>
              <a:t>2  </a:t>
            </a:r>
            <a:r>
              <a:rPr lang="en-US" altLang="zh-CN" b="1" smtClean="0"/>
              <a:t>          2P</a:t>
            </a:r>
            <a:r>
              <a:rPr lang="en-US" altLang="zh-CN" b="1" baseline="-25000" smtClean="0"/>
              <a:t>2</a:t>
            </a:r>
            <a:r>
              <a:rPr lang="en-US" altLang="zh-CN" b="1" smtClean="0"/>
              <a:t>O</a:t>
            </a:r>
            <a:r>
              <a:rPr lang="en-US" altLang="zh-CN" b="1" baseline="-25000" smtClean="0"/>
              <a:t>5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4×31      5×32    2×142            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51275" y="126841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kumimoji="0" lang="zh-CN" altLang="en-US" sz="24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点燃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923925" y="2895600"/>
            <a:ext cx="8616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kumimoji="0" lang="zh-CN" altLang="en-US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表示磷和氧气参加反应，结果生成五氧化二磷。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kumimoji="0" lang="zh-CN" altLang="en-US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表示反应物中磷原子、氧分子和生成物中五                                    氧化二磷分子的个数比为</a:t>
            </a:r>
            <a:r>
              <a:rPr kumimoji="0" lang="en-US" altLang="zh-CN" sz="2800">
                <a:latin typeface="Times New Roman" panose="02020603050405020304" pitchFamily="18" charset="0"/>
                <a:ea typeface="楷体_GB2312" pitchFamily="49" charset="-122"/>
              </a:rPr>
              <a:t>4∶5∶2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14400" y="5410200"/>
            <a:ext cx="8077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kumimoji="0" lang="en-US" altLang="zh-CN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kumimoji="0" lang="zh-CN" altLang="en-US" sz="2800">
                <a:solidFill>
                  <a:srgbClr val="F53925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kumimoji="0" lang="zh-CN" altLang="en-US" sz="280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每</a:t>
            </a:r>
            <a:r>
              <a:rPr kumimoji="0" lang="en-US" altLang="zh-CN" sz="2800">
                <a:latin typeface="Times New Roman" panose="02020603050405020304" pitchFamily="18" charset="0"/>
                <a:ea typeface="楷体_GB2312" pitchFamily="49" charset="-122"/>
              </a:rPr>
              <a:t>124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份质量的磷与</a:t>
            </a:r>
            <a:r>
              <a:rPr kumimoji="0" lang="en-US" altLang="zh-CN" sz="2800">
                <a:latin typeface="Times New Roman" panose="02020603050405020304" pitchFamily="18" charset="0"/>
                <a:ea typeface="楷体_GB2312" pitchFamily="49" charset="-122"/>
              </a:rPr>
              <a:t>160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份质量的氧气反应    生成</a:t>
            </a:r>
            <a:r>
              <a:rPr kumimoji="0" lang="en-US" altLang="zh-CN" sz="2800">
                <a:latin typeface="Times New Roman" panose="02020603050405020304" pitchFamily="18" charset="0"/>
                <a:ea typeface="楷体_GB2312" pitchFamily="49" charset="-122"/>
              </a:rPr>
              <a:t>284</a:t>
            </a:r>
            <a:r>
              <a:rPr kumimoji="0" lang="zh-CN" altLang="en-US" sz="2800">
                <a:latin typeface="Times New Roman" panose="02020603050405020304" pitchFamily="18" charset="0"/>
                <a:ea typeface="楷体_GB2312" pitchFamily="49" charset="-122"/>
              </a:rPr>
              <a:t>份质量的五氧化二磷。                                  质量比为     </a:t>
            </a:r>
            <a:r>
              <a:rPr kumimoji="0" lang="en-US" altLang="zh-CN" sz="2800">
                <a:latin typeface="Times New Roman" panose="02020603050405020304" pitchFamily="18" charset="0"/>
                <a:ea typeface="楷体_GB2312" pitchFamily="49" charset="-122"/>
              </a:rPr>
              <a:t>31∶40∶71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914400" y="3505200"/>
            <a:ext cx="6034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53925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>
                <a:solidFill>
                  <a:srgbClr val="F53925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表示反应在点燃条件下进行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924300" y="18446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924300" y="19891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705600" y="0"/>
            <a:ext cx="2438400" cy="1219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你能说</a:t>
            </a:r>
            <a:r>
              <a:rPr kumimoji="0" lang="en-US" altLang="zh-CN" sz="280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utoUpdateAnimBg="0"/>
      <p:bldP spid="87046" grpId="0" autoUpdateAnimBg="0"/>
      <p:bldP spid="87047" grpId="0" autoUpdateAnimBg="0"/>
      <p:bldP spid="8704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1250950"/>
            <a:ext cx="6297613" cy="2500313"/>
          </a:xfrm>
        </p:spPr>
        <p:txBody>
          <a:bodyPr/>
          <a:lstStyle/>
          <a:p>
            <a:pPr eaLnBrk="1" hangingPunct="1"/>
            <a:r>
              <a:rPr lang="zh-CN" altLang="en-US" sz="3600" b="1" smtClean="0"/>
              <a:t>化学方程式的读法：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697787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1</a:t>
            </a:r>
            <a:r>
              <a:rPr lang="zh-CN" altLang="en-US" b="1" smtClean="0"/>
              <a:t>宏观读法：                                                                                            碳</a:t>
            </a:r>
            <a:r>
              <a:rPr lang="zh-CN" altLang="en-US" b="1" smtClean="0">
                <a:solidFill>
                  <a:schemeClr val="tx2"/>
                </a:solidFill>
              </a:rPr>
              <a:t>和</a:t>
            </a:r>
            <a:r>
              <a:rPr lang="zh-CN" altLang="en-US" b="1" smtClean="0"/>
              <a:t>氧气</a:t>
            </a:r>
            <a:r>
              <a:rPr lang="zh-CN" altLang="en-US" b="1" smtClean="0">
                <a:solidFill>
                  <a:srgbClr val="FF0066"/>
                </a:solidFill>
              </a:rPr>
              <a:t>在点燃条件下</a:t>
            </a:r>
            <a:r>
              <a:rPr lang="zh-CN" altLang="en-US" b="1" smtClean="0"/>
              <a:t>反应生成二氧化碳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2</a:t>
            </a:r>
            <a:r>
              <a:rPr lang="zh-CN" altLang="en-US" b="1" smtClean="0"/>
              <a:t>微观读法：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</a:t>
            </a:r>
            <a:r>
              <a:rPr lang="zh-CN" altLang="en-US" b="1" smtClean="0">
                <a:solidFill>
                  <a:schemeClr val="tx2"/>
                </a:solidFill>
              </a:rPr>
              <a:t>每</a:t>
            </a:r>
            <a:r>
              <a:rPr lang="zh-CN" altLang="en-US" b="1" smtClean="0"/>
              <a:t>一个碳原子</a:t>
            </a:r>
            <a:r>
              <a:rPr lang="zh-CN" altLang="en-US" b="1" smtClean="0">
                <a:solidFill>
                  <a:schemeClr val="tx2"/>
                </a:solidFill>
              </a:rPr>
              <a:t>和</a:t>
            </a:r>
            <a:r>
              <a:rPr lang="zh-CN" altLang="en-US" b="1" smtClean="0"/>
              <a:t>一个氧气分子</a:t>
            </a:r>
            <a:r>
              <a:rPr lang="zh-CN" altLang="en-US" b="1" smtClean="0">
                <a:solidFill>
                  <a:schemeClr val="tx2"/>
                </a:solidFill>
              </a:rPr>
              <a:t>在点燃条件</a:t>
            </a:r>
            <a:r>
              <a:rPr lang="zh-CN" altLang="en-US" b="1" smtClean="0">
                <a:solidFill>
                  <a:srgbClr val="660066"/>
                </a:solidFill>
              </a:rPr>
              <a:t>下</a:t>
            </a:r>
            <a:r>
              <a:rPr lang="zh-CN" altLang="en-US" b="1" smtClean="0"/>
              <a:t>反应生成一个二氧化碳分子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3</a:t>
            </a:r>
            <a:r>
              <a:rPr lang="zh-CN" altLang="en-US" b="1" smtClean="0"/>
              <a:t>质量读法：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/>
              <a:t>    </a:t>
            </a:r>
            <a:r>
              <a:rPr lang="zh-CN" altLang="en-US" b="1" smtClean="0">
                <a:solidFill>
                  <a:schemeClr val="tx2"/>
                </a:solidFill>
              </a:rPr>
              <a:t>每</a:t>
            </a:r>
            <a:r>
              <a:rPr lang="en-US" altLang="zh-CN" b="1" smtClean="0"/>
              <a:t>12</a:t>
            </a:r>
            <a:r>
              <a:rPr lang="zh-CN" altLang="en-US" b="1" smtClean="0"/>
              <a:t>份质量碳</a:t>
            </a:r>
            <a:r>
              <a:rPr lang="zh-CN" altLang="en-US" b="1" smtClean="0">
                <a:solidFill>
                  <a:schemeClr val="tx2"/>
                </a:solidFill>
              </a:rPr>
              <a:t>和</a:t>
            </a:r>
            <a:r>
              <a:rPr lang="en-US" altLang="zh-CN" b="1" smtClean="0"/>
              <a:t>32</a:t>
            </a:r>
            <a:r>
              <a:rPr lang="zh-CN" altLang="en-US" b="1" smtClean="0"/>
              <a:t>份质量氧气</a:t>
            </a:r>
            <a:r>
              <a:rPr lang="zh-CN" altLang="en-US" b="1" smtClean="0">
                <a:solidFill>
                  <a:schemeClr val="tx2"/>
                </a:solidFill>
              </a:rPr>
              <a:t>在点燃条件下</a:t>
            </a:r>
            <a:r>
              <a:rPr lang="zh-CN" altLang="en-US" b="1" smtClean="0"/>
              <a:t>反应生成 </a:t>
            </a:r>
            <a:r>
              <a:rPr lang="en-US" altLang="zh-CN" b="1" smtClean="0"/>
              <a:t>44</a:t>
            </a:r>
            <a:r>
              <a:rPr lang="zh-CN" altLang="en-US" b="1" smtClean="0"/>
              <a:t>份质量二氧化碳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800" smtClean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40147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503238" y="3232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1800" b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458788"/>
            <a:ext cx="6870700" cy="1600201"/>
          </a:xfrm>
        </p:spPr>
        <p:txBody>
          <a:bodyPr/>
          <a:lstStyle/>
          <a:p>
            <a:pPr eaLnBrk="1" hangingPunct="1"/>
            <a:r>
              <a:rPr lang="zh-CN" altLang="en-US" smtClean="0"/>
              <a:t>考考你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mtClean="0"/>
              <a:t>   </a:t>
            </a:r>
            <a:r>
              <a:rPr lang="en-US" altLang="zh-CN" b="1" smtClean="0"/>
              <a:t>  </a:t>
            </a:r>
            <a:r>
              <a:rPr lang="zh-CN" altLang="en-US" b="1" smtClean="0"/>
              <a:t>化学方程式</a:t>
            </a:r>
            <a:r>
              <a:rPr lang="en-US" altLang="zh-CN" b="1" smtClean="0"/>
              <a:t>2H</a:t>
            </a:r>
            <a:r>
              <a:rPr lang="en-US" altLang="zh-CN" sz="1800" b="1" smtClean="0"/>
              <a:t>2</a:t>
            </a:r>
            <a:r>
              <a:rPr lang="zh-CN" altLang="en-US" b="1" smtClean="0"/>
              <a:t>＋</a:t>
            </a:r>
            <a:r>
              <a:rPr lang="en-US" altLang="zh-CN" b="1" smtClean="0"/>
              <a:t>O</a:t>
            </a:r>
            <a:r>
              <a:rPr lang="en-US" altLang="zh-CN" sz="1800" b="1" smtClean="0"/>
              <a:t>2      </a:t>
            </a:r>
            <a:r>
              <a:rPr lang="en-US" altLang="zh-CN" b="1" smtClean="0"/>
              <a:t>2H</a:t>
            </a:r>
            <a:r>
              <a:rPr lang="en-US" altLang="zh-CN" sz="1800" b="1" smtClean="0"/>
              <a:t>2</a:t>
            </a:r>
            <a:r>
              <a:rPr lang="en-US" altLang="zh-CN" b="1" smtClean="0"/>
              <a:t>O</a:t>
            </a:r>
            <a:r>
              <a:rPr lang="zh-CN" altLang="en-US" b="1" smtClean="0"/>
              <a:t>表示    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A  </a:t>
            </a:r>
            <a:r>
              <a:rPr lang="zh-CN" altLang="en-US" b="1" smtClean="0"/>
              <a:t>氢气加氧气等于水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B  </a:t>
            </a:r>
            <a:r>
              <a:rPr lang="zh-CN" altLang="en-US" b="1" smtClean="0"/>
              <a:t>氢气跟氧气混合可生成水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C  </a:t>
            </a:r>
            <a:r>
              <a:rPr lang="zh-CN" altLang="en-US" b="1" smtClean="0"/>
              <a:t>在点燃条件下，每</a:t>
            </a:r>
            <a:r>
              <a:rPr lang="en-US" altLang="zh-CN" b="1" smtClean="0"/>
              <a:t>4</a:t>
            </a:r>
            <a:r>
              <a:rPr lang="zh-CN" altLang="en-US" b="1" smtClean="0"/>
              <a:t>份质量的氢气与</a:t>
            </a:r>
            <a:r>
              <a:rPr lang="en-US" altLang="zh-CN" b="1" smtClean="0"/>
              <a:t>32</a:t>
            </a:r>
            <a:r>
              <a:rPr lang="zh-CN" altLang="en-US" b="1" smtClean="0"/>
              <a:t>份质量的氧气反应生成</a:t>
            </a:r>
            <a:r>
              <a:rPr lang="en-US" altLang="zh-CN" b="1" smtClean="0"/>
              <a:t>36</a:t>
            </a:r>
            <a:r>
              <a:rPr lang="zh-CN" altLang="en-US" b="1" smtClean="0"/>
              <a:t>份的水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D  2</a:t>
            </a:r>
            <a:r>
              <a:rPr lang="zh-CN" altLang="en-US" b="1" smtClean="0"/>
              <a:t>分子氢气与</a:t>
            </a:r>
            <a:r>
              <a:rPr lang="en-US" altLang="zh-CN" b="1" smtClean="0"/>
              <a:t>1</a:t>
            </a:r>
            <a:r>
              <a:rPr lang="zh-CN" altLang="en-US" b="1" smtClean="0"/>
              <a:t>分子氧气反应，生成</a:t>
            </a:r>
            <a:r>
              <a:rPr lang="en-US" altLang="zh-CN" b="1" smtClean="0"/>
              <a:t>2</a:t>
            </a:r>
            <a:r>
              <a:rPr lang="zh-CN" altLang="en-US" b="1" smtClean="0"/>
              <a:t>分子水</a:t>
            </a:r>
          </a:p>
          <a:p>
            <a:pPr eaLnBrk="1" hangingPunct="1">
              <a:buFontTx/>
              <a:buNone/>
            </a:pPr>
            <a:r>
              <a:rPr lang="zh-CN" altLang="en-US" smtClean="0"/>
              <a:t>                                </a:t>
            </a:r>
            <a:r>
              <a:rPr lang="en-US" altLang="zh-CN" smtClean="0"/>
              <a:t>C</a:t>
            </a:r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>
            <a:off x="5003800" y="13414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4859338" y="908050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CN" altLang="en-US" sz="1800" b="0">
                <a:latin typeface="Arial" panose="020B0604020202020204" pitchFamily="34" charset="0"/>
              </a:rPr>
              <a:t>点燃</a:t>
            </a:r>
            <a:endParaRPr kumimoji="0" lang="en-US" altLang="zh-CN" sz="1800" b="0">
              <a:latin typeface="Arial" panose="020B0604020202020204" pitchFamily="34" charset="0"/>
            </a:endParaRPr>
          </a:p>
        </p:txBody>
      </p:sp>
      <p:sp>
        <p:nvSpPr>
          <p:cNvPr id="61446" name="Line 9"/>
          <p:cNvSpPr>
            <a:spLocks noChangeShapeType="1"/>
          </p:cNvSpPr>
          <p:nvPr/>
        </p:nvSpPr>
        <p:spPr bwMode="auto">
          <a:xfrm>
            <a:off x="5003800" y="12684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 4Al</a:t>
            </a:r>
            <a:r>
              <a:rPr lang="zh-CN" altLang="en-US" smtClean="0"/>
              <a:t>＋</a:t>
            </a:r>
            <a:r>
              <a:rPr lang="en-US" altLang="zh-CN" smtClean="0"/>
              <a:t>3O</a:t>
            </a:r>
            <a:r>
              <a:rPr lang="en-US" altLang="zh-CN" sz="1800" smtClean="0"/>
              <a:t>2</a:t>
            </a:r>
            <a:r>
              <a:rPr lang="en-US" altLang="zh-CN" smtClean="0"/>
              <a:t>      2Al</a:t>
            </a:r>
            <a:r>
              <a:rPr lang="en-US" altLang="zh-CN" sz="1800" smtClean="0"/>
              <a:t>2</a:t>
            </a:r>
            <a:r>
              <a:rPr lang="en-US" altLang="zh-CN" smtClean="0"/>
              <a:t>O</a:t>
            </a:r>
            <a:r>
              <a:rPr lang="en-US" altLang="zh-CN" sz="1800" smtClean="0"/>
              <a:t>3</a:t>
            </a:r>
            <a:endParaRPr lang="zh-CN" altLang="en-US" smtClean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/>
              <a:t>反应中铝，氧气，三氧化二铝的质量比是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     A  27</a:t>
            </a:r>
            <a:r>
              <a:rPr lang="zh-CN" altLang="en-US" smtClean="0"/>
              <a:t>：</a:t>
            </a:r>
            <a:r>
              <a:rPr lang="en-US" altLang="zh-CN" smtClean="0"/>
              <a:t>32</a:t>
            </a:r>
            <a:r>
              <a:rPr lang="zh-CN" altLang="en-US" smtClean="0"/>
              <a:t>：</a:t>
            </a:r>
            <a:r>
              <a:rPr lang="en-US" altLang="zh-CN" smtClean="0"/>
              <a:t>102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     B  27</a:t>
            </a:r>
            <a:r>
              <a:rPr lang="zh-CN" altLang="en-US" smtClean="0"/>
              <a:t>：</a:t>
            </a:r>
            <a:r>
              <a:rPr lang="en-US" altLang="zh-CN" smtClean="0"/>
              <a:t>16</a:t>
            </a:r>
            <a:r>
              <a:rPr lang="zh-CN" altLang="en-US" smtClean="0"/>
              <a:t>：</a:t>
            </a:r>
            <a:r>
              <a:rPr lang="en-US" altLang="zh-CN" smtClean="0"/>
              <a:t>43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     C  4</a:t>
            </a:r>
            <a:r>
              <a:rPr lang="zh-CN" altLang="en-US" smtClean="0"/>
              <a:t>：</a:t>
            </a:r>
            <a:r>
              <a:rPr lang="en-US" altLang="zh-CN" smtClean="0"/>
              <a:t>3</a:t>
            </a:r>
            <a:r>
              <a:rPr lang="zh-CN" altLang="en-US" smtClean="0"/>
              <a:t>：</a:t>
            </a:r>
            <a:r>
              <a:rPr lang="en-US" altLang="zh-CN" smtClean="0"/>
              <a:t>2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     D   9</a:t>
            </a:r>
            <a:r>
              <a:rPr lang="zh-CN" altLang="en-US" smtClean="0"/>
              <a:t>：</a:t>
            </a:r>
            <a:r>
              <a:rPr lang="en-US" altLang="zh-CN" smtClean="0"/>
              <a:t>8</a:t>
            </a:r>
            <a:r>
              <a:rPr lang="zh-CN" altLang="en-US" smtClean="0"/>
              <a:t>：</a:t>
            </a:r>
            <a:r>
              <a:rPr lang="en-US" altLang="zh-CN" smtClean="0"/>
              <a:t>17</a:t>
            </a:r>
          </a:p>
          <a:p>
            <a:pPr eaLnBrk="1" hangingPunct="1"/>
            <a:r>
              <a:rPr lang="en-US" altLang="zh-CN" smtClean="0"/>
              <a:t>                                               D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4427538" y="14843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427538" y="13414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572000" y="882650"/>
            <a:ext cx="695325" cy="396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CN" altLang="en-US" sz="2000">
                <a:latin typeface="Arial" panose="020B0604020202020204" pitchFamily="34" charset="0"/>
              </a:rPr>
              <a:t>点燃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  <p:bldP spid="3112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化学方程式：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71550" y="220503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CN" altLang="en-US">
                <a:solidFill>
                  <a:srgbClr val="003399"/>
                </a:solidFill>
                <a:latin typeface="Times New Roman" panose="02020603050405020304" pitchFamily="18" charset="0"/>
              </a:rPr>
              <a:t>用化学式来表示化学反应的式子。</a:t>
            </a: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684213" y="3141663"/>
            <a:ext cx="2333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遵循原则：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3716338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CN" sz="2800">
                <a:solidFill>
                  <a:schemeClr val="accent2"/>
                </a:solidFill>
                <a:latin typeface="Times New Roman" panose="02020603050405020304" pitchFamily="18" charset="0"/>
              </a:rPr>
              <a:t>  1</a:t>
            </a:r>
            <a:r>
              <a:rPr kumimoji="0" lang="zh-CN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、以客观事实为依据    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187450" y="4365625"/>
            <a:ext cx="6697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CN" sz="28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kumimoji="0" lang="zh-CN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、遵守质量守恒定律（反应前后原子数目相等）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00113" y="5229225"/>
            <a:ext cx="75596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i="1">
                <a:solidFill>
                  <a:schemeClr val="tx2"/>
                </a:solidFill>
                <a:latin typeface="Times New Roman" panose="02020603050405020304" pitchFamily="18" charset="0"/>
              </a:rPr>
              <a:t>           试一试</a:t>
            </a:r>
            <a:r>
              <a:rPr lang="zh-CN" altLang="en-US" sz="2400" b="0">
                <a:solidFill>
                  <a:schemeClr val="tx2"/>
                </a:solidFill>
                <a:latin typeface="Times New Roman" panose="02020603050405020304" pitchFamily="18" charset="0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     看看谁最先写出</a:t>
            </a:r>
            <a:r>
              <a:rPr lang="zh-CN" altLang="en-US" sz="2400">
                <a:solidFill>
                  <a:srgbClr val="1405DB"/>
                </a:solidFill>
                <a:latin typeface="Times New Roman" panose="02020603050405020304" pitchFamily="18" charset="0"/>
              </a:rPr>
              <a:t>氢气在氧气中燃烧生成水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     化学方程式？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2400" b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autoUpdateAnimBg="0"/>
      <p:bldP spid="77828" grpId="0" animBg="1"/>
      <p:bldP spid="77829" grpId="0" autoUpdateAnimBg="0"/>
      <p:bldP spid="77830" grpId="0" autoUpdateAnimBg="0"/>
      <p:bldP spid="778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0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根据实验事实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写</a:t>
            </a:r>
            <a:r>
              <a:rPr lang="zh-CN" altLang="en-US">
                <a:latin typeface="Times New Roman" panose="02020603050405020304" pitchFamily="18" charset="0"/>
              </a:rPr>
              <a:t>出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反应物和生成物的</a:t>
            </a:r>
            <a:r>
              <a:rPr lang="zh-CN" altLang="en-US">
                <a:latin typeface="Times New Roman" panose="02020603050405020304" pitchFamily="18" charset="0"/>
              </a:rPr>
              <a:t>化学式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71550" y="1844675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latin typeface="Times New Roman" panose="02020603050405020304" pitchFamily="18" charset="0"/>
              </a:rPr>
              <a:t>P + 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 —— P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latin typeface="Times New Roman" panose="02020603050405020304" pitchFamily="18" charset="0"/>
              </a:rPr>
              <a:t>4P + 5O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 —— 2P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5</a:t>
            </a:r>
            <a:endParaRPr lang="en-US" altLang="zh-CN" sz="2800" b="0">
              <a:latin typeface="Times New Roman" panose="02020603050405020304" pitchFamily="18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042988" y="5157788"/>
            <a:ext cx="563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latin typeface="Times New Roman" panose="02020603050405020304" pitchFamily="18" charset="0"/>
              </a:rPr>
              <a:t>4P + 5O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 ==== 2P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2</a:t>
            </a:r>
            <a:r>
              <a:rPr lang="en-US" altLang="zh-CN" sz="2800" b="0">
                <a:latin typeface="Times New Roman" panose="02020603050405020304" pitchFamily="18" charset="0"/>
              </a:rPr>
              <a:t>O</a:t>
            </a:r>
            <a:r>
              <a:rPr lang="en-US" altLang="zh-CN" sz="2800" b="0" baseline="-25000">
                <a:latin typeface="Times New Roman" panose="02020603050405020304" pitchFamily="18" charset="0"/>
              </a:rPr>
              <a:t>5</a:t>
            </a:r>
            <a:endParaRPr lang="en-US" altLang="zh-CN" sz="2800" b="0">
              <a:latin typeface="Times New Roman" panose="02020603050405020304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555875" y="4941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0">
                <a:solidFill>
                  <a:srgbClr val="D3094C"/>
                </a:solidFill>
                <a:latin typeface="Times New Roman" panose="02020603050405020304" pitchFamily="18" charset="0"/>
              </a:rPr>
              <a:t>点燃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68313" y="256540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solidFill>
                  <a:schemeClr val="tx2"/>
                </a:solidFill>
                <a:latin typeface="Times New Roman" panose="02020603050405020304" pitchFamily="18" charset="0"/>
              </a:rPr>
              <a:t> 2</a:t>
            </a:r>
            <a:r>
              <a:rPr lang="zh-CN" altLang="en-US" sz="2800" b="0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配</a:t>
            </a:r>
            <a:r>
              <a:rPr lang="zh-CN" altLang="en-US" sz="2800">
                <a:latin typeface="Times New Roman" panose="02020603050405020304" pitchFamily="18" charset="0"/>
              </a:rPr>
              <a:t>平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化学方程式（使反应前后各原子数目相   等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61950" y="3789363"/>
            <a:ext cx="87820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solidFill>
                  <a:schemeClr val="tx2"/>
                </a:solidFill>
                <a:latin typeface="Times New Roman" panose="02020603050405020304" pitchFamily="18" charset="0"/>
              </a:rPr>
              <a:t>  3</a:t>
            </a:r>
            <a:r>
              <a:rPr lang="zh-CN" altLang="en-US" sz="2800" b="0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注</a:t>
            </a:r>
            <a:r>
              <a:rPr lang="zh-CN" altLang="en-US" sz="2800">
                <a:latin typeface="Times New Roman" panose="02020603050405020304" pitchFamily="18" charset="0"/>
              </a:rPr>
              <a:t>明</a:t>
            </a:r>
            <a:r>
              <a:rPr lang="zh-CN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反应条件（点燃、加热“△”、高温、通 电、催化剂）、生成物状态（气体↑或沉淀↓）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945673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化学方程式书写步骤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以磷在氧气中燃烧为例）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68313" y="5949950"/>
            <a:ext cx="5976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zh-CN" sz="2800" b="0">
                <a:latin typeface="Times New Roman" panose="02020603050405020304" pitchFamily="18" charset="0"/>
              </a:rPr>
              <a:t>.   </a:t>
            </a:r>
            <a:r>
              <a:rPr lang="zh-CN" altLang="en-US" sz="2800">
                <a:latin typeface="Times New Roman" panose="02020603050405020304" pitchFamily="18" charset="0"/>
              </a:rPr>
              <a:t>改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横线为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等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号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title"/>
          </p:nvPr>
        </p:nvSpPr>
        <p:spPr>
          <a:xfrm>
            <a:off x="1116013" y="4437063"/>
            <a:ext cx="8229600" cy="1143000"/>
          </a:xfrm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  <p:bldP spid="78852" grpId="0" autoUpdateAnimBg="0"/>
      <p:bldP spid="78853" grpId="0" autoUpdateAnimBg="0"/>
      <p:bldP spid="78854" grpId="0" autoUpdateAnimBg="0"/>
      <p:bldP spid="78855" grpId="0" autoUpdateAnimBg="0"/>
      <p:bldP spid="78856" grpId="0" autoUpdateAnimBg="0"/>
      <p:bldP spid="78857" grpId="0" animBg="1" autoUpdateAnimBg="0"/>
      <p:bldP spid="788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6624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加热：对物质的升温，常用      符号代替</a:t>
            </a: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5148263" y="404813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4967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点燃：达到可燃物的着火点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633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高温：达到一定的温度（＞</a:t>
            </a:r>
            <a:r>
              <a:rPr lang="en-US" altLang="zh-CN" sz="2800">
                <a:latin typeface="Times New Roman" panose="02020603050405020304" pitchFamily="18" charset="0"/>
              </a:rPr>
              <a:t>600</a:t>
            </a:r>
            <a:r>
              <a:rPr lang="zh-CN" altLang="en-US" sz="2800">
                <a:latin typeface="Times New Roman" panose="02020603050405020304" pitchFamily="18" charset="0"/>
              </a:rPr>
              <a:t>℃）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900113" y="5516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971550" y="40052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9880" name="AutoShape 8"/>
          <p:cNvSpPr>
            <a:spLocks/>
          </p:cNvSpPr>
          <p:nvPr/>
        </p:nvSpPr>
        <p:spPr bwMode="auto">
          <a:xfrm>
            <a:off x="2051050" y="36449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338388" y="3500438"/>
            <a:ext cx="4967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990000"/>
                </a:solidFill>
                <a:latin typeface="Times New Roman" panose="02020603050405020304" pitchFamily="18" charset="0"/>
              </a:rPr>
              <a:t>只有在反应物中</a:t>
            </a:r>
            <a:r>
              <a:rPr lang="zh-CN" altLang="en-US" sz="2800">
                <a:latin typeface="Times New Roman" panose="02020603050405020304" pitchFamily="18" charset="0"/>
              </a:rPr>
              <a:t>没有气体参加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339975" y="4149725"/>
            <a:ext cx="568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生成物中的气体才能用气体符号</a:t>
            </a:r>
          </a:p>
        </p:txBody>
      </p:sp>
      <p:sp>
        <p:nvSpPr>
          <p:cNvPr id="79883" name="AutoShape 11"/>
          <p:cNvSpPr>
            <a:spLocks/>
          </p:cNvSpPr>
          <p:nvPr/>
        </p:nvSpPr>
        <p:spPr bwMode="auto">
          <a:xfrm>
            <a:off x="1979613" y="5084763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268538" y="4941888"/>
            <a:ext cx="6407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在溶液中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只有在反应物中</a:t>
            </a:r>
            <a:r>
              <a:rPr lang="zh-CN" altLang="en-US" sz="2800">
                <a:latin typeface="Times New Roman" panose="02020603050405020304" pitchFamily="18" charset="0"/>
              </a:rPr>
              <a:t>没有固体参加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2268538" y="5734050"/>
            <a:ext cx="554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生成物中的固体才能用沉淀符号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84213" y="242093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催化剂（具体名称）</a:t>
            </a: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275138"/>
            <a:ext cx="8229600" cy="5246688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animBg="1"/>
      <p:bldP spid="79876" grpId="0" autoUpdateAnimBg="0"/>
      <p:bldP spid="79877" grpId="0" autoUpdateAnimBg="0"/>
      <p:bldP spid="79878" grpId="0" animBg="1"/>
      <p:bldP spid="79879" grpId="0" animBg="1"/>
      <p:bldP spid="79880" grpId="0" animBg="1"/>
      <p:bldP spid="79881" grpId="0" autoUpdateAnimBg="0"/>
      <p:bldP spid="79882" grpId="0" autoUpdateAnimBg="0"/>
      <p:bldP spid="79883" grpId="0" animBg="1"/>
      <p:bldP spid="79884" grpId="0" autoUpdateAnimBg="0"/>
      <p:bldP spid="79885" grpId="0" autoUpdateAnimBg="0"/>
      <p:bldP spid="798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9512" y="1369800"/>
            <a:ext cx="877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dirty="0" smtClean="0">
                <a:solidFill>
                  <a:srgbClr val="FFFF00"/>
                </a:solidFill>
              </a:rPr>
              <a:t>m</a:t>
            </a:r>
            <a:r>
              <a:rPr lang="en-US" altLang="zh-CN" sz="4800" b="0" baseline="-20000" dirty="0" smtClean="0">
                <a:solidFill>
                  <a:srgbClr val="FFFF00"/>
                </a:solidFill>
              </a:rPr>
              <a:t>1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=m</a:t>
            </a:r>
            <a:r>
              <a:rPr lang="en-US" altLang="zh-CN" sz="4800" b="0" baseline="-20000" dirty="0" smtClean="0">
                <a:solidFill>
                  <a:srgbClr val="FFFF00"/>
                </a:solidFill>
              </a:rPr>
              <a:t>(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锥形瓶、气球、玻璃管）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+m</a:t>
            </a:r>
            <a:r>
              <a:rPr lang="zh-CN" altLang="en-US" sz="4800" b="0" dirty="0" smtClean="0">
                <a:solidFill>
                  <a:srgbClr val="FFFF00"/>
                </a:solidFill>
              </a:rPr>
              <a:t>（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其它空气）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+m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（氧气）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+m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（磷）</a:t>
            </a:r>
            <a:endParaRPr lang="zh-CN" altLang="en-US" sz="4800" b="0" baseline="-20000" dirty="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0" y="2968738"/>
            <a:ext cx="877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dirty="0" smtClean="0">
                <a:solidFill>
                  <a:srgbClr val="FFFF00"/>
                </a:solidFill>
              </a:rPr>
              <a:t>m</a:t>
            </a:r>
            <a:r>
              <a:rPr lang="en-US" altLang="zh-CN" sz="4800" b="0" baseline="-20000" dirty="0">
                <a:solidFill>
                  <a:srgbClr val="FFFF00"/>
                </a:solidFill>
              </a:rPr>
              <a:t>2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=m</a:t>
            </a:r>
            <a:r>
              <a:rPr lang="en-US" altLang="zh-CN" sz="4800" b="0" baseline="-20000" dirty="0" smtClean="0">
                <a:solidFill>
                  <a:srgbClr val="FFFF00"/>
                </a:solidFill>
              </a:rPr>
              <a:t>(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锥形瓶、气球、玻璃管）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+m</a:t>
            </a:r>
            <a:r>
              <a:rPr lang="zh-CN" altLang="en-US" sz="4800" b="0" dirty="0" smtClean="0">
                <a:solidFill>
                  <a:srgbClr val="FFFF00"/>
                </a:solidFill>
              </a:rPr>
              <a:t>（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其它空气）</a:t>
            </a:r>
            <a:r>
              <a:rPr lang="en-US" altLang="zh-CN" sz="4800" b="0" dirty="0" smtClean="0">
                <a:solidFill>
                  <a:srgbClr val="FFFF00"/>
                </a:solidFill>
              </a:rPr>
              <a:t>+m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（五氧化二磷）</a:t>
            </a:r>
            <a:endParaRPr lang="zh-CN" altLang="en-US" sz="4800" b="0" baseline="-20000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512" y="459331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m</a:t>
            </a:r>
            <a:r>
              <a:rPr lang="en-US" altLang="zh-CN" sz="4800" baseline="-20000" dirty="0" smtClean="0"/>
              <a:t>1</a:t>
            </a:r>
            <a:r>
              <a:rPr lang="en-US" altLang="zh-CN" sz="4800" dirty="0" smtClean="0"/>
              <a:t>=m</a:t>
            </a:r>
            <a:r>
              <a:rPr lang="en-US" altLang="zh-CN" sz="4800" baseline="-20000" dirty="0" smtClean="0"/>
              <a:t>2</a:t>
            </a:r>
            <a:endParaRPr lang="zh-CN" altLang="en-US" sz="4800" baseline="-20000" dirty="0"/>
          </a:p>
        </p:txBody>
      </p:sp>
      <p:sp>
        <p:nvSpPr>
          <p:cNvPr id="7" name="文本框 6"/>
          <p:cNvSpPr txBox="1"/>
          <p:nvPr/>
        </p:nvSpPr>
        <p:spPr>
          <a:xfrm>
            <a:off x="323528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dirty="0">
                <a:solidFill>
                  <a:srgbClr val="FFFF00"/>
                </a:solidFill>
              </a:rPr>
              <a:t>m</a:t>
            </a:r>
            <a:r>
              <a:rPr lang="zh-CN" altLang="en-US" sz="4800" b="0" baseline="-20000" dirty="0">
                <a:solidFill>
                  <a:srgbClr val="FFFF00"/>
                </a:solidFill>
              </a:rPr>
              <a:t>（氧气）</a:t>
            </a:r>
            <a:r>
              <a:rPr lang="en-US" altLang="zh-CN" sz="4800" b="0" dirty="0">
                <a:solidFill>
                  <a:srgbClr val="FFFF00"/>
                </a:solidFill>
              </a:rPr>
              <a:t>+m</a:t>
            </a:r>
            <a:r>
              <a:rPr lang="zh-CN" altLang="en-US" sz="4800" b="0" baseline="-20000" dirty="0">
                <a:solidFill>
                  <a:srgbClr val="FFFF00"/>
                </a:solidFill>
              </a:rPr>
              <a:t>（磷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）</a:t>
            </a:r>
            <a:r>
              <a:rPr lang="en-US" altLang="zh-CN" sz="4800" dirty="0" smtClean="0"/>
              <a:t>=</a:t>
            </a:r>
            <a:r>
              <a:rPr lang="en-US" altLang="zh-CN" sz="4800" b="0" dirty="0">
                <a:solidFill>
                  <a:srgbClr val="FFFF00"/>
                </a:solidFill>
              </a:rPr>
              <a:t>m</a:t>
            </a:r>
            <a:r>
              <a:rPr lang="zh-CN" altLang="en-US" sz="4800" b="0" baseline="-20000" dirty="0">
                <a:solidFill>
                  <a:srgbClr val="FFFF00"/>
                </a:solidFill>
              </a:rPr>
              <a:t>（五氧化二磷</a:t>
            </a:r>
            <a:r>
              <a:rPr lang="zh-CN" altLang="en-US" sz="4800" b="0" baseline="-20000" dirty="0" smtClean="0">
                <a:solidFill>
                  <a:srgbClr val="FFFF00"/>
                </a:solidFill>
              </a:rPr>
              <a:t>）</a:t>
            </a:r>
            <a:endParaRPr lang="zh-CN" altLang="en-US" sz="4800" b="0" baseline="-2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3850" y="0"/>
            <a:ext cx="62484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0"/>
              <a:t>4指出下列化学方程式的错误之处</a:t>
            </a:r>
          </a:p>
          <a:p>
            <a:pPr eaLnBrk="1" hangingPunct="1"/>
            <a:r>
              <a:rPr lang="en-US" altLang="zh-CN" sz="3600" b="0"/>
              <a:t>C  + O</a:t>
            </a:r>
            <a:r>
              <a:rPr lang="en-US" altLang="zh-CN" b="0"/>
              <a:t>2</a:t>
            </a:r>
            <a:r>
              <a:rPr lang="en-US" altLang="zh-CN" sz="3600" b="0"/>
              <a:t>  ==== CO</a:t>
            </a:r>
            <a:r>
              <a:rPr lang="en-US" altLang="zh-CN" sz="2400" b="0"/>
              <a:t>2</a:t>
            </a:r>
          </a:p>
          <a:p>
            <a:pPr eaLnBrk="1" hangingPunct="1"/>
            <a:r>
              <a:rPr lang="en-US" altLang="zh-CN" sz="3600" b="0"/>
              <a:t>KClO</a:t>
            </a:r>
            <a:r>
              <a:rPr lang="en-US" altLang="zh-CN" b="0"/>
              <a:t>3</a:t>
            </a:r>
            <a:r>
              <a:rPr lang="en-US" altLang="zh-CN" sz="3600" b="0"/>
              <a:t> ====== KCl +  O2</a:t>
            </a:r>
          </a:p>
          <a:p>
            <a:pPr eaLnBrk="1" hangingPunct="1"/>
            <a:r>
              <a:rPr lang="en-US" altLang="zh-CN" sz="3600" b="0"/>
              <a:t>H</a:t>
            </a:r>
            <a:r>
              <a:rPr lang="en-US" altLang="zh-CN" sz="2400" b="0"/>
              <a:t>2</a:t>
            </a:r>
            <a:r>
              <a:rPr lang="en-US" altLang="zh-CN" sz="3600" b="0"/>
              <a:t>O ===== H</a:t>
            </a:r>
            <a:r>
              <a:rPr lang="en-US" altLang="zh-CN" b="0"/>
              <a:t>2</a:t>
            </a:r>
            <a:r>
              <a:rPr lang="en-US" altLang="zh-CN" sz="3600" b="0"/>
              <a:t> + O</a:t>
            </a:r>
          </a:p>
          <a:p>
            <a:pPr eaLnBrk="1" hangingPunct="1"/>
            <a:r>
              <a:rPr lang="en-US" altLang="zh-CN" sz="3600" b="0"/>
              <a:t>3Fe +2 O</a:t>
            </a:r>
            <a:r>
              <a:rPr lang="en-US" altLang="zh-CN" b="0"/>
              <a:t>2</a:t>
            </a:r>
            <a:r>
              <a:rPr lang="en-US" altLang="zh-CN" sz="3600" b="0"/>
              <a:t> ==== Fe</a:t>
            </a:r>
            <a:r>
              <a:rPr lang="en-US" altLang="zh-CN" b="0"/>
              <a:t>3</a:t>
            </a:r>
            <a:r>
              <a:rPr lang="en-US" altLang="zh-CN" sz="3600" b="0"/>
              <a:t>O</a:t>
            </a:r>
            <a:r>
              <a:rPr lang="en-US" altLang="zh-CN" b="0"/>
              <a:t>4</a:t>
            </a:r>
          </a:p>
          <a:p>
            <a:pPr eaLnBrk="1" hangingPunct="1"/>
            <a:r>
              <a:rPr lang="en-US" altLang="zh-CN" sz="3600" b="0"/>
              <a:t>Mg  + O</a:t>
            </a:r>
            <a:r>
              <a:rPr lang="en-US" altLang="zh-CN" b="0"/>
              <a:t>2</a:t>
            </a:r>
            <a:r>
              <a:rPr lang="en-US" altLang="zh-CN" sz="3600" b="0"/>
              <a:t>  ==== MgO</a:t>
            </a:r>
            <a:r>
              <a:rPr lang="en-US" altLang="zh-CN" b="0"/>
              <a:t>2</a:t>
            </a:r>
          </a:p>
          <a:p>
            <a:pPr eaLnBrk="1" hangingPunct="1"/>
            <a:endParaRPr lang="en-US" altLang="zh-CN" sz="3600" b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627313" y="36449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点燃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547813" y="27813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通电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124075" y="2565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加热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057400" y="121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燃烧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195513" y="198913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0"/>
              <a:t>MnO2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932363" y="40052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3419475" y="30686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V="1">
            <a:off x="4284663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20574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V="1">
            <a:off x="5580063" y="22764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555875" y="44370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点燃</a:t>
            </a:r>
          </a:p>
        </p:txBody>
      </p:sp>
      <p:sp>
        <p:nvSpPr>
          <p:cNvPr id="67598" name="Rectangle 16"/>
          <p:cNvSpPr>
            <a:spLocks noChangeArrowheads="1"/>
          </p:cNvSpPr>
          <p:nvPr/>
        </p:nvSpPr>
        <p:spPr bwMode="auto">
          <a:xfrm>
            <a:off x="53975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en-US" sz="2400" b="0"/>
          </a:p>
        </p:txBody>
      </p:sp>
      <p:sp>
        <p:nvSpPr>
          <p:cNvPr id="67599" name="AutoShape 17"/>
          <p:cNvSpPr>
            <a:spLocks noChangeArrowheads="1"/>
          </p:cNvSpPr>
          <p:nvPr/>
        </p:nvSpPr>
        <p:spPr bwMode="auto">
          <a:xfrm>
            <a:off x="6477000" y="4868863"/>
            <a:ext cx="2667000" cy="1600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zh-CN" altLang="en-US" sz="2400" b="0"/>
          </a:p>
        </p:txBody>
      </p:sp>
      <p:sp>
        <p:nvSpPr>
          <p:cNvPr id="67600" name="Text Box 18"/>
          <p:cNvSpPr txBox="1">
            <a:spLocks noChangeArrowheads="1"/>
          </p:cNvSpPr>
          <p:nvPr/>
        </p:nvSpPr>
        <p:spPr bwMode="auto">
          <a:xfrm>
            <a:off x="7019925" y="5157788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0"/>
              <a:t>你能解决这些问题吗？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最小公倍数法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449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/>
              <a:t>首先找出其中出现次数较多，且原子个数相差较多的原子作为配平起点，求出其最小公倍数，再由最小公倍数确定相关化学式的化学计量数，配平化学方程式</a:t>
            </a:r>
          </a:p>
          <a:p>
            <a:pPr eaLnBrk="1" hangingPunct="1">
              <a:defRPr/>
            </a:pP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7924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/>
              <a:t>Fe + O</a:t>
            </a:r>
            <a:r>
              <a:rPr lang="en-US" altLang="zh-CN" sz="3600" baseline="-25000"/>
              <a:t>2 </a:t>
            </a:r>
            <a:r>
              <a:rPr lang="en-US" altLang="zh-CN" sz="3600"/>
              <a:t>—— Fe</a:t>
            </a:r>
            <a:r>
              <a:rPr lang="en-US" altLang="zh-CN" sz="3600" baseline="-25000"/>
              <a:t>3</a:t>
            </a:r>
            <a:r>
              <a:rPr lang="en-US" altLang="zh-CN" sz="3600"/>
              <a:t>O</a:t>
            </a:r>
            <a:r>
              <a:rPr lang="en-US" altLang="zh-CN" sz="3600" baseline="-25000"/>
              <a:t>4</a:t>
            </a:r>
            <a:endParaRPr lang="en-US" altLang="zh-CN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/>
              <a:t>Mg + O</a:t>
            </a:r>
            <a:r>
              <a:rPr lang="en-US" altLang="zh-CN" sz="3600" baseline="-25000"/>
              <a:t>2 </a:t>
            </a:r>
            <a:r>
              <a:rPr lang="en-US" altLang="zh-CN" sz="3600"/>
              <a:t>—— MgO</a:t>
            </a:r>
            <a:endParaRPr lang="en-US" altLang="zh-CN" sz="36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/>
              <a:t>H</a:t>
            </a:r>
            <a:r>
              <a:rPr lang="en-US" altLang="zh-CN" sz="3600" baseline="-25000"/>
              <a:t>2</a:t>
            </a:r>
            <a:r>
              <a:rPr lang="en-US" altLang="zh-CN" sz="3600"/>
              <a:t>O —— H</a:t>
            </a:r>
            <a:r>
              <a:rPr lang="en-US" altLang="zh-CN" sz="3600" baseline="-25000"/>
              <a:t>2 </a:t>
            </a:r>
            <a:r>
              <a:rPr lang="en-US" altLang="zh-CN" sz="3600"/>
              <a:t>+ O</a:t>
            </a:r>
            <a:r>
              <a:rPr lang="en-US" altLang="zh-CN" sz="3600" baseline="-25000"/>
              <a:t>2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5257800" y="228600"/>
            <a:ext cx="2819400" cy="1981200"/>
          </a:xfrm>
          <a:prstGeom prst="wedgeEllipseCallout">
            <a:avLst>
              <a:gd name="adj1" fmla="val -44764"/>
              <a:gd name="adj2" fmla="val 661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0">
                <a:ea typeface="方正舒体" panose="02010601030101010101" pitchFamily="2" charset="-122"/>
              </a:rPr>
              <a:t>你能配平吗？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8486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0"/>
              <a:t>P99</a:t>
            </a:r>
            <a:r>
              <a:rPr lang="zh-CN" altLang="en-US" sz="2400" b="0"/>
              <a:t>练习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0">
                <a:ea typeface="华文行楷" panose="02010800040101010101" pitchFamily="2" charset="-122"/>
              </a:rPr>
              <a:t>练习：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116013" y="1773238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配平下列化学方程式并注明反应发生的条件：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1187450" y="2708275"/>
            <a:ext cx="5334000" cy="519113"/>
            <a:chOff x="1008" y="1776"/>
            <a:chExt cx="3360" cy="327"/>
          </a:xfrm>
        </p:grpSpPr>
        <p:sp>
          <p:nvSpPr>
            <p:cNvPr id="70670" name="Text Box 5"/>
            <p:cNvSpPr txBox="1">
              <a:spLocks noChangeArrowheads="1"/>
            </p:cNvSpPr>
            <p:nvPr/>
          </p:nvSpPr>
          <p:spPr bwMode="auto">
            <a:xfrm>
              <a:off x="1008" y="1776"/>
              <a:ext cx="33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P  </a:t>
              </a:r>
              <a:r>
                <a:rPr lang="zh-CN" altLang="en-US"/>
                <a:t>＋  </a:t>
              </a:r>
              <a:r>
                <a:rPr lang="en-US" altLang="zh-CN"/>
                <a:t>O</a:t>
              </a:r>
              <a:r>
                <a:rPr lang="en-US" altLang="zh-CN" baseline="-25000"/>
                <a:t>2                    </a:t>
              </a:r>
              <a:r>
                <a:rPr lang="en-US" altLang="zh-CN"/>
                <a:t>P</a:t>
              </a:r>
              <a:r>
                <a:rPr lang="en-US" altLang="zh-CN" baseline="-25000"/>
                <a:t>2</a:t>
              </a:r>
              <a:r>
                <a:rPr lang="en-US" altLang="zh-CN"/>
                <a:t>O</a:t>
              </a:r>
              <a:r>
                <a:rPr lang="en-US" altLang="zh-CN" baseline="-25000"/>
                <a:t>5</a:t>
              </a:r>
            </a:p>
          </p:txBody>
        </p:sp>
        <p:sp>
          <p:nvSpPr>
            <p:cNvPr id="70671" name="Line 6"/>
            <p:cNvSpPr>
              <a:spLocks noChangeShapeType="1"/>
            </p:cNvSpPr>
            <p:nvPr/>
          </p:nvSpPr>
          <p:spPr bwMode="auto">
            <a:xfrm>
              <a:off x="2003" y="1933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1258888" y="3573463"/>
            <a:ext cx="6019800" cy="519112"/>
            <a:chOff x="1008" y="2304"/>
            <a:chExt cx="3792" cy="327"/>
          </a:xfrm>
        </p:grpSpPr>
        <p:sp>
          <p:nvSpPr>
            <p:cNvPr id="70668" name="Text Box 8"/>
            <p:cNvSpPr txBox="1">
              <a:spLocks noChangeArrowheads="1"/>
            </p:cNvSpPr>
            <p:nvPr/>
          </p:nvSpPr>
          <p:spPr bwMode="auto">
            <a:xfrm>
              <a:off x="1008" y="2304"/>
              <a:ext cx="3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KClO</a:t>
              </a:r>
              <a:r>
                <a:rPr lang="en-US" altLang="zh-CN" baseline="-25000"/>
                <a:t>3</a:t>
              </a:r>
              <a:r>
                <a:rPr lang="en-US" altLang="zh-CN"/>
                <a:t>               KCl    </a:t>
              </a:r>
              <a:r>
                <a:rPr lang="zh-CN" altLang="en-US"/>
                <a:t>＋  </a:t>
              </a:r>
              <a:r>
                <a:rPr lang="en-US" altLang="zh-CN"/>
                <a:t>O</a:t>
              </a:r>
              <a:r>
                <a:rPr lang="en-US" altLang="zh-CN" baseline="-25000"/>
                <a:t>2</a:t>
              </a:r>
            </a:p>
          </p:txBody>
        </p:sp>
        <p:sp>
          <p:nvSpPr>
            <p:cNvPr id="70669" name="Line 9"/>
            <p:cNvSpPr>
              <a:spLocks noChangeShapeType="1"/>
            </p:cNvSpPr>
            <p:nvPr/>
          </p:nvSpPr>
          <p:spPr bwMode="auto">
            <a:xfrm>
              <a:off x="1846" y="24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0662" name="Group 10"/>
          <p:cNvGrpSpPr>
            <a:grpSpLocks/>
          </p:cNvGrpSpPr>
          <p:nvPr/>
        </p:nvGrpSpPr>
        <p:grpSpPr bwMode="auto">
          <a:xfrm>
            <a:off x="1258888" y="4437063"/>
            <a:ext cx="6324600" cy="519112"/>
            <a:chOff x="1008" y="2784"/>
            <a:chExt cx="3984" cy="327"/>
          </a:xfrm>
        </p:grpSpPr>
        <p:sp>
          <p:nvSpPr>
            <p:cNvPr id="70666" name="Text Box 11"/>
            <p:cNvSpPr txBox="1">
              <a:spLocks noChangeArrowheads="1"/>
            </p:cNvSpPr>
            <p:nvPr/>
          </p:nvSpPr>
          <p:spPr bwMode="auto">
            <a:xfrm>
              <a:off x="1008" y="2784"/>
              <a:ext cx="39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Zn </a:t>
              </a:r>
              <a:r>
                <a:rPr lang="zh-CN" altLang="en-US"/>
                <a:t>＋ </a:t>
              </a:r>
              <a:r>
                <a:rPr lang="en-US" altLang="zh-CN"/>
                <a:t>CuSO</a:t>
              </a:r>
              <a:r>
                <a:rPr lang="en-US" altLang="zh-CN" baseline="-25000"/>
                <a:t>4                          </a:t>
              </a:r>
              <a:r>
                <a:rPr lang="en-US" altLang="zh-CN"/>
                <a:t>ZnSO</a:t>
              </a:r>
              <a:r>
                <a:rPr lang="en-US" altLang="zh-CN" baseline="-25000"/>
                <a:t>4 </a:t>
              </a:r>
              <a:r>
                <a:rPr lang="zh-CN" altLang="en-US"/>
                <a:t>＋ </a:t>
              </a:r>
              <a:r>
                <a:rPr lang="en-US" altLang="zh-CN"/>
                <a:t>Cu</a:t>
              </a:r>
            </a:p>
          </p:txBody>
        </p:sp>
        <p:sp>
          <p:nvSpPr>
            <p:cNvPr id="70667" name="Line 12"/>
            <p:cNvSpPr>
              <a:spLocks noChangeShapeType="1"/>
            </p:cNvSpPr>
            <p:nvPr/>
          </p:nvSpPr>
          <p:spPr bwMode="auto">
            <a:xfrm>
              <a:off x="2465" y="2915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0663" name="Group 13"/>
          <p:cNvGrpSpPr>
            <a:grpSpLocks/>
          </p:cNvGrpSpPr>
          <p:nvPr/>
        </p:nvGrpSpPr>
        <p:grpSpPr bwMode="auto">
          <a:xfrm>
            <a:off x="1258888" y="5300663"/>
            <a:ext cx="6705600" cy="519112"/>
            <a:chOff x="1060" y="3360"/>
            <a:chExt cx="4224" cy="327"/>
          </a:xfrm>
        </p:grpSpPr>
        <p:sp>
          <p:nvSpPr>
            <p:cNvPr id="70664" name="Text Box 14"/>
            <p:cNvSpPr txBox="1">
              <a:spLocks noChangeArrowheads="1"/>
            </p:cNvSpPr>
            <p:nvPr/>
          </p:nvSpPr>
          <p:spPr bwMode="auto">
            <a:xfrm>
              <a:off x="1060" y="3360"/>
              <a:ext cx="42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HgO                 Hg </a:t>
              </a:r>
              <a:r>
                <a:rPr lang="zh-CN" altLang="en-US"/>
                <a:t>＋ </a:t>
              </a:r>
              <a:r>
                <a:rPr lang="en-US" altLang="zh-CN"/>
                <a:t>O</a:t>
              </a:r>
              <a:r>
                <a:rPr lang="en-US" altLang="zh-CN" baseline="-25000"/>
                <a:t>2</a:t>
              </a:r>
            </a:p>
          </p:txBody>
        </p:sp>
        <p:sp>
          <p:nvSpPr>
            <p:cNvPr id="70665" name="Line 15"/>
            <p:cNvSpPr>
              <a:spLocks noChangeShapeType="1"/>
            </p:cNvSpPr>
            <p:nvPr/>
          </p:nvSpPr>
          <p:spPr bwMode="auto">
            <a:xfrm>
              <a:off x="1723" y="35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4000" b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华文隶书" panose="02010800040101010101" pitchFamily="2" charset="-122"/>
              </a:rPr>
              <a:t>活动探究（一）</a:t>
            </a:r>
            <a:endParaRPr kumimoji="1" lang="zh-CN" altLang="en-US" sz="4000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华文隶书" panose="02010800040101010101" pitchFamily="2" charset="-122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633"/>
              </p:ext>
            </p:extLst>
          </p:nvPr>
        </p:nvGraphicFramePr>
        <p:xfrm>
          <a:off x="319608" y="2852937"/>
          <a:ext cx="7696200" cy="3066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57400"/>
                <a:gridCol w="5638800"/>
              </a:tblGrid>
              <a:tr h="756206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实验名称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白磷在空气中燃烧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756206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实验现象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808616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反应前后天平是否平衡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45724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结论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377008" y="5118283"/>
            <a:ext cx="586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化学反应前后的各物质质量总和，等于反应后生成的各物质质量总和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382600" y="3717032"/>
            <a:ext cx="5713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白磷燃烧产生大量白烟，放出热量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053408" y="4494063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天平平衡</a:t>
            </a:r>
          </a:p>
        </p:txBody>
      </p:sp>
    </p:spTree>
    <p:extLst>
      <p:ext uri="{BB962C8B-B14F-4D97-AF65-F5344CB8AC3E}">
        <p14:creationId xmlns:p14="http://schemas.microsoft.com/office/powerpoint/2010/main" val="32625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59000" y="1916113"/>
            <a:ext cx="698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铁与</a:t>
            </a:r>
            <a:r>
              <a:rPr lang="zh-CN" alt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硫酸铜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反应前后质量的测定</a:t>
            </a:r>
            <a:endParaRPr lang="zh-CN" altLang="en-US" sz="3600" b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0825" y="188913"/>
            <a:ext cx="2159000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000" tIns="154800" rIns="5220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 b="0"/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1368426" y="3360514"/>
            <a:ext cx="6048375" cy="2442022"/>
            <a:chOff x="227" y="761"/>
            <a:chExt cx="5511" cy="2896"/>
          </a:xfrm>
          <a:solidFill>
            <a:srgbClr val="00009B"/>
          </a:solidFill>
        </p:grpSpPr>
        <p:pic>
          <p:nvPicPr>
            <p:cNvPr id="24597" name="Picture 15" descr="白磷天平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2" t="36101" r="15851" b="22668"/>
            <a:stretch>
              <a:fillRect/>
            </a:stretch>
          </p:blipFill>
          <p:spPr bwMode="auto">
            <a:xfrm>
              <a:off x="227" y="761"/>
              <a:ext cx="5511" cy="2896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Rectangle 16"/>
            <p:cNvSpPr>
              <a:spLocks noChangeArrowheads="1"/>
            </p:cNvSpPr>
            <p:nvPr/>
          </p:nvSpPr>
          <p:spPr bwMode="auto">
            <a:xfrm>
              <a:off x="249" y="761"/>
              <a:ext cx="1746" cy="855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</p:grpSp>
      <p:grpSp>
        <p:nvGrpSpPr>
          <p:cNvPr id="24583" name="Group 17"/>
          <p:cNvGrpSpPr>
            <a:grpSpLocks/>
          </p:cNvGrpSpPr>
          <p:nvPr/>
        </p:nvGrpSpPr>
        <p:grpSpPr bwMode="auto">
          <a:xfrm>
            <a:off x="2195513" y="4005263"/>
            <a:ext cx="1008062" cy="576262"/>
            <a:chOff x="996" y="1723"/>
            <a:chExt cx="907" cy="528"/>
          </a:xfrm>
        </p:grpSpPr>
        <p:sp>
          <p:nvSpPr>
            <p:cNvPr id="24595" name="Oval 18"/>
            <p:cNvSpPr>
              <a:spLocks noChangeArrowheads="1"/>
            </p:cNvSpPr>
            <p:nvPr/>
          </p:nvSpPr>
          <p:spPr bwMode="auto">
            <a:xfrm>
              <a:off x="996" y="1723"/>
              <a:ext cx="858" cy="528"/>
            </a:xfrm>
            <a:prstGeom prst="ellipse">
              <a:avLst/>
            </a:prstGeom>
            <a:gradFill rotWithShape="1">
              <a:gsLst>
                <a:gs pos="0">
                  <a:srgbClr val="825BE5"/>
                </a:gs>
                <a:gs pos="100000">
                  <a:srgbClr val="C13BC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1040" y="1887"/>
              <a:ext cx="86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硫酸铜</a:t>
              </a:r>
            </a:p>
          </p:txBody>
        </p:sp>
      </p:grpSp>
      <p:grpSp>
        <p:nvGrpSpPr>
          <p:cNvPr id="24584" name="Group 20"/>
          <p:cNvGrpSpPr>
            <a:grpSpLocks/>
          </p:cNvGrpSpPr>
          <p:nvPr/>
        </p:nvGrpSpPr>
        <p:grpSpPr bwMode="auto">
          <a:xfrm>
            <a:off x="1509025" y="4077072"/>
            <a:ext cx="759512" cy="419686"/>
            <a:chOff x="317" y="1723"/>
            <a:chExt cx="725" cy="528"/>
          </a:xfrm>
        </p:grpSpPr>
        <p:sp>
          <p:nvSpPr>
            <p:cNvPr id="24592" name="Oval 21"/>
            <p:cNvSpPr>
              <a:spLocks noChangeArrowheads="1"/>
            </p:cNvSpPr>
            <p:nvPr/>
          </p:nvSpPr>
          <p:spPr bwMode="auto">
            <a:xfrm>
              <a:off x="317" y="1723"/>
              <a:ext cx="725" cy="528"/>
            </a:xfrm>
            <a:prstGeom prst="ellipse">
              <a:avLst/>
            </a:prstGeom>
            <a:gradFill rotWithShape="1">
              <a:gsLst>
                <a:gs pos="0">
                  <a:srgbClr val="875DEF"/>
                </a:gs>
                <a:gs pos="100000">
                  <a:srgbClr val="C13BC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  <p:sp>
          <p:nvSpPr>
            <p:cNvPr id="24594" name="Text Box 23"/>
            <p:cNvSpPr txBox="1">
              <a:spLocks noChangeArrowheads="1"/>
            </p:cNvSpPr>
            <p:nvPr/>
          </p:nvSpPr>
          <p:spPr bwMode="auto">
            <a:xfrm>
              <a:off x="593" y="1878"/>
              <a:ext cx="39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铁</a:t>
              </a:r>
            </a:p>
          </p:txBody>
        </p:sp>
      </p:grpSp>
      <p:grpSp>
        <p:nvGrpSpPr>
          <p:cNvPr id="24585" name="Group 24"/>
          <p:cNvGrpSpPr>
            <a:grpSpLocks/>
          </p:cNvGrpSpPr>
          <p:nvPr/>
        </p:nvGrpSpPr>
        <p:grpSpPr bwMode="auto">
          <a:xfrm>
            <a:off x="5521689" y="4161839"/>
            <a:ext cx="1107783" cy="406400"/>
            <a:chOff x="4035" y="1723"/>
            <a:chExt cx="989" cy="528"/>
          </a:xfrm>
        </p:grpSpPr>
        <p:sp>
          <p:nvSpPr>
            <p:cNvPr id="24590" name="Oval 25"/>
            <p:cNvSpPr>
              <a:spLocks noChangeArrowheads="1"/>
            </p:cNvSpPr>
            <p:nvPr/>
          </p:nvSpPr>
          <p:spPr bwMode="auto">
            <a:xfrm>
              <a:off x="4035" y="1723"/>
              <a:ext cx="726" cy="528"/>
            </a:xfrm>
            <a:prstGeom prst="ellipse">
              <a:avLst/>
            </a:prstGeom>
            <a:gradFill rotWithShape="1">
              <a:gsLst>
                <a:gs pos="0">
                  <a:srgbClr val="836FE9"/>
                </a:gs>
                <a:gs pos="100000">
                  <a:srgbClr val="C13BC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  <p:sp>
          <p:nvSpPr>
            <p:cNvPr id="24591" name="Text Box 26"/>
            <p:cNvSpPr txBox="1">
              <a:spLocks noChangeArrowheads="1"/>
            </p:cNvSpPr>
            <p:nvPr/>
          </p:nvSpPr>
          <p:spPr bwMode="auto">
            <a:xfrm>
              <a:off x="4298" y="1840"/>
              <a:ext cx="72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铜</a:t>
              </a:r>
              <a:endParaRPr kumimoji="0" lang="zh-CN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24586" name="Group 27"/>
          <p:cNvGrpSpPr>
            <a:grpSpLocks/>
          </p:cNvGrpSpPr>
          <p:nvPr/>
        </p:nvGrpSpPr>
        <p:grpSpPr bwMode="auto">
          <a:xfrm>
            <a:off x="6326948" y="4184253"/>
            <a:ext cx="989012" cy="513018"/>
            <a:chOff x="4732" y="1594"/>
            <a:chExt cx="755" cy="656"/>
          </a:xfrm>
        </p:grpSpPr>
        <p:sp>
          <p:nvSpPr>
            <p:cNvPr id="24587" name="Oval 28"/>
            <p:cNvSpPr>
              <a:spLocks noChangeArrowheads="1"/>
            </p:cNvSpPr>
            <p:nvPr/>
          </p:nvSpPr>
          <p:spPr bwMode="auto">
            <a:xfrm>
              <a:off x="4732" y="1594"/>
              <a:ext cx="755" cy="656"/>
            </a:xfrm>
            <a:prstGeom prst="ellipse">
              <a:avLst/>
            </a:prstGeom>
            <a:gradFill rotWithShape="1">
              <a:gsLst>
                <a:gs pos="0">
                  <a:srgbClr val="9256EA"/>
                </a:gs>
                <a:gs pos="100000">
                  <a:srgbClr val="C13BC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 b="0"/>
            </a:p>
          </p:txBody>
        </p:sp>
        <p:sp>
          <p:nvSpPr>
            <p:cNvPr id="24588" name="Text Box 29"/>
            <p:cNvSpPr txBox="1">
              <a:spLocks noChangeArrowheads="1"/>
            </p:cNvSpPr>
            <p:nvPr/>
          </p:nvSpPr>
          <p:spPr bwMode="auto">
            <a:xfrm>
              <a:off x="4910" y="1683"/>
              <a:ext cx="50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硫酸</a:t>
              </a:r>
              <a:endParaRPr kumimoji="0" lang="zh-CN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4589" name="Text Box 30"/>
            <p:cNvSpPr txBox="1">
              <a:spLocks noChangeArrowheads="1"/>
            </p:cNvSpPr>
            <p:nvPr/>
          </p:nvSpPr>
          <p:spPr bwMode="auto">
            <a:xfrm>
              <a:off x="4910" y="1913"/>
              <a:ext cx="50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隶书" panose="02010509060101010101" pitchFamily="49" charset="-122"/>
                </a:rPr>
                <a:t>亚铁</a:t>
              </a:r>
              <a:endParaRPr kumimoji="0" lang="zh-CN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2368" y="339811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探究</a:t>
            </a:r>
            <a:endParaRPr lang="en-US" altLang="zh-CN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（</a:t>
            </a:r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二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）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实验现象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溶液由蓝色变为浅绿色</a:t>
            </a:r>
          </a:p>
          <a:p>
            <a:pPr eaLnBrk="1" hangingPunct="1"/>
            <a:r>
              <a:rPr lang="zh-CN" altLang="en-US" dirty="0" smtClean="0"/>
              <a:t>铁钉表面析出一层红色物质</a:t>
            </a:r>
          </a:p>
        </p:txBody>
      </p:sp>
      <p:pic>
        <p:nvPicPr>
          <p:cNvPr id="12" name="Picture 2" descr="铁钉和硫酸铜反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" y="1810463"/>
            <a:ext cx="7823146" cy="36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3400" y="5477842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Fe     +   CuSO</a:t>
            </a:r>
            <a:r>
              <a:rPr kumimoji="1" lang="en-US" altLang="zh-CN" sz="4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    </a:t>
            </a:r>
            <a:r>
              <a:rPr kumimoji="1" lang="en-US" altLang="zh-CN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kumimoji="1" lang="en-US" altLang="zh-CN" sz="4000" b="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876800" y="5554042"/>
            <a:ext cx="377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Cu     +     FeSO</a:t>
            </a:r>
            <a:r>
              <a:rPr kumimoji="1" lang="en-US" altLang="zh-CN" sz="4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67000" y="6159140"/>
            <a:ext cx="1167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蓝色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79115" y="6208190"/>
            <a:ext cx="1098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红色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019925" y="6216251"/>
            <a:ext cx="1438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浅绿色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520" y="6187738"/>
            <a:ext cx="1440160" cy="541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CN" altLang="en-US" dirty="0" smtClean="0">
                <a:solidFill>
                  <a:schemeClr val="tx2"/>
                </a:solidFill>
              </a:rPr>
              <a:t>银白色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uiExpand="1" build="p"/>
      <p:bldP spid="13" grpId="0" autoUpdateAnimBg="0"/>
      <p:bldP spid="14" grpId="0" autoUpdateAnimBg="0"/>
      <p:bldP spid="16" grpId="0" autoUpdateAnimBg="0"/>
      <p:bldP spid="17" grpId="0" autoUpdateAnimBg="0"/>
      <p:bldP spid="18" grpId="0" autoUpdateAnimBg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1701" y="836712"/>
            <a:ext cx="4536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活动与</a:t>
            </a:r>
            <a:r>
              <a:rPr kumimoji="1" lang="zh-CN" alt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探究</a:t>
            </a:r>
            <a:r>
              <a:rPr lang="zh-CN" alt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（二）</a:t>
            </a:r>
            <a:endParaRPr kumimoji="1" lang="zh-CN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15894"/>
              </p:ext>
            </p:extLst>
          </p:nvPr>
        </p:nvGraphicFramePr>
        <p:xfrm>
          <a:off x="323850" y="2267421"/>
          <a:ext cx="7983538" cy="374015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44738"/>
                <a:gridCol w="5638800"/>
              </a:tblGrid>
              <a:tr h="801688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实验名称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CN" altLang="en-US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铁和硫酸铜溶液</a:t>
                      </a:r>
                      <a:endParaRPr kumimoji="1" lang="zh-CN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1141413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实验现象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857250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反应前后天平是否平衡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939800"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结论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Aft>
                          <a:spcPct val="20000"/>
                        </a:spcAft>
                        <a:defRPr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Aft>
                          <a:spcPct val="20000"/>
                        </a:spcAft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700338" y="5085184"/>
            <a:ext cx="586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化学反应前后的各物质质量总和，等于反应后生成的各物质质量总和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40200" y="4426421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天平平衡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059113" y="3131021"/>
            <a:ext cx="4608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</a:rPr>
              <a:t>铁钉表面有一层红色物质，溶液由蓝色变成浅绿色</a:t>
            </a:r>
          </a:p>
        </p:txBody>
      </p:sp>
    </p:spTree>
    <p:extLst>
      <p:ext uri="{BB962C8B-B14F-4D97-AF65-F5344CB8AC3E}">
        <p14:creationId xmlns:p14="http://schemas.microsoft.com/office/powerpoint/2010/main" val="22486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西厢记">
  <a:themeElements>
    <a:clrScheme name="西厢记 1">
      <a:dk1>
        <a:srgbClr val="000000"/>
      </a:dk1>
      <a:lt1>
        <a:srgbClr val="FFD699"/>
      </a:lt1>
      <a:dk2>
        <a:srgbClr val="000000"/>
      </a:dk2>
      <a:lt2>
        <a:srgbClr val="808080"/>
      </a:lt2>
      <a:accent1>
        <a:srgbClr val="FF9933"/>
      </a:accent1>
      <a:accent2>
        <a:srgbClr val="3333CC"/>
      </a:accent2>
      <a:accent3>
        <a:srgbClr val="FFE8CA"/>
      </a:accent3>
      <a:accent4>
        <a:srgbClr val="000000"/>
      </a:accent4>
      <a:accent5>
        <a:srgbClr val="FFCAAD"/>
      </a:accent5>
      <a:accent6>
        <a:srgbClr val="2D2DB9"/>
      </a:accent6>
      <a:hlink>
        <a:srgbClr val="00CC66"/>
      </a:hlink>
      <a:folHlink>
        <a:srgbClr val="B2B2B2"/>
      </a:folHlink>
    </a:clrScheme>
    <a:fontScheme name="西厢记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西厢记 1">
        <a:dk1>
          <a:srgbClr val="000000"/>
        </a:dk1>
        <a:lt1>
          <a:srgbClr val="FFD699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3333CC"/>
        </a:accent2>
        <a:accent3>
          <a:srgbClr val="FFE8CA"/>
        </a:accent3>
        <a:accent4>
          <a:srgbClr val="000000"/>
        </a:accent4>
        <a:accent5>
          <a:srgbClr val="FFCAAD"/>
        </a:accent5>
        <a:accent6>
          <a:srgbClr val="2D2DB9"/>
        </a:accent6>
        <a:hlink>
          <a:srgbClr val="00CC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厢记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厢记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心心相映">
  <a:themeElements>
    <a:clrScheme name="心心相映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心心相映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心心相映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心心相映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心心相映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心心相映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心心相映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心心相映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心心相映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CDESIGNO</Template>
  <TotalTime>11581</TotalTime>
  <Words>2481</Words>
  <Application>Microsoft Office PowerPoint</Application>
  <PresentationFormat>全屏显示(4:3)</PresentationFormat>
  <Paragraphs>417</Paragraphs>
  <Slides>53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80" baseType="lpstr">
      <vt:lpstr>Monotype Sorts</vt:lpstr>
      <vt:lpstr>方正舒体</vt:lpstr>
      <vt:lpstr>黑体</vt:lpstr>
      <vt:lpstr>华文彩云</vt:lpstr>
      <vt:lpstr>华文行楷</vt:lpstr>
      <vt:lpstr>华文隶书</vt:lpstr>
      <vt:lpstr>华文新魏</vt:lpstr>
      <vt:lpstr>华文中宋</vt:lpstr>
      <vt:lpstr>楷体_GB2312</vt:lpstr>
      <vt:lpstr>隶书</vt:lpstr>
      <vt:lpstr>宋体</vt:lpstr>
      <vt:lpstr>Arial</vt:lpstr>
      <vt:lpstr>Arial Black</vt:lpstr>
      <vt:lpstr>Comic Sans MS</vt:lpstr>
      <vt:lpstr>Tahoma</vt:lpstr>
      <vt:lpstr>Times New Roman</vt:lpstr>
      <vt:lpstr>Wingdings</vt:lpstr>
      <vt:lpstr>Wingdings 2</vt:lpstr>
      <vt:lpstr>默认设计模板</vt:lpstr>
      <vt:lpstr>1_默认设计模板</vt:lpstr>
      <vt:lpstr>Fading Grid</vt:lpstr>
      <vt:lpstr>Crayons</vt:lpstr>
      <vt:lpstr>Fireworks</vt:lpstr>
      <vt:lpstr>2_默认设计模板</vt:lpstr>
      <vt:lpstr>西厢记</vt:lpstr>
      <vt:lpstr>心心相映</vt:lpstr>
      <vt:lpstr>Flash 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化学方程式</vt:lpstr>
      <vt:lpstr>PowerPoint 演示文稿</vt:lpstr>
      <vt:lpstr>化学方程式的意义</vt:lpstr>
      <vt:lpstr>3质量意义：                   </vt:lpstr>
      <vt:lpstr>化学方程式的涵义</vt:lpstr>
      <vt:lpstr>化学方程式的读法：</vt:lpstr>
      <vt:lpstr>考考你</vt:lpstr>
      <vt:lpstr>  4Al＋3O2      2Al2O3</vt:lpstr>
      <vt:lpstr>PowerPoint 演示文稿</vt:lpstr>
      <vt:lpstr>PowerPoint 演示文稿</vt:lpstr>
      <vt:lpstr>PowerPoint 演示文稿</vt:lpstr>
      <vt:lpstr>PowerPoint 演示文稿</vt:lpstr>
      <vt:lpstr>最小公倍数法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y00</dc:creator>
  <cp:lastModifiedBy>pc</cp:lastModifiedBy>
  <cp:revision>181</cp:revision>
  <dcterms:created xsi:type="dcterms:W3CDTF">2007-10-28T13:48:48Z</dcterms:created>
  <dcterms:modified xsi:type="dcterms:W3CDTF">2013-11-18T08:09:56Z</dcterms:modified>
</cp:coreProperties>
</file>