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58" r:id="rId5"/>
    <p:sldId id="259" r:id="rId6"/>
    <p:sldId id="260" r:id="rId7"/>
    <p:sldId id="261" r:id="rId8"/>
    <p:sldId id="262" r:id="rId9"/>
    <p:sldId id="263" r:id="rId10"/>
    <p:sldId id="264" r:id="rId11"/>
    <p:sldId id="266" r:id="rId12"/>
    <p:sldId id="268"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Lst>
  <p:sldSz cx="9144000" cy="6858000"/>
  <p:notesSz cx="6858000" cy="9144000"/>
  <p:defaultTextStyle>
    <a:defPPr>
      <a:defRPr lang="zh-CN"/>
    </a:defPPr>
    <a:lvl1pPr marL="0" lvl="0"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1pPr>
    <a:lvl2pPr marL="457200" lvl="1"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2pPr>
    <a:lvl3pPr marL="914400" lvl="2"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3pPr>
    <a:lvl4pPr marL="1371600" lvl="3"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4pPr>
    <a:lvl5pPr marL="1828800" lvl="4"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5pPr>
    <a:lvl6pPr marL="2286000" lvl="5"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6pPr>
    <a:lvl7pPr marL="2743200" lvl="6"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7pPr>
    <a:lvl8pPr marL="3200400" lvl="7"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8pPr>
    <a:lvl9pPr marL="3657600" lvl="8"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945"/>
  </p:normalViewPr>
  <p:slideViewPr>
    <p:cSldViewPr showGuides="1">
      <p:cViewPr varScale="1">
        <p:scale>
          <a:sx n="45" d="100"/>
          <a:sy n="45" d="100"/>
        </p:scale>
        <p:origin x="-8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2050" name="标题 2049"/>
          <p:cNvSpPr>
            <a:spLocks noGrp="1"/>
          </p:cNvSpPr>
          <p:nvPr>
            <p:ph type="ctrTitle"/>
          </p:nvPr>
        </p:nvSpPr>
        <p:spPr>
          <a:xfrm>
            <a:off x="3962400" y="1066800"/>
            <a:ext cx="4648200" cy="1981200"/>
          </a:xfrm>
          <a:prstGeom prst="rect">
            <a:avLst/>
          </a:prstGeom>
          <a:noFill/>
          <a:ln w="9525">
            <a:noFill/>
          </a:ln>
        </p:spPr>
        <p:txBody>
          <a:bodyPr anchor="ctr"/>
          <a:lstStyle>
            <a:lvl1pPr marL="0" lvl="0" indent="0" algn="ctr" eaLnBrk="1" fontAlgn="base" latinLnBrk="0" hangingPunct="1">
              <a:lnSpc>
                <a:spcPct val="100000"/>
              </a:lnSpc>
              <a:spcBef>
                <a:spcPct val="0"/>
              </a:spcBef>
              <a:spcAft>
                <a:spcPct val="0"/>
              </a:spcAft>
              <a:buSzPct val="100000"/>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3962400" y="3657600"/>
            <a:ext cx="4572000" cy="1676400"/>
          </a:xfrm>
          <a:prstGeom prst="rect">
            <a:avLst/>
          </a:prstGeom>
          <a:noFill/>
          <a:ln w="9525">
            <a:noFill/>
          </a:ln>
        </p:spPr>
        <p:txBody>
          <a:bodyPr anchor="t"/>
          <a:lstStyle>
            <a:lvl1pPr marL="0" lvl="0" indent="0" algn="ctr"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u="none" kern="1200" baseline="0">
                <a:solidFill>
                  <a:schemeClr val="tx1"/>
                </a:solidFill>
                <a:latin typeface="Arial" panose="020B0604020202020204" pitchFamily="34" charset="0"/>
                <a:ea typeface="宋体" panose="02010600030101010101" pitchFamily="2" charset="-122"/>
              </a:defRPr>
            </a:lvl1pPr>
            <a:lvl2pPr marL="457200" lvl="1" indent="0" algn="ctr" eaLnBrk="1" fontAlgn="base" latinLnBrk="0" hangingPunct="1">
              <a:lnSpc>
                <a:spcPct val="100000"/>
              </a:lnSpc>
              <a:spcBef>
                <a:spcPct val="20000"/>
              </a:spcBef>
              <a:spcAft>
                <a:spcPct val="0"/>
              </a:spcAft>
              <a:buClr>
                <a:schemeClr val="accent2"/>
              </a:buClr>
              <a:buSzPct val="85000"/>
              <a:buFont typeface="Wingdings" panose="05000000000000000000" pitchFamily="2" charset="2"/>
              <a:buNone/>
              <a:defRPr sz="2800" u="none" kern="1200" baseline="0">
                <a:solidFill>
                  <a:schemeClr val="tx1"/>
                </a:solidFill>
                <a:latin typeface="Arial" panose="020B0604020202020204" pitchFamily="34" charset="0"/>
                <a:ea typeface="宋体" panose="02010600030101010101" pitchFamily="2" charset="-122"/>
              </a:defRPr>
            </a:lvl2pPr>
            <a:lvl3pPr marL="914400" lvl="2" indent="0" algn="ctr" eaLnBrk="1" fontAlgn="base" latinLnBrk="0" hangingPunct="1">
              <a:lnSpc>
                <a:spcPct val="100000"/>
              </a:lnSpc>
              <a:spcBef>
                <a:spcPct val="20000"/>
              </a:spcBef>
              <a:spcAft>
                <a:spcPct val="0"/>
              </a:spcAft>
              <a:buClr>
                <a:schemeClr val="hlink"/>
              </a:buClr>
              <a:buSzPct val="80000"/>
              <a:buFont typeface="Wingdings" panose="05000000000000000000" pitchFamily="2" charset="2"/>
              <a:buNone/>
              <a:defRPr sz="2400" u="none" kern="1200" baseline="0">
                <a:solidFill>
                  <a:schemeClr val="tx1"/>
                </a:solidFill>
                <a:latin typeface="Arial" panose="020B0604020202020204" pitchFamily="34" charset="0"/>
                <a:ea typeface="宋体" panose="02010600030101010101" pitchFamily="2" charset="-122"/>
              </a:defRPr>
            </a:lvl3pPr>
            <a:lvl4pPr marL="1371600" lvl="3" indent="0" algn="ctr" eaLnBrk="1" fontAlgn="base" latinLnBrk="0" hangingPunct="1">
              <a:lnSpc>
                <a:spcPct val="100000"/>
              </a:lnSpc>
              <a:spcBef>
                <a:spcPct val="20000"/>
              </a:spcBef>
              <a:spcAft>
                <a:spcPct val="0"/>
              </a:spcAft>
              <a:buClr>
                <a:schemeClr val="accent2"/>
              </a:buClr>
              <a:buSzPct val="90000"/>
              <a:buFont typeface="Wingdings" panose="05000000000000000000" pitchFamily="2" charset="2"/>
              <a:buNone/>
              <a:defRPr sz="2000" u="none" kern="1200" baseline="0">
                <a:solidFill>
                  <a:schemeClr val="tx1"/>
                </a:solidFill>
                <a:latin typeface="Arial" panose="020B0604020202020204" pitchFamily="34" charset="0"/>
                <a:ea typeface="宋体" panose="02010600030101010101" pitchFamily="2" charset="-122"/>
              </a:defRPr>
            </a:lvl4pPr>
            <a:lvl5pPr marL="1828800" lvl="4" indent="0" algn="ctr" eaLnBrk="1" fontAlgn="base" latinLnBrk="0" hangingPunct="1">
              <a:lnSpc>
                <a:spcPct val="100000"/>
              </a:lnSpc>
              <a:spcBef>
                <a:spcPct val="20000"/>
              </a:spcBef>
              <a:spcAft>
                <a:spcPct val="0"/>
              </a:spcAft>
              <a:buClr>
                <a:schemeClr val="hlink"/>
              </a:buClr>
              <a:buSzPct val="85000"/>
              <a:buFont typeface="Wingdings" panose="05000000000000000000" pitchFamily="2" charset="2"/>
              <a:buNone/>
              <a:defRPr sz="2000" u="none" kern="1200" baseline="0">
                <a:solidFill>
                  <a:schemeClr val="tx1"/>
                </a:solidFill>
                <a:latin typeface="Arial" panose="020B0604020202020204" pitchFamily="34" charset="0"/>
                <a:ea typeface="宋体" panose="02010600030101010101" pitchFamily="2" charset="-122"/>
              </a:defRPr>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301625" y="6076950"/>
            <a:ext cx="2289175" cy="476250"/>
          </a:xfrm>
          <a:prstGeom prst="rect">
            <a:avLst/>
          </a:prstGeom>
          <a:noFill/>
          <a:ln w="9525">
            <a:noFill/>
          </a:ln>
        </p:spPr>
        <p:txBody>
          <a:bodyPr anchor="t"/>
          <a:p>
            <a:pPr>
              <a:buNone/>
            </a:pPr>
            <a:endParaRPr lang="zh-CN" altLang="x-none" dirty="0"/>
          </a:p>
        </p:txBody>
      </p:sp>
      <p:sp>
        <p:nvSpPr>
          <p:cNvPr id="2053" name="页脚占位符 2052"/>
          <p:cNvSpPr>
            <a:spLocks noGrp="1"/>
          </p:cNvSpPr>
          <p:nvPr>
            <p:ph type="ftr" sz="quarter" idx="3"/>
          </p:nvPr>
        </p:nvSpPr>
        <p:spPr>
          <a:xfrm>
            <a:off x="3124200" y="6076950"/>
            <a:ext cx="2895600" cy="476250"/>
          </a:xfrm>
          <a:prstGeom prst="rect">
            <a:avLst/>
          </a:prstGeom>
          <a:noFill/>
          <a:ln w="9525">
            <a:noFill/>
          </a:ln>
        </p:spPr>
        <p:txBody>
          <a:bodyPr anchor="t"/>
          <a:p>
            <a:pPr>
              <a:buNone/>
            </a:pPr>
            <a:endParaRPr lang="zh-CN" altLang="x-none" dirty="0"/>
          </a:p>
        </p:txBody>
      </p:sp>
      <p:sp>
        <p:nvSpPr>
          <p:cNvPr id="2054" name="灯片编号占位符 2053"/>
          <p:cNvSpPr>
            <a:spLocks noGrp="1"/>
          </p:cNvSpPr>
          <p:nvPr>
            <p:ph type="sldNum" sz="quarter" idx="4"/>
          </p:nvPr>
        </p:nvSpPr>
        <p:spPr>
          <a:xfrm>
            <a:off x="6553200" y="6076950"/>
            <a:ext cx="2289175" cy="476250"/>
          </a:xfrm>
          <a:prstGeom prst="rect">
            <a:avLst/>
          </a:prstGeom>
          <a:noFill/>
          <a:ln w="9525">
            <a:noFill/>
          </a:ln>
        </p:spPr>
        <p:txBody>
          <a:bodyPr anchor="t"/>
          <a:p>
            <a:pPr>
              <a:buNone/>
            </a:pPr>
            <a:fld id="{9A0DB2DC-4C9A-4742-B13C-FB6460FD3503}" type="slidenum">
              <a:rPr lang="zh-CN" altLang="x-none"/>
            </a:fld>
            <a:endParaRPr lang="zh-CN" altLang="x-none" dirty="0"/>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None/>
            </a:pPr>
            <a:endParaRPr lang="zh-CN" altLang="x-none"/>
          </a:p>
        </p:txBody>
      </p:sp>
      <p:sp>
        <p:nvSpPr>
          <p:cNvPr id="5" name="页脚占位符 4"/>
          <p:cNvSpPr>
            <a:spLocks noGrp="1"/>
          </p:cNvSpPr>
          <p:nvPr>
            <p:ph type="ftr" sz="quarter" idx="11"/>
          </p:nvPr>
        </p:nvSpPr>
        <p:spPr/>
        <p:txBody>
          <a:bodyPr/>
          <a:lstStyle/>
          <a:p>
            <a:pPr lvl="0">
              <a:buNone/>
            </a:pPr>
            <a:endParaRPr lang="zh-CN" altLang="x-none"/>
          </a:p>
        </p:txBody>
      </p:sp>
      <p:sp>
        <p:nvSpPr>
          <p:cNvPr id="6" name="灯片编号占位符 5"/>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9569" y="685800"/>
            <a:ext cx="2135981" cy="5181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85800"/>
            <a:ext cx="6284119" cy="51816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None/>
            </a:pPr>
            <a:endParaRPr lang="zh-CN" altLang="x-none"/>
          </a:p>
        </p:txBody>
      </p:sp>
      <p:sp>
        <p:nvSpPr>
          <p:cNvPr id="5" name="页脚占位符 4"/>
          <p:cNvSpPr>
            <a:spLocks noGrp="1"/>
          </p:cNvSpPr>
          <p:nvPr>
            <p:ph type="ftr" sz="quarter" idx="11"/>
          </p:nvPr>
        </p:nvSpPr>
        <p:spPr/>
        <p:txBody>
          <a:bodyPr/>
          <a:lstStyle/>
          <a:p>
            <a:pPr lvl="0">
              <a:buNone/>
            </a:pPr>
            <a:endParaRPr lang="zh-CN" altLang="x-none"/>
          </a:p>
        </p:txBody>
      </p:sp>
      <p:sp>
        <p:nvSpPr>
          <p:cNvPr id="6" name="灯片编号占位符 5"/>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None/>
            </a:pPr>
            <a:endParaRPr lang="zh-CN" altLang="x-none"/>
          </a:p>
        </p:txBody>
      </p:sp>
      <p:sp>
        <p:nvSpPr>
          <p:cNvPr id="5" name="页脚占位符 4"/>
          <p:cNvSpPr>
            <a:spLocks noGrp="1"/>
          </p:cNvSpPr>
          <p:nvPr>
            <p:ph type="ftr" sz="quarter" idx="11"/>
          </p:nvPr>
        </p:nvSpPr>
        <p:spPr/>
        <p:txBody>
          <a:bodyPr/>
          <a:lstStyle/>
          <a:p>
            <a:pPr lvl="0">
              <a:buNone/>
            </a:pPr>
            <a:endParaRPr lang="zh-CN" altLang="x-none"/>
          </a:p>
        </p:txBody>
      </p:sp>
      <p:sp>
        <p:nvSpPr>
          <p:cNvPr id="6" name="灯片编号占位符 5"/>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buNone/>
            </a:pPr>
            <a:endParaRPr lang="zh-CN" altLang="x-none"/>
          </a:p>
        </p:txBody>
      </p:sp>
      <p:sp>
        <p:nvSpPr>
          <p:cNvPr id="5" name="页脚占位符 4"/>
          <p:cNvSpPr>
            <a:spLocks noGrp="1"/>
          </p:cNvSpPr>
          <p:nvPr>
            <p:ph type="ftr" sz="quarter" idx="11"/>
          </p:nvPr>
        </p:nvSpPr>
        <p:spPr/>
        <p:txBody>
          <a:bodyPr/>
          <a:lstStyle/>
          <a:p>
            <a:pPr lvl="0">
              <a:buNone/>
            </a:pPr>
            <a:endParaRPr lang="zh-CN" altLang="x-none"/>
          </a:p>
        </p:txBody>
      </p:sp>
      <p:sp>
        <p:nvSpPr>
          <p:cNvPr id="6" name="灯片编号占位符 5"/>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4800"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0583"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None/>
            </a:pPr>
            <a:endParaRPr lang="zh-CN" altLang="x-none"/>
          </a:p>
        </p:txBody>
      </p:sp>
      <p:sp>
        <p:nvSpPr>
          <p:cNvPr id="6" name="页脚占位符 5"/>
          <p:cNvSpPr>
            <a:spLocks noGrp="1"/>
          </p:cNvSpPr>
          <p:nvPr>
            <p:ph type="ftr" sz="quarter" idx="11"/>
          </p:nvPr>
        </p:nvSpPr>
        <p:spPr/>
        <p:txBody>
          <a:bodyPr/>
          <a:lstStyle/>
          <a:p>
            <a:pPr lvl="0">
              <a:buNone/>
            </a:pPr>
            <a:endParaRPr lang="zh-CN" altLang="x-none"/>
          </a:p>
        </p:txBody>
      </p:sp>
      <p:sp>
        <p:nvSpPr>
          <p:cNvPr id="7" name="灯片编号占位符 6"/>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buNone/>
            </a:pPr>
            <a:endParaRPr lang="zh-CN" altLang="x-none"/>
          </a:p>
        </p:txBody>
      </p:sp>
      <p:sp>
        <p:nvSpPr>
          <p:cNvPr id="8" name="页脚占位符 7"/>
          <p:cNvSpPr>
            <a:spLocks noGrp="1"/>
          </p:cNvSpPr>
          <p:nvPr>
            <p:ph type="ftr" sz="quarter" idx="11"/>
          </p:nvPr>
        </p:nvSpPr>
        <p:spPr/>
        <p:txBody>
          <a:bodyPr/>
          <a:lstStyle/>
          <a:p>
            <a:pPr lvl="0">
              <a:buNone/>
            </a:pPr>
            <a:endParaRPr lang="zh-CN" altLang="x-none"/>
          </a:p>
        </p:txBody>
      </p:sp>
      <p:sp>
        <p:nvSpPr>
          <p:cNvPr id="9" name="灯片编号占位符 8"/>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buNone/>
            </a:pPr>
            <a:endParaRPr lang="zh-CN" altLang="x-none"/>
          </a:p>
        </p:txBody>
      </p:sp>
      <p:sp>
        <p:nvSpPr>
          <p:cNvPr id="4" name="页脚占位符 3"/>
          <p:cNvSpPr>
            <a:spLocks noGrp="1"/>
          </p:cNvSpPr>
          <p:nvPr>
            <p:ph type="ftr" sz="quarter" idx="11"/>
          </p:nvPr>
        </p:nvSpPr>
        <p:spPr/>
        <p:txBody>
          <a:bodyPr/>
          <a:lstStyle/>
          <a:p>
            <a:pPr lvl="0">
              <a:buNone/>
            </a:pPr>
            <a:endParaRPr lang="zh-CN" altLang="x-none"/>
          </a:p>
        </p:txBody>
      </p:sp>
      <p:sp>
        <p:nvSpPr>
          <p:cNvPr id="5" name="灯片编号占位符 4"/>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buNone/>
            </a:pPr>
            <a:endParaRPr lang="zh-CN" altLang="x-none"/>
          </a:p>
        </p:txBody>
      </p:sp>
      <p:sp>
        <p:nvSpPr>
          <p:cNvPr id="3" name="页脚占位符 2"/>
          <p:cNvSpPr>
            <a:spLocks noGrp="1"/>
          </p:cNvSpPr>
          <p:nvPr>
            <p:ph type="ftr" sz="quarter" idx="11"/>
          </p:nvPr>
        </p:nvSpPr>
        <p:spPr/>
        <p:txBody>
          <a:bodyPr/>
          <a:lstStyle/>
          <a:p>
            <a:pPr lvl="0">
              <a:buNone/>
            </a:pPr>
            <a:endParaRPr lang="zh-CN" altLang="x-none"/>
          </a:p>
        </p:txBody>
      </p:sp>
      <p:sp>
        <p:nvSpPr>
          <p:cNvPr id="4" name="灯片编号占位符 3"/>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None/>
            </a:pPr>
            <a:endParaRPr lang="zh-CN" altLang="x-none"/>
          </a:p>
        </p:txBody>
      </p:sp>
      <p:sp>
        <p:nvSpPr>
          <p:cNvPr id="6" name="页脚占位符 5"/>
          <p:cNvSpPr>
            <a:spLocks noGrp="1"/>
          </p:cNvSpPr>
          <p:nvPr>
            <p:ph type="ftr" sz="quarter" idx="11"/>
          </p:nvPr>
        </p:nvSpPr>
        <p:spPr/>
        <p:txBody>
          <a:bodyPr/>
          <a:lstStyle/>
          <a:p>
            <a:pPr lvl="0">
              <a:buNone/>
            </a:pPr>
            <a:endParaRPr lang="zh-CN" altLang="x-none"/>
          </a:p>
        </p:txBody>
      </p:sp>
      <p:sp>
        <p:nvSpPr>
          <p:cNvPr id="7" name="灯片编号占位符 6"/>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None/>
            </a:pPr>
            <a:endParaRPr lang="zh-CN" altLang="x-none"/>
          </a:p>
        </p:txBody>
      </p:sp>
      <p:sp>
        <p:nvSpPr>
          <p:cNvPr id="6" name="页脚占位符 5"/>
          <p:cNvSpPr>
            <a:spLocks noGrp="1"/>
          </p:cNvSpPr>
          <p:nvPr>
            <p:ph type="ftr" sz="quarter" idx="11"/>
          </p:nvPr>
        </p:nvSpPr>
        <p:spPr/>
        <p:txBody>
          <a:bodyPr/>
          <a:lstStyle/>
          <a:p>
            <a:pPr lvl="0">
              <a:buNone/>
            </a:pPr>
            <a:endParaRPr lang="zh-CN" altLang="x-none"/>
          </a:p>
        </p:txBody>
      </p:sp>
      <p:sp>
        <p:nvSpPr>
          <p:cNvPr id="7" name="灯片编号占位符 6"/>
          <p:cNvSpPr>
            <a:spLocks noGrp="1"/>
          </p:cNvSpPr>
          <p:nvPr>
            <p:ph type="sldNum" sz="quarter" idx="12"/>
          </p:nvPr>
        </p:nvSpPr>
        <p:spPr/>
        <p:txBody>
          <a:bodyPr/>
          <a:lstStyle/>
          <a:p>
            <a:pPr lvl="0">
              <a:buNone/>
            </a:pPr>
            <a:fld id="{9A0DB2DC-4C9A-4742-B13C-FB6460FD3503}" type="slidenum">
              <a:rPr lang="zh-CN" altLang="x-none"/>
            </a:fld>
            <a:endParaRPr lang="zh-CN" altLang="x-none"/>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1025"/>
          <p:cNvSpPr>
            <a:spLocks noGrp="1"/>
          </p:cNvSpPr>
          <p:nvPr>
            <p:ph type="title"/>
          </p:nvPr>
        </p:nvSpPr>
        <p:spPr>
          <a:xfrm>
            <a:off x="301625" y="685800"/>
            <a:ext cx="854075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304800" y="1981200"/>
            <a:ext cx="8540750" cy="3886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301625" y="6019800"/>
            <a:ext cx="2289175" cy="476250"/>
          </a:xfrm>
          <a:prstGeom prst="rect">
            <a:avLst/>
          </a:prstGeom>
          <a:noFill/>
          <a:ln w="9525">
            <a:noFill/>
          </a:ln>
        </p:spPr>
        <p:txBody>
          <a:bodyPr/>
          <a:lstStyle>
            <a:lvl1pPr marL="0" indent="0">
              <a:defRPr sz="1400"/>
            </a:lvl1pPr>
          </a:lstStyle>
          <a:p>
            <a:pPr lvl="0">
              <a:buNone/>
            </a:pPr>
            <a:endParaRPr lang="zh-CN" altLang="x-none"/>
          </a:p>
        </p:txBody>
      </p:sp>
      <p:sp>
        <p:nvSpPr>
          <p:cNvPr id="1029" name="页脚占位符 1028"/>
          <p:cNvSpPr>
            <a:spLocks noGrp="1"/>
          </p:cNvSpPr>
          <p:nvPr>
            <p:ph type="ftr" sz="quarter" idx="3"/>
          </p:nvPr>
        </p:nvSpPr>
        <p:spPr>
          <a:xfrm>
            <a:off x="3124200" y="6019800"/>
            <a:ext cx="2895600" cy="476250"/>
          </a:xfrm>
          <a:prstGeom prst="rect">
            <a:avLst/>
          </a:prstGeom>
          <a:noFill/>
          <a:ln w="9525">
            <a:noFill/>
          </a:ln>
        </p:spPr>
        <p:txBody>
          <a:bodyPr/>
          <a:lstStyle>
            <a:lvl1pPr marL="0" indent="0" algn="ctr">
              <a:defRPr sz="1400"/>
            </a:lvl1pPr>
          </a:lstStyle>
          <a:p>
            <a:pPr lvl="0">
              <a:buNone/>
            </a:pPr>
            <a:endParaRPr lang="zh-CN" altLang="x-none"/>
          </a:p>
        </p:txBody>
      </p:sp>
      <p:sp>
        <p:nvSpPr>
          <p:cNvPr id="1030" name="灯片编号占位符 1029"/>
          <p:cNvSpPr>
            <a:spLocks noGrp="1"/>
          </p:cNvSpPr>
          <p:nvPr>
            <p:ph type="sldNum" sz="quarter" idx="4"/>
          </p:nvPr>
        </p:nvSpPr>
        <p:spPr>
          <a:xfrm>
            <a:off x="6553200" y="6019800"/>
            <a:ext cx="2289175" cy="476250"/>
          </a:xfrm>
          <a:prstGeom prst="rect">
            <a:avLst/>
          </a:prstGeom>
          <a:noFill/>
          <a:ln w="9525">
            <a:noFill/>
          </a:ln>
        </p:spPr>
        <p:txBody>
          <a:bodyPr/>
          <a:lstStyle>
            <a:lvl1pPr marL="0" indent="0" algn="r">
              <a:defRPr sz="1400"/>
            </a:lvl1pPr>
          </a:lstStyle>
          <a:p>
            <a:pPr lvl="0">
              <a:buNone/>
            </a:pPr>
            <a:fld id="{9A0DB2DC-4C9A-4742-B13C-FB6460FD3503}" type="slidenum">
              <a:rPr lang="zh-CN" altLang="x-none"/>
            </a:fld>
            <a:endParaRPr lang="zh-CN"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marL="0" lvl="0" indent="0" algn="ctr" eaLnBrk="1" fontAlgn="base" latinLnBrk="0" hangingPunct="1">
        <a:lnSpc>
          <a:spcPct val="100000"/>
        </a:lnSpc>
        <a:spcBef>
          <a:spcPct val="0"/>
        </a:spcBef>
        <a:spcAft>
          <a:spcPct val="0"/>
        </a:spcAft>
        <a:buSzPct val="100000"/>
        <a:buNone/>
        <a:defRPr sz="4400" u="none" kern="1200" baseline="0">
          <a:solidFill>
            <a:schemeClr val="tx2"/>
          </a:solidFill>
          <a:latin typeface="+mj-lt"/>
          <a:ea typeface="+mj-ea"/>
          <a:cs typeface="+mj-cs"/>
        </a:defRPr>
      </a:lvl1pPr>
    </p:titleStyle>
    <p:bodyStyle>
      <a:lvl1pPr marL="342900" lvl="0" indent="-342900" algn="l"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3200" u="none" kern="1200" baseline="0">
          <a:solidFill>
            <a:schemeClr val="tx1"/>
          </a:solidFill>
          <a:latin typeface="+mn-lt"/>
          <a:ea typeface="+mn-ea"/>
          <a:cs typeface="+mn-cs"/>
        </a:defRPr>
      </a:lvl1pPr>
      <a:lvl2pPr marL="742950" lvl="1" indent="-285750" algn="l"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u="none" kern="1200" baseline="0">
          <a:solidFill>
            <a:schemeClr val="tx1"/>
          </a:solidFill>
          <a:latin typeface="+mn-lt"/>
          <a:ea typeface="+mn-ea"/>
          <a:cs typeface="+mn-cs"/>
        </a:defRPr>
      </a:lvl2pPr>
      <a:lvl3pPr marL="1143000" lvl="2" indent="-228600" algn="l"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v"/>
        <a:defRPr sz="2400" u="none" kern="1200" baseline="0">
          <a:solidFill>
            <a:schemeClr val="tx1"/>
          </a:solidFill>
          <a:latin typeface="+mn-lt"/>
          <a:ea typeface="+mn-ea"/>
          <a:cs typeface="+mn-cs"/>
        </a:defRPr>
      </a:lvl3pPr>
      <a:lvl4pPr marL="1600200" lvl="3" indent="-228600" algn="l"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u="none" kern="1200" baseline="0">
          <a:solidFill>
            <a:schemeClr val="tx1"/>
          </a:solidFill>
          <a:latin typeface="+mn-lt"/>
          <a:ea typeface="+mn-ea"/>
          <a:cs typeface="+mn-cs"/>
        </a:defRPr>
      </a:lvl4pPr>
      <a:lvl5pPr marL="2057400" lvl="4" indent="-228600" algn="l"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u="none" kern="1200" baseline="0">
          <a:solidFill>
            <a:schemeClr val="tx1"/>
          </a:solidFill>
          <a:latin typeface="+mn-lt"/>
          <a:ea typeface="+mn-ea"/>
          <a:cs typeface="+mn-cs"/>
        </a:defRPr>
      </a:lvl5pPr>
      <a:lvl6pPr marL="2514600" lvl="5" indent="-228600" algn="l"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u="none" kern="1200" baseline="0">
          <a:solidFill>
            <a:schemeClr val="tx1"/>
          </a:solidFill>
          <a:latin typeface="+mn-lt"/>
          <a:ea typeface="+mn-ea"/>
          <a:cs typeface="+mn-cs"/>
        </a:defRPr>
      </a:lvl6pPr>
      <a:lvl7pPr marL="2971800" lvl="6" indent="-228600" algn="l"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u="none" kern="1200" baseline="0">
          <a:solidFill>
            <a:schemeClr val="tx1"/>
          </a:solidFill>
          <a:latin typeface="+mn-lt"/>
          <a:ea typeface="+mn-ea"/>
          <a:cs typeface="+mn-cs"/>
        </a:defRPr>
      </a:lvl7pPr>
      <a:lvl8pPr marL="3429000" lvl="7" indent="-228600" algn="l"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u="none" kern="1200" baseline="0">
          <a:solidFill>
            <a:schemeClr val="tx1"/>
          </a:solidFill>
          <a:latin typeface="+mn-lt"/>
          <a:ea typeface="+mn-ea"/>
          <a:cs typeface="+mn-cs"/>
        </a:defRPr>
      </a:lvl8pPr>
      <a:lvl9pPr marL="3886200" lvl="8" indent="-228600" algn="l"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u="none" kern="1200" baseline="0">
          <a:solidFill>
            <a:schemeClr val="tx1"/>
          </a:solidFill>
          <a:latin typeface="+mn-lt"/>
          <a:ea typeface="+mn-ea"/>
          <a:cs typeface="+mn-cs"/>
        </a:defRPr>
      </a:lvl9pPr>
    </p:bodyStyle>
    <p:otherStyle>
      <a:lvl1pPr marL="0" lvl="0"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1pPr>
      <a:lvl2pPr marL="457200" lvl="1"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2pPr>
      <a:lvl3pPr marL="914400" lvl="2"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3pPr>
      <a:lvl4pPr marL="1371600" lvl="3"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4pPr>
      <a:lvl5pPr marL="1828800" lvl="4"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5pPr>
      <a:lvl6pPr marL="2286000" lvl="5"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6pPr>
      <a:lvl7pPr marL="2743200" lvl="6"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7pPr>
      <a:lvl8pPr marL="3200400" lvl="7"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8pPr>
      <a:lvl9pPr marL="3657600" lvl="8" indent="0" algn="l" eaLnBrk="1" fontAlgn="base" latinLnBrk="0" hangingPunct="1">
        <a:lnSpc>
          <a:spcPct val="100000"/>
        </a:lnSpc>
        <a:spcBef>
          <a:spcPct val="0"/>
        </a:spcBef>
        <a:spcAft>
          <a:spcPct val="0"/>
        </a:spcAft>
        <a:buClr>
          <a:srgbClr val="000000"/>
        </a:buClr>
        <a:buSzPct val="100000"/>
        <a:buNone/>
        <a:defRPr sz="180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3.jpeg"/><Relationship Id="rId1"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5.jpeg"/><Relationship Id="rId1" Type="http://schemas.openxmlformats.org/officeDocument/2006/relationships/image" Target="../media/image1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6.png"/><Relationship Id="rId2" Type="http://schemas.microsoft.com/office/2007/relationships/media" Target="file:///F:/&#25945;&#26696;/&#26029;&#24773;&#27527;.wma" TargetMode="External"/><Relationship Id="rId1" Type="http://schemas.openxmlformats.org/officeDocument/2006/relationships/audio" Target="file:///F:/&#25945;&#26696;/&#26029;&#24773;&#27527;.wm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1.jpe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955675" y="260350"/>
            <a:ext cx="1225550" cy="5588000"/>
          </a:xfrm>
          <a:prstGeom prst="rect">
            <a:avLst/>
          </a:prstGeom>
          <a:noFill/>
          <a:ln w="9525">
            <a:noFill/>
          </a:ln>
        </p:spPr>
        <p:txBody>
          <a:bodyPr vert="eaVert" wrap="none">
            <a:spAutoFit/>
          </a:bodyPr>
          <a:p>
            <a:pPr marL="0" lvl="0" indent="0">
              <a:buNone/>
            </a:pPr>
            <a:r>
              <a:rPr lang="zh-CN" altLang="en-US" sz="7200">
                <a:solidFill>
                  <a:srgbClr val="000000"/>
                </a:solidFill>
                <a:latin typeface="Arial" panose="020B0604020202020204" pitchFamily="34" charset="0"/>
                <a:ea typeface="宋体" panose="02010600030101010101" pitchFamily="2" charset="-122"/>
              </a:rPr>
              <a:t>记念刘和珍君</a:t>
            </a:r>
            <a:endParaRPr lang="zh-CN" altLang="en-US" sz="7200">
              <a:solidFill>
                <a:srgbClr val="000000"/>
              </a:solidFill>
              <a:latin typeface="Arial" panose="020B0604020202020204" pitchFamily="34" charset="0"/>
              <a:ea typeface="宋体" panose="02010600030101010101" pitchFamily="2" charset="-122"/>
            </a:endParaRPr>
          </a:p>
        </p:txBody>
      </p:sp>
      <p:sp>
        <p:nvSpPr>
          <p:cNvPr id="4099" name="文本框 4098"/>
          <p:cNvSpPr txBox="1"/>
          <p:nvPr/>
        </p:nvSpPr>
        <p:spPr>
          <a:xfrm>
            <a:off x="1763713" y="5734050"/>
            <a:ext cx="1655762" cy="692150"/>
          </a:xfrm>
          <a:prstGeom prst="rect">
            <a:avLst/>
          </a:prstGeom>
          <a:noFill/>
          <a:ln w="9525">
            <a:noFill/>
          </a:ln>
        </p:spPr>
        <p:txBody>
          <a:bodyPr>
            <a:spAutoFit/>
          </a:bodyPr>
          <a:p>
            <a:pPr marL="0" lvl="0" indent="0">
              <a:buNone/>
            </a:pPr>
            <a:r>
              <a:rPr lang="zh-CN" altLang="en-US" sz="4000" b="1">
                <a:solidFill>
                  <a:srgbClr val="000000"/>
                </a:solidFill>
                <a:latin typeface="Arial" panose="020B0604020202020204" pitchFamily="34" charset="0"/>
                <a:ea typeface="宋体" panose="02010600030101010101" pitchFamily="2" charset="-122"/>
              </a:rPr>
              <a:t>鲁迅</a:t>
            </a:r>
            <a:endParaRPr lang="zh-CN" altLang="en-US" sz="4000" b="1">
              <a:solidFill>
                <a:srgbClr val="000000"/>
              </a:solidFill>
              <a:latin typeface="Arial" panose="020B0604020202020204" pitchFamily="34" charset="0"/>
              <a:ea typeface="宋体" panose="02010600030101010101" pitchFamily="2" charset="-122"/>
            </a:endParaRPr>
          </a:p>
        </p:txBody>
      </p:sp>
      <p:pic>
        <p:nvPicPr>
          <p:cNvPr id="4100" name="图片 4099" descr="8152517111379918785515.jpg"/>
          <p:cNvPicPr>
            <a:picLocks noChangeAspect="1"/>
          </p:cNvPicPr>
          <p:nvPr/>
        </p:nvPicPr>
        <p:blipFill>
          <a:blip r:embed="rId1"/>
          <a:stretch>
            <a:fillRect/>
          </a:stretch>
        </p:blipFill>
        <p:spPr>
          <a:xfrm>
            <a:off x="2987675" y="0"/>
            <a:ext cx="6156325" cy="6858000"/>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框 12289"/>
          <p:cNvSpPr txBox="1"/>
          <p:nvPr/>
        </p:nvSpPr>
        <p:spPr>
          <a:xfrm>
            <a:off x="1046163" y="5875338"/>
            <a:ext cx="6624637" cy="692150"/>
          </a:xfrm>
          <a:prstGeom prst="rect">
            <a:avLst/>
          </a:prstGeom>
          <a:noFill/>
          <a:ln w="9525">
            <a:noFill/>
          </a:ln>
        </p:spPr>
        <p:txBody>
          <a:bodyPr>
            <a:spAutoFit/>
          </a:bodyPr>
          <a:p>
            <a:pPr marL="0" lvl="0" indent="0" algn="ctr">
              <a:spcBef>
                <a:spcPct val="50000"/>
              </a:spcBef>
              <a:buNone/>
            </a:pPr>
            <a:r>
              <a:rPr lang="zh-CN" altLang="en-US" sz="4000">
                <a:solidFill>
                  <a:srgbClr val="0000FF"/>
                </a:solidFill>
                <a:latin typeface="Arial" panose="020B0604020202020204" pitchFamily="34" charset="0"/>
                <a:ea typeface="方正舒体" pitchFamily="2" charset="-122"/>
              </a:rPr>
              <a:t>三</a:t>
            </a:r>
            <a:r>
              <a:rPr lang="en-US" altLang="zh-CN" sz="4000">
                <a:solidFill>
                  <a:srgbClr val="0000FF"/>
                </a:solidFill>
                <a:latin typeface="Arial" panose="020B0604020202020204" pitchFamily="34" charset="0"/>
                <a:ea typeface="方正舒体" pitchFamily="2" charset="-122"/>
              </a:rPr>
              <a:t>·</a:t>
            </a:r>
            <a:r>
              <a:rPr lang="zh-CN" altLang="en-US" sz="4000">
                <a:solidFill>
                  <a:srgbClr val="0000FF"/>
                </a:solidFill>
                <a:latin typeface="Arial" panose="020B0604020202020204" pitchFamily="34" charset="0"/>
                <a:ea typeface="方正舒体" pitchFamily="2" charset="-122"/>
              </a:rPr>
              <a:t>一八天安门前集会</a:t>
            </a:r>
            <a:endParaRPr lang="zh-CN" altLang="en-US" sz="4000">
              <a:solidFill>
                <a:srgbClr val="0000FF"/>
              </a:solidFill>
              <a:latin typeface="Arial" panose="020B0604020202020204" pitchFamily="34" charset="0"/>
              <a:ea typeface="方正舒体" pitchFamily="2" charset="-122"/>
            </a:endParaRPr>
          </a:p>
        </p:txBody>
      </p:sp>
      <p:pic>
        <p:nvPicPr>
          <p:cNvPr id="12291" name="图片 12290" descr="3406825491379918785546.jpg"/>
          <p:cNvPicPr>
            <a:picLocks noChangeAspect="1"/>
          </p:cNvPicPr>
          <p:nvPr/>
        </p:nvPicPr>
        <p:blipFill>
          <a:blip r:embed="rId1"/>
          <a:stretch>
            <a:fillRect/>
          </a:stretch>
        </p:blipFill>
        <p:spPr>
          <a:xfrm>
            <a:off x="-38100" y="-28575"/>
            <a:ext cx="4681538" cy="5761038"/>
          </a:xfrm>
          <a:prstGeom prst="rect">
            <a:avLst/>
          </a:prstGeom>
          <a:noFill/>
          <a:ln w="9525">
            <a:noFill/>
          </a:ln>
        </p:spPr>
      </p:pic>
      <p:pic>
        <p:nvPicPr>
          <p:cNvPr id="12292" name="图片 12291" descr="4724008471379918785546.jpg"/>
          <p:cNvPicPr>
            <a:picLocks noChangeAspect="1"/>
          </p:cNvPicPr>
          <p:nvPr/>
        </p:nvPicPr>
        <p:blipFill>
          <a:blip r:embed="rId2"/>
          <a:stretch>
            <a:fillRect/>
          </a:stretch>
        </p:blipFill>
        <p:spPr>
          <a:xfrm>
            <a:off x="4643438" y="44450"/>
            <a:ext cx="4471987" cy="5688013"/>
          </a:xfrm>
          <a:prstGeom prst="rect">
            <a:avLst/>
          </a:prstGeom>
          <a:noFill/>
          <a:ln w="9525">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文本框 13313"/>
          <p:cNvSpPr txBox="1"/>
          <p:nvPr/>
        </p:nvSpPr>
        <p:spPr>
          <a:xfrm>
            <a:off x="2411413" y="6089650"/>
            <a:ext cx="4176712" cy="577850"/>
          </a:xfrm>
          <a:prstGeom prst="rect">
            <a:avLst/>
          </a:prstGeom>
          <a:noFill/>
          <a:ln w="9525">
            <a:noFill/>
          </a:ln>
        </p:spPr>
        <p:txBody>
          <a:bodyPr>
            <a:spAutoFit/>
          </a:bodyPr>
          <a:p>
            <a:pPr marL="0" lvl="0" indent="0" algn="ctr">
              <a:spcBef>
                <a:spcPct val="50000"/>
              </a:spcBef>
              <a:buNone/>
            </a:pPr>
            <a:r>
              <a:rPr lang="zh-CN" altLang="en-US" sz="3200">
                <a:solidFill>
                  <a:srgbClr val="0000FF"/>
                </a:solidFill>
                <a:latin typeface="Arial" panose="020B0604020202020204" pitchFamily="34" charset="0"/>
                <a:ea typeface="华文隶书" pitchFamily="2" charset="-122"/>
              </a:rPr>
              <a:t>请  愿</a:t>
            </a:r>
            <a:endParaRPr lang="zh-CN" altLang="en-US" sz="3200">
              <a:solidFill>
                <a:srgbClr val="0000FF"/>
              </a:solidFill>
              <a:latin typeface="Arial" panose="020B0604020202020204" pitchFamily="34" charset="0"/>
              <a:ea typeface="华文隶书" pitchFamily="2" charset="-122"/>
            </a:endParaRPr>
          </a:p>
        </p:txBody>
      </p:sp>
      <p:pic>
        <p:nvPicPr>
          <p:cNvPr id="13315" name="图片 13314" descr="1130439101379918785546.jpg"/>
          <p:cNvPicPr>
            <a:picLocks noChangeAspect="1"/>
          </p:cNvPicPr>
          <p:nvPr/>
        </p:nvPicPr>
        <p:blipFill>
          <a:blip r:embed="rId1"/>
          <a:stretch>
            <a:fillRect/>
          </a:stretch>
        </p:blipFill>
        <p:spPr>
          <a:xfrm>
            <a:off x="-38100" y="1552575"/>
            <a:ext cx="4322763" cy="4460875"/>
          </a:xfrm>
          <a:prstGeom prst="rect">
            <a:avLst/>
          </a:prstGeom>
          <a:noFill/>
          <a:ln w="9525">
            <a:noFill/>
          </a:ln>
        </p:spPr>
      </p:pic>
      <p:pic>
        <p:nvPicPr>
          <p:cNvPr id="13316" name="图片 13315" descr="8827308001379918785562.jpg"/>
          <p:cNvPicPr>
            <a:picLocks noChangeAspect="1"/>
          </p:cNvPicPr>
          <p:nvPr/>
        </p:nvPicPr>
        <p:blipFill>
          <a:blip r:embed="rId2"/>
          <a:stretch>
            <a:fillRect/>
          </a:stretch>
        </p:blipFill>
        <p:spPr>
          <a:xfrm>
            <a:off x="4284663" y="47625"/>
            <a:ext cx="4811712" cy="5921375"/>
          </a:xfrm>
          <a:prstGeom prst="rect">
            <a:avLst/>
          </a:prstGeom>
          <a:noFill/>
          <a:ln w="9525">
            <a:noFill/>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p:cNvSpPr>
          <p:nvPr>
            <p:ph type="title"/>
          </p:nvPr>
        </p:nvSpPr>
        <p:spPr>
          <a:xfrm>
            <a:off x="250825" y="333375"/>
            <a:ext cx="8642350" cy="1143000"/>
          </a:xfrm>
          <a:ln/>
        </p:spPr>
        <p:txBody>
          <a:bodyPr anchor="ctr"/>
          <a:p>
            <a:pPr algn="l">
              <a:spcBef>
                <a:spcPct val="50000"/>
              </a:spcBef>
              <a:buNone/>
            </a:pPr>
            <a:r>
              <a:rPr lang="en-US" altLang="zh-CN"/>
              <a:t>        </a:t>
            </a:r>
            <a:r>
              <a:rPr lang="zh-CN" altLang="en-US" b="1"/>
              <a:t>民国以来最黑暗的一天</a:t>
            </a:r>
            <a:endParaRPr lang="zh-CN" altLang="en-US" b="1"/>
          </a:p>
        </p:txBody>
      </p:sp>
      <p:sp>
        <p:nvSpPr>
          <p:cNvPr id="14339" name="文本占位符 14338"/>
          <p:cNvSpPr>
            <a:spLocks noGrp="1"/>
          </p:cNvSpPr>
          <p:nvPr>
            <p:ph type="body" idx="1"/>
          </p:nvPr>
        </p:nvSpPr>
        <p:spPr>
          <a:xfrm>
            <a:off x="0" y="1196975"/>
            <a:ext cx="9144000" cy="5400675"/>
          </a:xfrm>
          <a:ln/>
        </p:spPr>
        <p:txBody>
          <a:bodyPr/>
          <a:p>
            <a:r>
              <a:rPr lang="zh-CN" altLang="en-US" b="1">
                <a:solidFill>
                  <a:schemeClr val="hlink"/>
                </a:solidFill>
              </a:rPr>
              <a:t>李大钊</a:t>
            </a:r>
            <a:r>
              <a:rPr lang="zh-CN" altLang="en-US" b="1"/>
              <a:t>是请愿的领导者之一，被土兵用棍棒打伤；中共北方区负责人陈乔年这一天在执政府前被卫兵用刀刺伤；</a:t>
            </a:r>
            <a:endParaRPr lang="zh-CN" altLang="en-US" b="1"/>
          </a:p>
          <a:p>
            <a:r>
              <a:rPr lang="zh-CN" altLang="en-US" b="1"/>
              <a:t>惨案发生后，</a:t>
            </a:r>
            <a:r>
              <a:rPr lang="zh-CN" altLang="en-US" b="1">
                <a:solidFill>
                  <a:schemeClr val="hlink"/>
                </a:solidFill>
              </a:rPr>
              <a:t>鲁迅</a:t>
            </a:r>
            <a:r>
              <a:rPr lang="zh-CN" altLang="en-US" b="1"/>
              <a:t>先后写了</a:t>
            </a:r>
            <a:r>
              <a:rPr lang="en-US" altLang="zh-CN" b="1"/>
              <a:t>《“</a:t>
            </a:r>
            <a:r>
              <a:rPr lang="zh-CN" altLang="en-US" b="1"/>
              <a:t>死地”</a:t>
            </a:r>
            <a:r>
              <a:rPr lang="en-US" altLang="zh-CN" b="1"/>
              <a:t>》《</a:t>
            </a:r>
            <a:r>
              <a:rPr lang="zh-CN" altLang="en-US" b="1"/>
              <a:t>可惨与可笑</a:t>
            </a:r>
            <a:r>
              <a:rPr lang="en-US" altLang="zh-CN" b="1"/>
              <a:t>》《</a:t>
            </a:r>
            <a:r>
              <a:rPr lang="zh-CN" altLang="en-US" b="1"/>
              <a:t>记念刘和珍君</a:t>
            </a:r>
            <a:r>
              <a:rPr lang="en-US" altLang="zh-CN" b="1"/>
              <a:t>》</a:t>
            </a:r>
            <a:r>
              <a:rPr lang="zh-CN" altLang="en-US" b="1"/>
              <a:t>等文章，控诉执政府的血腥暴行。</a:t>
            </a:r>
            <a:endParaRPr lang="zh-CN" altLang="en-US" b="1"/>
          </a:p>
          <a:p>
            <a:r>
              <a:rPr lang="zh-CN" altLang="en-US" b="1">
                <a:solidFill>
                  <a:schemeClr val="hlink"/>
                </a:solidFill>
              </a:rPr>
              <a:t>周作人</a:t>
            </a:r>
            <a:r>
              <a:rPr lang="zh-CN" altLang="en-US" b="1"/>
              <a:t>在惨案发生的次日就写下</a:t>
            </a:r>
            <a:r>
              <a:rPr lang="en-US" altLang="zh-CN" b="1"/>
              <a:t>《</a:t>
            </a:r>
            <a:r>
              <a:rPr lang="zh-CN" altLang="en-US" b="1"/>
              <a:t>为三月十八日国务院残杀事件忠告国民军</a:t>
            </a:r>
            <a:r>
              <a:rPr lang="en-US" altLang="zh-CN" b="1"/>
              <a:t>》《</a:t>
            </a:r>
            <a:r>
              <a:rPr lang="zh-CN" altLang="en-US" b="1"/>
              <a:t>对于大残杀的感想</a:t>
            </a:r>
            <a:r>
              <a:rPr lang="en-US" altLang="zh-CN" b="1"/>
              <a:t>》</a:t>
            </a:r>
            <a:r>
              <a:rPr lang="zh-CN" altLang="en-US" b="1"/>
              <a:t>等文，愤怒谴责军阀政府的暴行；</a:t>
            </a:r>
            <a:endParaRPr lang="zh-CN" altLang="en-US" b="1"/>
          </a:p>
          <a:p>
            <a:endParaRPr lang="zh-CN" altLang="en-US"/>
          </a:p>
          <a:p>
            <a:pPr>
              <a:spcBef>
                <a:spcPct val="50000"/>
              </a:spcBef>
              <a:buNone/>
            </a:pPr>
            <a:endParaRPr lang="zh-CN" altLang="en-US" sz="240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
                                            <p:txEl>
                                              <p:charRg st="0" end="50"/>
                                            </p:txEl>
                                          </p:spTgt>
                                        </p:tgtEl>
                                        <p:attrNameLst>
                                          <p:attrName>style.visibility</p:attrName>
                                        </p:attrNameLst>
                                      </p:cBhvr>
                                      <p:to>
                                        <p:strVal val="visible"/>
                                      </p:to>
                                    </p:set>
                                    <p:animEffect transition="in" filter="blinds(horizontal)">
                                      <p:cBhvr>
                                        <p:cTn id="7" dur="500"/>
                                        <p:tgtEl>
                                          <p:spTgt spid="14339">
                                            <p:txEl>
                                              <p:charRg st="0" end="50"/>
                                            </p:txEl>
                                          </p:spTgt>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14339">
                                            <p:txEl>
                                              <p:charRg st="50" end="99"/>
                                            </p:txEl>
                                          </p:spTgt>
                                        </p:tgtEl>
                                        <p:attrNameLst>
                                          <p:attrName>style.visibility</p:attrName>
                                        </p:attrNameLst>
                                      </p:cBhvr>
                                      <p:to>
                                        <p:strVal val="visible"/>
                                      </p:to>
                                    </p:set>
                                    <p:animEffect transition="in" filter="blinds(horizontal)">
                                      <p:cBhvr>
                                        <p:cTn id="10" dur="500"/>
                                        <p:tgtEl>
                                          <p:spTgt spid="14339">
                                            <p:txEl>
                                              <p:charRg st="50" end="99"/>
                                            </p:txEl>
                                          </p:spTgt>
                                        </p:tgtEl>
                                      </p:cBhvr>
                                    </p:animEffect>
                                  </p:childTnLst>
                                </p:cTn>
                              </p:par>
                              <p:par>
                                <p:cTn id="11" presetID="3" presetClass="entr" presetSubtype="10" fill="hold" grpId="2" nodeType="withEffect">
                                  <p:stCondLst>
                                    <p:cond delay="0"/>
                                  </p:stCondLst>
                                  <p:childTnLst>
                                    <p:set>
                                      <p:cBhvr>
                                        <p:cTn id="12" dur="1" fill="hold">
                                          <p:stCondLst>
                                            <p:cond delay="0"/>
                                          </p:stCondLst>
                                        </p:cTn>
                                        <p:tgtEl>
                                          <p:spTgt spid="14339">
                                            <p:txEl>
                                              <p:charRg st="99" end="159"/>
                                            </p:txEl>
                                          </p:spTgt>
                                        </p:tgtEl>
                                        <p:attrNameLst>
                                          <p:attrName>style.visibility</p:attrName>
                                        </p:attrNameLst>
                                      </p:cBhvr>
                                      <p:to>
                                        <p:strVal val="visible"/>
                                      </p:to>
                                    </p:set>
                                    <p:animEffect transition="in" filter="blinds(horizontal)">
                                      <p:cBhvr>
                                        <p:cTn id="13" dur="500"/>
                                        <p:tgtEl>
                                          <p:spTgt spid="14339">
                                            <p:txEl>
                                              <p:charRg st="99" end="1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39" grpId="1"/>
      <p:bldP spid="14339"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文本占位符 15361"/>
          <p:cNvSpPr>
            <a:spLocks noGrp="1"/>
          </p:cNvSpPr>
          <p:nvPr>
            <p:ph type="body" idx="1"/>
          </p:nvPr>
        </p:nvSpPr>
        <p:spPr>
          <a:xfrm>
            <a:off x="0" y="260350"/>
            <a:ext cx="9144000" cy="6858000"/>
          </a:xfrm>
          <a:ln/>
        </p:spPr>
        <p:txBody>
          <a:bodyPr/>
          <a:p>
            <a:r>
              <a:rPr lang="zh-CN" altLang="en-US" b="1"/>
              <a:t>因病动手术的</a:t>
            </a:r>
            <a:r>
              <a:rPr lang="zh-CN" altLang="en-US" b="1">
                <a:solidFill>
                  <a:schemeClr val="hlink"/>
                </a:solidFill>
              </a:rPr>
              <a:t>梁启超</a:t>
            </a:r>
            <a:r>
              <a:rPr lang="zh-CN" altLang="en-US" b="1"/>
              <a:t>先生也在医院向记者表示了自己的愤慨；</a:t>
            </a:r>
            <a:endParaRPr lang="zh-CN" altLang="en-US" b="1"/>
          </a:p>
          <a:p>
            <a:r>
              <a:rPr lang="zh-CN" altLang="en-US" b="1"/>
              <a:t>北大代校长</a:t>
            </a:r>
            <a:r>
              <a:rPr lang="zh-CN" altLang="en-US" b="1">
                <a:solidFill>
                  <a:schemeClr val="hlink"/>
                </a:solidFill>
              </a:rPr>
              <a:t>蒋梦麟</a:t>
            </a:r>
            <a:r>
              <a:rPr lang="zh-CN" altLang="en-US" b="1"/>
              <a:t>在北大遇难同学公祭大会上致悼词，全场痛哭；</a:t>
            </a:r>
            <a:endParaRPr lang="zh-CN" altLang="en-US" b="1"/>
          </a:p>
          <a:p>
            <a:r>
              <a:rPr lang="zh-CN" altLang="en-US" b="1">
                <a:solidFill>
                  <a:schemeClr val="hlink"/>
                </a:solidFill>
              </a:rPr>
              <a:t>朱自清</a:t>
            </a:r>
            <a:r>
              <a:rPr lang="zh-CN" altLang="en-US" b="1"/>
              <a:t>先生参加了三一八集会游行，亲眼目睹了血腥一幕，遇难学生的血还洒在他身上。作为屠杀的见证人，</a:t>
            </a:r>
            <a:r>
              <a:rPr lang="en-US" altLang="zh-CN" b="1"/>
              <a:t>3</a:t>
            </a:r>
            <a:r>
              <a:rPr lang="zh-CN" altLang="en-US" b="1"/>
              <a:t>月</a:t>
            </a:r>
            <a:r>
              <a:rPr lang="en-US" altLang="zh-CN" b="1"/>
              <a:t>23</a:t>
            </a:r>
            <a:r>
              <a:rPr lang="zh-CN" altLang="en-US" b="1"/>
              <a:t>日，他愤怒地写了</a:t>
            </a:r>
            <a:r>
              <a:rPr lang="en-US" altLang="zh-CN" b="1"/>
              <a:t>《</a:t>
            </a:r>
            <a:r>
              <a:rPr lang="zh-CN" altLang="en-US" b="1"/>
              <a:t>执政府大屠杀记</a:t>
            </a:r>
            <a:r>
              <a:rPr lang="en-US" altLang="zh-CN" b="1"/>
              <a:t>》</a:t>
            </a:r>
            <a:r>
              <a:rPr lang="zh-CN" altLang="en-US" b="1"/>
              <a:t>，记下了那骇人听闻的暴行；</a:t>
            </a:r>
            <a:endParaRPr lang="zh-CN" altLang="en-US" b="1"/>
          </a:p>
          <a:p>
            <a:r>
              <a:rPr lang="zh-CN" altLang="en-US" b="1"/>
              <a:t>女师大教务长、刘和珍的英文老师</a:t>
            </a:r>
            <a:r>
              <a:rPr lang="zh-CN" altLang="en-US" b="1">
                <a:solidFill>
                  <a:schemeClr val="hlink"/>
                </a:solidFill>
              </a:rPr>
              <a:t>林语堂</a:t>
            </a:r>
            <a:r>
              <a:rPr lang="zh-CN" altLang="en-US" b="1"/>
              <a:t>，写了</a:t>
            </a:r>
            <a:r>
              <a:rPr lang="en-US" altLang="zh-CN" b="1"/>
              <a:t>《</a:t>
            </a:r>
            <a:r>
              <a:rPr lang="zh-CN" altLang="en-US" b="1"/>
              <a:t>悼刘和珍杨德群女士</a:t>
            </a:r>
            <a:r>
              <a:rPr lang="en-US" altLang="zh-CN" b="1"/>
              <a:t>》</a:t>
            </a:r>
            <a:r>
              <a:rPr lang="zh-CN" altLang="en-US" b="1"/>
              <a:t>，深切回忆了自己的学生刘和珍；</a:t>
            </a:r>
            <a:endParaRPr lang="zh-CN" altLang="en-US" b="1"/>
          </a:p>
          <a:p>
            <a:endParaRPr lang="zh-CN" altLang="en-US" b="1"/>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文本占位符 16385"/>
          <p:cNvSpPr>
            <a:spLocks noGrp="1"/>
          </p:cNvSpPr>
          <p:nvPr>
            <p:ph type="body" idx="1"/>
          </p:nvPr>
        </p:nvSpPr>
        <p:spPr>
          <a:xfrm>
            <a:off x="0" y="0"/>
            <a:ext cx="9144000" cy="6669088"/>
          </a:xfrm>
          <a:ln/>
        </p:spPr>
        <p:txBody>
          <a:bodyPr/>
          <a:p>
            <a:pPr>
              <a:lnSpc>
                <a:spcPct val="90000"/>
              </a:lnSpc>
            </a:pPr>
            <a:r>
              <a:rPr lang="zh-CN" altLang="en-US" b="1">
                <a:solidFill>
                  <a:schemeClr val="hlink"/>
                </a:solidFill>
              </a:rPr>
              <a:t>闻一多</a:t>
            </a:r>
            <a:r>
              <a:rPr lang="zh-CN" altLang="en-US" b="1"/>
              <a:t>发表了</a:t>
            </a:r>
            <a:r>
              <a:rPr lang="en-US" altLang="zh-CN" b="1"/>
              <a:t>《</a:t>
            </a:r>
            <a:r>
              <a:rPr lang="zh-CN" altLang="en-US" b="1"/>
              <a:t>文艺与爱国</a:t>
            </a:r>
            <a:r>
              <a:rPr lang="en-US" altLang="zh-CN" b="1"/>
              <a:t>——</a:t>
            </a:r>
            <a:r>
              <a:rPr lang="zh-CN" altLang="en-US" b="1"/>
              <a:t>纪念三月十八</a:t>
            </a:r>
            <a:r>
              <a:rPr lang="en-US" altLang="zh-CN" b="1"/>
              <a:t>》</a:t>
            </a:r>
            <a:r>
              <a:rPr lang="zh-CN" altLang="en-US" b="1"/>
              <a:t>，称赞烈士们的死难“不仅是爱国，而且是伟大的诗”；</a:t>
            </a:r>
            <a:endParaRPr lang="zh-CN" altLang="en-US" b="1"/>
          </a:p>
          <a:p>
            <a:pPr>
              <a:lnSpc>
                <a:spcPct val="90000"/>
              </a:lnSpc>
            </a:pPr>
            <a:r>
              <a:rPr lang="zh-CN" altLang="en-US" b="1">
                <a:solidFill>
                  <a:schemeClr val="hlink"/>
                </a:solidFill>
              </a:rPr>
              <a:t>刘半农</a:t>
            </a:r>
            <a:r>
              <a:rPr lang="zh-CN" altLang="en-US" b="1"/>
              <a:t>也写诗悼念死难学生，并经赵元任作曲后传唱全城；</a:t>
            </a:r>
            <a:endParaRPr lang="zh-CN" altLang="en-US" b="1"/>
          </a:p>
          <a:p>
            <a:pPr>
              <a:lnSpc>
                <a:spcPct val="90000"/>
              </a:lnSpc>
            </a:pPr>
            <a:r>
              <a:rPr lang="en-US" altLang="zh-CN" b="1"/>
              <a:t>《</a:t>
            </a:r>
            <a:r>
              <a:rPr lang="zh-CN" altLang="en-US" b="1"/>
              <a:t>现代评论</a:t>
            </a:r>
            <a:r>
              <a:rPr lang="en-US" altLang="zh-CN" b="1"/>
              <a:t>》</a:t>
            </a:r>
            <a:r>
              <a:rPr lang="zh-CN" altLang="en-US" b="1"/>
              <a:t>周刊主编、北大法学教授</a:t>
            </a:r>
            <a:r>
              <a:rPr lang="zh-CN" altLang="en-US" b="1">
                <a:solidFill>
                  <a:schemeClr val="hlink"/>
                </a:solidFill>
              </a:rPr>
              <a:t>王世杰</a:t>
            </a:r>
            <a:r>
              <a:rPr lang="zh-CN" altLang="en-US" b="1"/>
              <a:t>也写了</a:t>
            </a:r>
            <a:r>
              <a:rPr lang="en-US" altLang="zh-CN" b="1"/>
              <a:t>《</a:t>
            </a:r>
            <a:r>
              <a:rPr lang="zh-CN" altLang="en-US" b="1"/>
              <a:t>论三月十八日惨剧</a:t>
            </a:r>
            <a:r>
              <a:rPr lang="en-US" altLang="zh-CN" b="1"/>
              <a:t>》</a:t>
            </a:r>
            <a:r>
              <a:rPr lang="zh-CN" altLang="en-US" b="1"/>
              <a:t>，并提出要法律制裁段祺瑞及其帮凶；</a:t>
            </a:r>
            <a:endParaRPr lang="zh-CN" altLang="en-US" b="1"/>
          </a:p>
          <a:p>
            <a:pPr>
              <a:lnSpc>
                <a:spcPct val="90000"/>
              </a:lnSpc>
            </a:pPr>
            <a:r>
              <a:rPr lang="zh-CN" altLang="en-US" b="1"/>
              <a:t>著名报人</a:t>
            </a:r>
            <a:r>
              <a:rPr lang="zh-CN" altLang="en-US" b="1">
                <a:solidFill>
                  <a:schemeClr val="hlink"/>
                </a:solidFill>
              </a:rPr>
              <a:t>邵飘萍</a:t>
            </a:r>
            <a:r>
              <a:rPr lang="zh-CN" altLang="en-US" b="1"/>
              <a:t>的</a:t>
            </a:r>
            <a:r>
              <a:rPr lang="en-US" altLang="zh-CN" b="1"/>
              <a:t>《</a:t>
            </a:r>
            <a:r>
              <a:rPr lang="zh-CN" altLang="en-US" b="1"/>
              <a:t>京报</a:t>
            </a:r>
            <a:r>
              <a:rPr lang="en-US" altLang="zh-CN" b="1"/>
              <a:t>》</a:t>
            </a:r>
            <a:r>
              <a:rPr lang="zh-CN" altLang="en-US" b="1"/>
              <a:t>，接连发表消息，深入地报道惨案真相。</a:t>
            </a:r>
            <a:endParaRPr lang="zh-CN" altLang="en-US" b="1"/>
          </a:p>
          <a:p>
            <a:pPr>
              <a:lnSpc>
                <a:spcPct val="90000"/>
              </a:lnSpc>
            </a:pPr>
            <a:r>
              <a:rPr lang="zh-CN" altLang="en-US" b="1"/>
              <a:t>据三一八请愿参加者回忆，学生请愿时是很遵守秩序的，当请愿队伍发现段祺瑞不在政府，准备转去段公馆请愿。正在转移时，卫队突然开枪，造成血案。这就更说明执政府是蓄意谋杀学生。</a:t>
            </a:r>
            <a:endParaRPr lang="zh-CN" altLang="en-US" b="1"/>
          </a:p>
          <a:p>
            <a:pPr>
              <a:lnSpc>
                <a:spcPct val="90000"/>
              </a:lnSpc>
            </a:pPr>
            <a:endParaRPr lang="zh-CN" altLang="en-US" b="1"/>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p:cNvSpPr>
          <p:nvPr>
            <p:ph type="title"/>
          </p:nvPr>
        </p:nvSpPr>
        <p:spPr>
          <a:xfrm>
            <a:off x="471488" y="41275"/>
            <a:ext cx="8540750" cy="1008063"/>
          </a:xfrm>
          <a:ln/>
        </p:spPr>
        <p:txBody>
          <a:bodyPr anchor="ctr"/>
          <a:p>
            <a:pPr>
              <a:buNone/>
            </a:pPr>
            <a:r>
              <a:rPr lang="en-US" altLang="zh-CN" b="1"/>
              <a:t>B</a:t>
            </a:r>
            <a:r>
              <a:rPr lang="zh-CN" altLang="en-US" b="1"/>
              <a:t>案检测</a:t>
            </a:r>
            <a:endParaRPr lang="zh-CN" altLang="en-US" b="1"/>
          </a:p>
        </p:txBody>
      </p:sp>
      <p:sp>
        <p:nvSpPr>
          <p:cNvPr id="17411" name="文本占位符 17410"/>
          <p:cNvSpPr>
            <a:spLocks noGrp="1"/>
          </p:cNvSpPr>
          <p:nvPr>
            <p:ph type="body" idx="1"/>
          </p:nvPr>
        </p:nvSpPr>
        <p:spPr>
          <a:xfrm>
            <a:off x="0" y="1268413"/>
            <a:ext cx="10188575" cy="5400675"/>
          </a:xfrm>
          <a:ln/>
        </p:spPr>
        <p:txBody>
          <a:bodyPr/>
          <a:p>
            <a:pPr>
              <a:buNone/>
            </a:pPr>
            <a:r>
              <a:rPr lang="zh-CN" altLang="en-US" sz="4000" b="1"/>
              <a:t>洗</a:t>
            </a:r>
            <a:r>
              <a:rPr lang="zh-CN" altLang="en-US" sz="4000" b="1">
                <a:solidFill>
                  <a:schemeClr val="hlink"/>
                </a:solidFill>
              </a:rPr>
              <a:t>涤</a:t>
            </a:r>
            <a:r>
              <a:rPr lang="zh-CN" altLang="en-US" sz="4000" b="1"/>
              <a:t>（        ）</a:t>
            </a:r>
            <a:r>
              <a:rPr lang="zh-CN" altLang="en-US" sz="4000" b="1">
                <a:solidFill>
                  <a:schemeClr val="hlink"/>
                </a:solidFill>
              </a:rPr>
              <a:t>惮</a:t>
            </a:r>
            <a:r>
              <a:rPr lang="zh-CN" altLang="en-US" sz="4000" b="1"/>
              <a:t> （       ） </a:t>
            </a:r>
            <a:r>
              <a:rPr lang="zh-CN" altLang="en-US" sz="4000" b="1">
                <a:solidFill>
                  <a:schemeClr val="hlink"/>
                </a:solidFill>
              </a:rPr>
              <a:t>攒</a:t>
            </a:r>
            <a:r>
              <a:rPr lang="zh-CN" altLang="en-US" sz="4000" b="1"/>
              <a:t>（       ）    </a:t>
            </a:r>
            <a:endParaRPr lang="zh-CN" altLang="en-US" sz="4000" b="1"/>
          </a:p>
          <a:p>
            <a:pPr>
              <a:buNone/>
            </a:pPr>
            <a:r>
              <a:rPr lang="zh-CN" altLang="en-US" sz="4000" b="1"/>
              <a:t>尸</a:t>
            </a:r>
            <a:r>
              <a:rPr lang="zh-CN" altLang="en-US" sz="4000" b="1">
                <a:solidFill>
                  <a:schemeClr val="hlink"/>
                </a:solidFill>
              </a:rPr>
              <a:t>骸</a:t>
            </a:r>
            <a:r>
              <a:rPr lang="zh-CN" altLang="en-US" sz="4000" b="1"/>
              <a:t>（       ）   长歌</a:t>
            </a:r>
            <a:r>
              <a:rPr lang="zh-CN" altLang="en-US" sz="4000" b="1">
                <a:solidFill>
                  <a:schemeClr val="hlink"/>
                </a:solidFill>
              </a:rPr>
              <a:t>当</a:t>
            </a:r>
            <a:r>
              <a:rPr lang="zh-CN" altLang="en-US" sz="4000" b="1"/>
              <a:t>哭（       ）   </a:t>
            </a:r>
            <a:endParaRPr lang="zh-CN" altLang="en-US" sz="4000" b="1"/>
          </a:p>
          <a:p>
            <a:pPr>
              <a:buNone/>
            </a:pPr>
            <a:r>
              <a:rPr lang="zh-CN" altLang="en-US" sz="4000" b="1">
                <a:solidFill>
                  <a:schemeClr val="hlink"/>
                </a:solidFill>
              </a:rPr>
              <a:t>喋</a:t>
            </a:r>
            <a:r>
              <a:rPr lang="zh-CN" altLang="en-US" sz="4000" b="1"/>
              <a:t>血（       ）  杀</a:t>
            </a:r>
            <a:r>
              <a:rPr lang="zh-CN" altLang="en-US" sz="4000" b="1">
                <a:solidFill>
                  <a:schemeClr val="hlink"/>
                </a:solidFill>
              </a:rPr>
              <a:t>戮</a:t>
            </a:r>
            <a:r>
              <a:rPr lang="zh-CN" altLang="en-US" sz="4000" b="1"/>
              <a:t>（      ）    </a:t>
            </a:r>
            <a:endParaRPr lang="zh-CN" altLang="en-US" sz="4000" b="1"/>
          </a:p>
          <a:p>
            <a:pPr>
              <a:buNone/>
            </a:pPr>
            <a:r>
              <a:rPr lang="zh-CN" altLang="en-US" sz="4000" b="1">
                <a:solidFill>
                  <a:schemeClr val="hlink"/>
                </a:solidFill>
              </a:rPr>
              <a:t>殒</a:t>
            </a:r>
            <a:r>
              <a:rPr lang="zh-CN" altLang="en-US" sz="4000" b="1"/>
              <a:t>（     ）身不</a:t>
            </a:r>
            <a:r>
              <a:rPr lang="zh-CN" altLang="en-US" sz="4000" b="1">
                <a:solidFill>
                  <a:schemeClr val="hlink"/>
                </a:solidFill>
              </a:rPr>
              <a:t>恤</a:t>
            </a:r>
            <a:r>
              <a:rPr lang="zh-CN" altLang="en-US" sz="4000" b="1"/>
              <a:t>（      ）  </a:t>
            </a:r>
            <a:endParaRPr lang="zh-CN" altLang="en-US" sz="4000" b="1"/>
          </a:p>
          <a:p>
            <a:pPr>
              <a:buNone/>
            </a:pPr>
            <a:r>
              <a:rPr lang="zh-CN" altLang="en-US" sz="4000" b="1"/>
              <a:t>浸</a:t>
            </a:r>
            <a:r>
              <a:rPr lang="zh-CN" altLang="en-US" sz="4000" b="1">
                <a:solidFill>
                  <a:schemeClr val="hlink"/>
                </a:solidFill>
              </a:rPr>
              <a:t>渍</a:t>
            </a:r>
            <a:r>
              <a:rPr lang="zh-CN" altLang="en-US" sz="4000" b="1"/>
              <a:t>（       ）    立</a:t>
            </a:r>
            <a:r>
              <a:rPr lang="zh-CN" altLang="en-US" sz="4000" b="1">
                <a:solidFill>
                  <a:schemeClr val="hlink"/>
                </a:solidFill>
              </a:rPr>
              <a:t>仆</a:t>
            </a:r>
            <a:r>
              <a:rPr lang="zh-CN" altLang="en-US" sz="4000" b="1"/>
              <a:t>（    ） </a:t>
            </a:r>
            <a:endParaRPr lang="zh-CN" altLang="en-US" sz="4000" b="1"/>
          </a:p>
          <a:p>
            <a:pPr>
              <a:buNone/>
            </a:pPr>
            <a:r>
              <a:rPr lang="zh-CN" altLang="en-US" sz="4000" b="1">
                <a:solidFill>
                  <a:schemeClr val="hlink"/>
                </a:solidFill>
              </a:rPr>
              <a:t>菲</a:t>
            </a:r>
            <a:r>
              <a:rPr lang="zh-CN" altLang="en-US" sz="4000" b="1"/>
              <a:t>薄（     ）   </a:t>
            </a:r>
            <a:r>
              <a:rPr lang="zh-CN" altLang="en-US" sz="4000" b="1">
                <a:solidFill>
                  <a:schemeClr val="hlink"/>
                </a:solidFill>
              </a:rPr>
              <a:t>绯</a:t>
            </a:r>
            <a:r>
              <a:rPr lang="zh-CN" altLang="en-US" sz="4000" b="1"/>
              <a:t>红（    ）  惩</a:t>
            </a:r>
            <a:r>
              <a:rPr lang="zh-CN" altLang="en-US" sz="4000" b="1">
                <a:solidFill>
                  <a:schemeClr val="hlink"/>
                </a:solidFill>
              </a:rPr>
              <a:t>创</a:t>
            </a:r>
            <a:r>
              <a:rPr lang="zh-CN" altLang="en-US" sz="4000" b="1"/>
              <a:t>（           ）   </a:t>
            </a:r>
            <a:endParaRPr lang="zh-CN" altLang="en-US" sz="4000" b="1"/>
          </a:p>
          <a:p>
            <a:pPr>
              <a:buNone/>
            </a:pPr>
            <a:r>
              <a:rPr lang="zh-CN" altLang="en-US" sz="4000" b="1">
                <a:solidFill>
                  <a:schemeClr val="hlink"/>
                </a:solidFill>
              </a:rPr>
              <a:t>桀骜</a:t>
            </a:r>
            <a:r>
              <a:rPr lang="zh-CN" altLang="en-US" sz="4000" b="1"/>
              <a:t>（     ）（     ）</a:t>
            </a:r>
            <a:endParaRPr lang="zh-CN" altLang="en-US" sz="4000" b="1"/>
          </a:p>
        </p:txBody>
      </p:sp>
      <p:sp>
        <p:nvSpPr>
          <p:cNvPr id="17412" name="文本框 17411"/>
          <p:cNvSpPr txBox="1"/>
          <p:nvPr/>
        </p:nvSpPr>
        <p:spPr>
          <a:xfrm>
            <a:off x="1835150" y="1268413"/>
            <a:ext cx="657225"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dí</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3" name="文本框 17412"/>
          <p:cNvSpPr txBox="1"/>
          <p:nvPr/>
        </p:nvSpPr>
        <p:spPr>
          <a:xfrm>
            <a:off x="4356100" y="1268413"/>
            <a:ext cx="904875" cy="579437"/>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dàn</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4" name="文本框 17413"/>
          <p:cNvSpPr txBox="1"/>
          <p:nvPr/>
        </p:nvSpPr>
        <p:spPr>
          <a:xfrm>
            <a:off x="7092950" y="1268413"/>
            <a:ext cx="1562100" cy="579437"/>
          </a:xfrm>
          <a:prstGeom prst="rect">
            <a:avLst/>
          </a:prstGeom>
          <a:noFill/>
          <a:ln w="9525">
            <a:noFill/>
          </a:ln>
        </p:spPr>
        <p:txBody>
          <a:bodyPr>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cuán</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5" name="文本框 17414"/>
          <p:cNvSpPr txBox="1"/>
          <p:nvPr/>
        </p:nvSpPr>
        <p:spPr>
          <a:xfrm>
            <a:off x="1763713" y="2060575"/>
            <a:ext cx="769937" cy="579438"/>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hái</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6" name="文本框 17415"/>
          <p:cNvSpPr txBox="1"/>
          <p:nvPr/>
        </p:nvSpPr>
        <p:spPr>
          <a:xfrm>
            <a:off x="6011863" y="2060575"/>
            <a:ext cx="1152525" cy="579438"/>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dàng</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7" name="文本框 17416"/>
          <p:cNvSpPr txBox="1"/>
          <p:nvPr/>
        </p:nvSpPr>
        <p:spPr>
          <a:xfrm>
            <a:off x="1835150" y="2751138"/>
            <a:ext cx="779463"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dié</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8" name="文本框 17417"/>
          <p:cNvSpPr txBox="1"/>
          <p:nvPr/>
        </p:nvSpPr>
        <p:spPr>
          <a:xfrm>
            <a:off x="5148263" y="2751138"/>
            <a:ext cx="522287"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lù</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19" name="文本框 17418"/>
          <p:cNvSpPr txBox="1"/>
          <p:nvPr/>
        </p:nvSpPr>
        <p:spPr>
          <a:xfrm>
            <a:off x="1116013" y="3471863"/>
            <a:ext cx="882650"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yǔn</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0" name="文本框 17419"/>
          <p:cNvSpPr txBox="1"/>
          <p:nvPr/>
        </p:nvSpPr>
        <p:spPr>
          <a:xfrm>
            <a:off x="4500563" y="3400425"/>
            <a:ext cx="635000"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xù</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1" name="文本框 17420"/>
          <p:cNvSpPr txBox="1"/>
          <p:nvPr/>
        </p:nvSpPr>
        <p:spPr>
          <a:xfrm>
            <a:off x="1836738" y="4295775"/>
            <a:ext cx="612775"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zì</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2" name="文本框 17421"/>
          <p:cNvSpPr txBox="1"/>
          <p:nvPr/>
        </p:nvSpPr>
        <p:spPr>
          <a:xfrm>
            <a:off x="5151438" y="4295775"/>
            <a:ext cx="688975"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pū</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3" name="文本框 17422"/>
          <p:cNvSpPr txBox="1"/>
          <p:nvPr/>
        </p:nvSpPr>
        <p:spPr>
          <a:xfrm>
            <a:off x="1549400" y="5010150"/>
            <a:ext cx="666750"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fěi</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4" name="文本框 17423"/>
          <p:cNvSpPr txBox="1"/>
          <p:nvPr/>
        </p:nvSpPr>
        <p:spPr>
          <a:xfrm>
            <a:off x="4645025" y="4943475"/>
            <a:ext cx="922338" cy="577850"/>
          </a:xfrm>
          <a:prstGeom prst="rect">
            <a:avLst/>
          </a:prstGeom>
          <a:noFill/>
          <a:ln w="9525">
            <a:noFill/>
          </a:ln>
        </p:spPr>
        <p:txBody>
          <a:bodyPr>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fēi</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5" name="文本框 17424"/>
          <p:cNvSpPr txBox="1"/>
          <p:nvPr/>
        </p:nvSpPr>
        <p:spPr>
          <a:xfrm>
            <a:off x="7594600" y="4943475"/>
            <a:ext cx="1636713"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chuāng</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6" name="文本框 17425"/>
          <p:cNvSpPr txBox="1"/>
          <p:nvPr/>
        </p:nvSpPr>
        <p:spPr>
          <a:xfrm>
            <a:off x="1617663" y="5734050"/>
            <a:ext cx="644525"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jié</a:t>
            </a:r>
            <a:endParaRPr lang="en-US" altLang="zh-CN" sz="3200" b="1">
              <a:solidFill>
                <a:srgbClr val="000000"/>
              </a:solidFill>
              <a:latin typeface="Arial" panose="020B0604020202020204" pitchFamily="34" charset="0"/>
              <a:ea typeface="宋体" panose="02010600030101010101" pitchFamily="2" charset="-122"/>
            </a:endParaRPr>
          </a:p>
        </p:txBody>
      </p:sp>
      <p:sp>
        <p:nvSpPr>
          <p:cNvPr id="17427" name="文本框 17426"/>
          <p:cNvSpPr txBox="1"/>
          <p:nvPr/>
        </p:nvSpPr>
        <p:spPr>
          <a:xfrm>
            <a:off x="3351213" y="5734050"/>
            <a:ext cx="657225" cy="577850"/>
          </a:xfrm>
          <a:prstGeom prst="rect">
            <a:avLst/>
          </a:prstGeom>
          <a:noFill/>
          <a:ln w="9525">
            <a:noFill/>
          </a:ln>
        </p:spPr>
        <p:txBody>
          <a:bodyPr wrap="none">
            <a:spAutoFit/>
          </a:bodyPr>
          <a:p>
            <a:pPr marL="0" lvl="0" indent="0">
              <a:buNone/>
            </a:pPr>
            <a:r>
              <a:rPr lang="en-US" altLang="zh-CN" sz="3200" b="1">
                <a:solidFill>
                  <a:srgbClr val="000000"/>
                </a:solidFill>
                <a:latin typeface="Arial" panose="020B0604020202020204" pitchFamily="34" charset="0"/>
                <a:ea typeface="宋体" panose="02010600030101010101" pitchFamily="2" charset="-122"/>
              </a:rPr>
              <a:t>ào</a:t>
            </a:r>
            <a:endParaRPr lang="en-US" altLang="zh-CN" sz="3200" b="1">
              <a:solidFill>
                <a:srgbClr val="000000"/>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blinds(horizontal)">
                                      <p:cBhvr>
                                        <p:cTn id="7" dur="500"/>
                                        <p:tgtEl>
                                          <p:spTgt spid="174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blinds(horizontal)">
                                      <p:cBhvr>
                                        <p:cTn id="10" dur="500"/>
                                        <p:tgtEl>
                                          <p:spTgt spid="1741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7414"/>
                                        </p:tgtEl>
                                        <p:attrNameLst>
                                          <p:attrName>style.visibility</p:attrName>
                                        </p:attrNameLst>
                                      </p:cBhvr>
                                      <p:to>
                                        <p:strVal val="visible"/>
                                      </p:to>
                                    </p:set>
                                    <p:animEffect transition="in" filter="blinds(horizontal)">
                                      <p:cBhvr>
                                        <p:cTn id="13" dur="500"/>
                                        <p:tgtEl>
                                          <p:spTgt spid="1741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416"/>
                                        </p:tgtEl>
                                        <p:attrNameLst>
                                          <p:attrName>style.visibility</p:attrName>
                                        </p:attrNameLst>
                                      </p:cBhvr>
                                      <p:to>
                                        <p:strVal val="visible"/>
                                      </p:to>
                                    </p:set>
                                    <p:animEffect transition="in" filter="blinds(horizontal)">
                                      <p:cBhvr>
                                        <p:cTn id="16" dur="500"/>
                                        <p:tgtEl>
                                          <p:spTgt spid="174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415"/>
                                        </p:tgtEl>
                                        <p:attrNameLst>
                                          <p:attrName>style.visibility</p:attrName>
                                        </p:attrNameLst>
                                      </p:cBhvr>
                                      <p:to>
                                        <p:strVal val="visible"/>
                                      </p:to>
                                    </p:set>
                                    <p:animEffect transition="in" filter="blinds(horizontal)">
                                      <p:cBhvr>
                                        <p:cTn id="19" dur="500"/>
                                        <p:tgtEl>
                                          <p:spTgt spid="1741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7417"/>
                                        </p:tgtEl>
                                        <p:attrNameLst>
                                          <p:attrName>style.visibility</p:attrName>
                                        </p:attrNameLst>
                                      </p:cBhvr>
                                      <p:to>
                                        <p:strVal val="visible"/>
                                      </p:to>
                                    </p:set>
                                    <p:animEffect transition="in" filter="blinds(horizontal)">
                                      <p:cBhvr>
                                        <p:cTn id="22" dur="500"/>
                                        <p:tgtEl>
                                          <p:spTgt spid="1741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7418"/>
                                        </p:tgtEl>
                                        <p:attrNameLst>
                                          <p:attrName>style.visibility</p:attrName>
                                        </p:attrNameLst>
                                      </p:cBhvr>
                                      <p:to>
                                        <p:strVal val="visible"/>
                                      </p:to>
                                    </p:set>
                                    <p:animEffect transition="in" filter="blinds(horizontal)">
                                      <p:cBhvr>
                                        <p:cTn id="25" dur="500"/>
                                        <p:tgtEl>
                                          <p:spTgt spid="174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7419"/>
                                        </p:tgtEl>
                                        <p:attrNameLst>
                                          <p:attrName>style.visibility</p:attrName>
                                        </p:attrNameLst>
                                      </p:cBhvr>
                                      <p:to>
                                        <p:strVal val="visible"/>
                                      </p:to>
                                    </p:set>
                                    <p:animEffect transition="in" filter="blinds(horizontal)">
                                      <p:cBhvr>
                                        <p:cTn id="28" dur="500"/>
                                        <p:tgtEl>
                                          <p:spTgt spid="1741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7420"/>
                                        </p:tgtEl>
                                        <p:attrNameLst>
                                          <p:attrName>style.visibility</p:attrName>
                                        </p:attrNameLst>
                                      </p:cBhvr>
                                      <p:to>
                                        <p:strVal val="visible"/>
                                      </p:to>
                                    </p:set>
                                    <p:animEffect transition="in" filter="blinds(horizontal)">
                                      <p:cBhvr>
                                        <p:cTn id="31" dur="500"/>
                                        <p:tgtEl>
                                          <p:spTgt spid="1742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7421"/>
                                        </p:tgtEl>
                                        <p:attrNameLst>
                                          <p:attrName>style.visibility</p:attrName>
                                        </p:attrNameLst>
                                      </p:cBhvr>
                                      <p:to>
                                        <p:strVal val="visible"/>
                                      </p:to>
                                    </p:set>
                                    <p:animEffect transition="in" filter="blinds(horizontal)">
                                      <p:cBhvr>
                                        <p:cTn id="34" dur="500"/>
                                        <p:tgtEl>
                                          <p:spTgt spid="1742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7424"/>
                                        </p:tgtEl>
                                        <p:attrNameLst>
                                          <p:attrName>style.visibility</p:attrName>
                                        </p:attrNameLst>
                                      </p:cBhvr>
                                      <p:to>
                                        <p:strVal val="visible"/>
                                      </p:to>
                                    </p:set>
                                    <p:animEffect transition="in" filter="blinds(horizontal)">
                                      <p:cBhvr>
                                        <p:cTn id="37" dur="500"/>
                                        <p:tgtEl>
                                          <p:spTgt spid="1742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7423"/>
                                        </p:tgtEl>
                                        <p:attrNameLst>
                                          <p:attrName>style.visibility</p:attrName>
                                        </p:attrNameLst>
                                      </p:cBhvr>
                                      <p:to>
                                        <p:strVal val="visible"/>
                                      </p:to>
                                    </p:set>
                                    <p:animEffect transition="in" filter="blinds(horizontal)">
                                      <p:cBhvr>
                                        <p:cTn id="40" dur="500"/>
                                        <p:tgtEl>
                                          <p:spTgt spid="1742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7422"/>
                                        </p:tgtEl>
                                        <p:attrNameLst>
                                          <p:attrName>style.visibility</p:attrName>
                                        </p:attrNameLst>
                                      </p:cBhvr>
                                      <p:to>
                                        <p:strVal val="visible"/>
                                      </p:to>
                                    </p:set>
                                    <p:animEffect transition="in" filter="blinds(horizontal)">
                                      <p:cBhvr>
                                        <p:cTn id="43" dur="500"/>
                                        <p:tgtEl>
                                          <p:spTgt spid="1742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7425"/>
                                        </p:tgtEl>
                                        <p:attrNameLst>
                                          <p:attrName>style.visibility</p:attrName>
                                        </p:attrNameLst>
                                      </p:cBhvr>
                                      <p:to>
                                        <p:strVal val="visible"/>
                                      </p:to>
                                    </p:set>
                                    <p:animEffect transition="in" filter="blinds(horizontal)">
                                      <p:cBhvr>
                                        <p:cTn id="46" dur="500"/>
                                        <p:tgtEl>
                                          <p:spTgt spid="1742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7426"/>
                                        </p:tgtEl>
                                        <p:attrNameLst>
                                          <p:attrName>style.visibility</p:attrName>
                                        </p:attrNameLst>
                                      </p:cBhvr>
                                      <p:to>
                                        <p:strVal val="visible"/>
                                      </p:to>
                                    </p:set>
                                    <p:animEffect transition="in" filter="blinds(horizontal)">
                                      <p:cBhvr>
                                        <p:cTn id="49" dur="500"/>
                                        <p:tgtEl>
                                          <p:spTgt spid="1742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7427"/>
                                        </p:tgtEl>
                                        <p:attrNameLst>
                                          <p:attrName>style.visibility</p:attrName>
                                        </p:attrNameLst>
                                      </p:cBhvr>
                                      <p:to>
                                        <p:strVal val="visible"/>
                                      </p:to>
                                    </p:set>
                                    <p:animEffect transition="in" filter="blinds(horizontal)">
                                      <p:cBhvr>
                                        <p:cTn id="52" dur="500"/>
                                        <p:tgtEl>
                                          <p:spTgt spid="17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P spid="17413" grpId="0" animBg="1"/>
      <p:bldP spid="17414" grpId="0" animBg="1"/>
      <p:bldP spid="17416" grpId="0" animBg="1"/>
      <p:bldP spid="17415" grpId="0" animBg="1"/>
      <p:bldP spid="17417" grpId="0" animBg="1"/>
      <p:bldP spid="17418" grpId="0" animBg="1"/>
      <p:bldP spid="17419" grpId="0" animBg="1"/>
      <p:bldP spid="17420" grpId="0" animBg="1"/>
      <p:bldP spid="17421" grpId="0" animBg="1"/>
      <p:bldP spid="17424" grpId="0" animBg="1"/>
      <p:bldP spid="17423" grpId="0" animBg="1"/>
      <p:bldP spid="17422" grpId="0" animBg="1"/>
      <p:bldP spid="17425" grpId="0" animBg="1"/>
      <p:bldP spid="17426" grpId="0" animBg="1"/>
      <p:bldP spid="1742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文本占位符 18433"/>
          <p:cNvSpPr>
            <a:spLocks noGrp="1"/>
          </p:cNvSpPr>
          <p:nvPr>
            <p:ph type="body" idx="1"/>
          </p:nvPr>
        </p:nvSpPr>
        <p:spPr>
          <a:xfrm>
            <a:off x="250825" y="692150"/>
            <a:ext cx="8540750" cy="6165850"/>
          </a:xfrm>
          <a:ln/>
        </p:spPr>
        <p:txBody>
          <a:bodyPr/>
          <a:p>
            <a:pPr>
              <a:buNone/>
            </a:pPr>
            <a:r>
              <a:rPr lang="en-US" altLang="zh-CN" sz="3600" b="1">
                <a:latin typeface="黑体" panose="02010609060101010101" pitchFamily="2" charset="-122"/>
                <a:ea typeface="黑体" panose="02010609060101010101" pitchFamily="2" charset="-122"/>
              </a:rPr>
              <a:t> </a:t>
            </a:r>
            <a:r>
              <a:rPr lang="zh-CN" altLang="en-US" sz="3600" b="1">
                <a:latin typeface="黑体" panose="02010609060101010101" pitchFamily="2" charset="-122"/>
                <a:ea typeface="黑体" panose="02010609060101010101" pitchFamily="2" charset="-122"/>
              </a:rPr>
              <a:t>长歌</a:t>
            </a:r>
            <a:r>
              <a:rPr lang="zh-CN" altLang="en-US" sz="3600" b="1">
                <a:solidFill>
                  <a:srgbClr val="FF0000"/>
                </a:solidFill>
                <a:latin typeface="黑体" panose="02010609060101010101" pitchFamily="2" charset="-122"/>
                <a:ea typeface="黑体" panose="02010609060101010101" pitchFamily="2" charset="-122"/>
              </a:rPr>
              <a:t>当</a:t>
            </a:r>
            <a:r>
              <a:rPr lang="zh-CN" altLang="en-US" sz="3600" b="1">
                <a:latin typeface="黑体" panose="02010609060101010101" pitchFamily="2" charset="-122"/>
                <a:ea typeface="黑体" panose="02010609060101010101" pitchFamily="2" charset="-122"/>
              </a:rPr>
              <a:t>（ </a:t>
            </a:r>
            <a:r>
              <a:rPr lang="en-US" altLang="zh-CN" sz="3600" b="1">
                <a:latin typeface="黑体" panose="02010609060101010101" pitchFamily="2" charset="-122"/>
                <a:ea typeface="黑体" panose="02010609060101010101" pitchFamily="2" charset="-122"/>
              </a:rPr>
              <a:t>dàng </a:t>
            </a:r>
            <a:r>
              <a:rPr lang="zh-CN" altLang="en-US" sz="3600" b="1">
                <a:latin typeface="黑体" panose="02010609060101010101" pitchFamily="2" charset="-122"/>
                <a:ea typeface="黑体" panose="02010609060101010101" pitchFamily="2" charset="-122"/>
              </a:rPr>
              <a:t>）哭：以放声歌咏代替哭泣，多指用诗文抒发胸中悲愤之情 </a:t>
            </a:r>
            <a:endParaRPr lang="zh-CN" altLang="en-US" sz="3600" b="1">
              <a:latin typeface="黑体" panose="02010609060101010101" pitchFamily="2" charset="-122"/>
              <a:ea typeface="黑体" panose="02010609060101010101" pitchFamily="2" charset="-122"/>
            </a:endParaRPr>
          </a:p>
          <a:p>
            <a:pPr>
              <a:buNone/>
            </a:pPr>
            <a:r>
              <a:rPr lang="zh-CN" altLang="en-US" sz="3600" b="1">
                <a:solidFill>
                  <a:srgbClr val="FF0000"/>
                </a:solidFill>
                <a:latin typeface="黑体" panose="02010609060101010101" pitchFamily="2" charset="-122"/>
                <a:ea typeface="黑体" panose="02010609060101010101" pitchFamily="2" charset="-122"/>
              </a:rPr>
              <a:t> 殒</a:t>
            </a:r>
            <a:r>
              <a:rPr lang="zh-CN" altLang="en-US" sz="3600" b="1">
                <a:latin typeface="黑体" panose="02010609060101010101" pitchFamily="2" charset="-122"/>
                <a:ea typeface="黑体" panose="02010609060101010101" pitchFamily="2" charset="-122"/>
              </a:rPr>
              <a:t>（ </a:t>
            </a:r>
            <a:r>
              <a:rPr lang="en-US" altLang="zh-CN" sz="3600" b="1">
                <a:latin typeface="黑体" panose="02010609060101010101" pitchFamily="2" charset="-122"/>
                <a:ea typeface="黑体" panose="02010609060101010101" pitchFamily="2" charset="-122"/>
              </a:rPr>
              <a:t>Yǔn </a:t>
            </a:r>
            <a:r>
              <a:rPr lang="zh-CN" altLang="en-US" sz="3600" b="1">
                <a:latin typeface="黑体" panose="02010609060101010101" pitchFamily="2" charset="-122"/>
                <a:ea typeface="黑体" panose="02010609060101010101" pitchFamily="2" charset="-122"/>
              </a:rPr>
              <a:t>）身不</a:t>
            </a:r>
            <a:r>
              <a:rPr lang="zh-CN" altLang="en-US" sz="3600" b="1">
                <a:solidFill>
                  <a:srgbClr val="FF0000"/>
                </a:solidFill>
                <a:latin typeface="黑体" panose="02010609060101010101" pitchFamily="2" charset="-122"/>
                <a:ea typeface="黑体" panose="02010609060101010101" pitchFamily="2" charset="-122"/>
              </a:rPr>
              <a:t>恤</a:t>
            </a:r>
            <a:r>
              <a:rPr lang="zh-CN" altLang="en-US" sz="3600" b="1">
                <a:latin typeface="黑体" panose="02010609060101010101" pitchFamily="2" charset="-122"/>
                <a:ea typeface="黑体" panose="02010609060101010101" pitchFamily="2" charset="-122"/>
              </a:rPr>
              <a:t> （</a:t>
            </a:r>
            <a:r>
              <a:rPr lang="en-US" altLang="zh-CN" sz="3600" b="1">
                <a:latin typeface="黑体" panose="02010609060101010101" pitchFamily="2" charset="-122"/>
                <a:ea typeface="黑体" panose="02010609060101010101" pitchFamily="2" charset="-122"/>
              </a:rPr>
              <a:t>xù </a:t>
            </a:r>
            <a:r>
              <a:rPr lang="zh-CN" altLang="en-US" sz="3600" b="1">
                <a:latin typeface="黑体" panose="02010609060101010101" pitchFamily="2" charset="-122"/>
                <a:ea typeface="黑体" panose="02010609060101010101" pitchFamily="2" charset="-122"/>
              </a:rPr>
              <a:t>）：牺牲生命也在所不惜</a:t>
            </a:r>
            <a:endParaRPr lang="zh-CN" altLang="en-US" sz="3600" b="1">
              <a:latin typeface="黑体" panose="02010609060101010101" pitchFamily="2" charset="-122"/>
              <a:ea typeface="黑体" panose="02010609060101010101" pitchFamily="2" charset="-122"/>
            </a:endParaRPr>
          </a:p>
          <a:p>
            <a:pPr>
              <a:buNone/>
            </a:pPr>
            <a:r>
              <a:rPr lang="zh-CN" altLang="en-US" sz="3600" b="1">
                <a:solidFill>
                  <a:srgbClr val="FF0000"/>
                </a:solidFill>
                <a:latin typeface="黑体" panose="02010609060101010101" pitchFamily="2" charset="-122"/>
                <a:ea typeface="黑体" panose="02010609060101010101" pitchFamily="2" charset="-122"/>
              </a:rPr>
              <a:t>芸芸众生</a:t>
            </a:r>
            <a:r>
              <a:rPr lang="zh-CN" altLang="en-US" sz="3600" b="1">
                <a:latin typeface="黑体" panose="02010609060101010101" pitchFamily="2" charset="-122"/>
                <a:ea typeface="黑体" panose="02010609060101010101" pitchFamily="2" charset="-122"/>
              </a:rPr>
              <a:t>：佛教指一切有生命的东西，一般也用来指众多的平常人。</a:t>
            </a:r>
            <a:endParaRPr lang="zh-CN" altLang="en-US" sz="3600" b="1">
              <a:latin typeface="黑体" panose="02010609060101010101" pitchFamily="2" charset="-122"/>
              <a:ea typeface="黑体" panose="02010609060101010101" pitchFamily="2" charset="-122"/>
            </a:endParaRPr>
          </a:p>
          <a:p>
            <a:pPr>
              <a:buNone/>
            </a:pPr>
            <a:r>
              <a:rPr lang="zh-CN" altLang="en-US" sz="3600" b="1">
                <a:latin typeface="黑体" panose="02010609060101010101" pitchFamily="2" charset="-122"/>
                <a:ea typeface="黑体" panose="02010609060101010101" pitchFamily="2" charset="-122"/>
              </a:rPr>
              <a:t> </a:t>
            </a:r>
            <a:r>
              <a:rPr lang="zh-CN" altLang="en-US" sz="3600" b="1">
                <a:solidFill>
                  <a:srgbClr val="FF0000"/>
                </a:solidFill>
                <a:latin typeface="黑体" panose="02010609060101010101" pitchFamily="2" charset="-122"/>
                <a:ea typeface="黑体" panose="02010609060101010101" pitchFamily="2" charset="-122"/>
              </a:rPr>
              <a:t>广有羽翼</a:t>
            </a:r>
            <a:r>
              <a:rPr lang="zh-CN" altLang="en-US" sz="3600" b="1">
                <a:latin typeface="黑体" panose="02010609060101010101" pitchFamily="2" charset="-122"/>
                <a:ea typeface="黑体" panose="02010609060101010101" pitchFamily="2" charset="-122"/>
              </a:rPr>
              <a:t>：指到处都有帮凶，含贬义。</a:t>
            </a:r>
            <a:endParaRPr lang="zh-CN" altLang="en-US" sz="3600" b="1">
              <a:latin typeface="黑体" panose="02010609060101010101" pitchFamily="2" charset="-122"/>
              <a:ea typeface="黑体" panose="02010609060101010101" pitchFamily="2" charset="-122"/>
            </a:endParaRPr>
          </a:p>
          <a:p>
            <a:pPr>
              <a:buNone/>
            </a:pPr>
            <a:endParaRPr lang="zh-CN" altLang="en-US" sz="3600" b="1">
              <a:latin typeface="黑体" panose="02010609060101010101" pitchFamily="2" charset="-122"/>
              <a:ea typeface="黑体" panose="02010609060101010101" pitchFamily="2" charset="-122"/>
            </a:endParaRPr>
          </a:p>
        </p:txBody>
      </p:sp>
      <p:sp>
        <p:nvSpPr>
          <p:cNvPr id="18435" name="文本框 18434"/>
          <p:cNvSpPr txBox="1"/>
          <p:nvPr/>
        </p:nvSpPr>
        <p:spPr>
          <a:xfrm flipV="1">
            <a:off x="1908175" y="2509838"/>
            <a:ext cx="6211888" cy="519112"/>
          </a:xfrm>
          <a:prstGeom prst="rect">
            <a:avLst/>
          </a:prstGeom>
          <a:noFill/>
          <a:ln w="9525">
            <a:noFill/>
          </a:ln>
        </p:spPr>
        <p:txBody>
          <a:bodyPr rot="10800000">
            <a:spAutoFit/>
          </a:bodyPr>
          <a:p>
            <a:pPr marL="0" lvl="0" indent="0">
              <a:buNone/>
            </a:pPr>
            <a:endParaRPr sz="2800">
              <a:latin typeface="Arial" panose="020B0604020202020204" pitchFamily="34" charset="0"/>
              <a:ea typeface="宋体" panose="02010600030101010101" pitchFamily="2"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9457"/>
          <p:cNvSpPr>
            <a:spLocks noGrp="1"/>
          </p:cNvSpPr>
          <p:nvPr>
            <p:ph type="title"/>
          </p:nvPr>
        </p:nvSpPr>
        <p:spPr>
          <a:xfrm>
            <a:off x="323850" y="115888"/>
            <a:ext cx="8540750" cy="1143000"/>
          </a:xfrm>
          <a:ln/>
        </p:spPr>
        <p:txBody>
          <a:bodyPr anchor="ctr"/>
          <a:p>
            <a:pPr>
              <a:buNone/>
            </a:pPr>
            <a:r>
              <a:rPr lang="zh-CN" altLang="en-US" b="1"/>
              <a:t>课文整体把握</a:t>
            </a:r>
            <a:endParaRPr lang="zh-CN" altLang="en-US" b="1"/>
          </a:p>
        </p:txBody>
      </p:sp>
      <p:sp>
        <p:nvSpPr>
          <p:cNvPr id="19459" name="文本占位符 19458"/>
          <p:cNvSpPr>
            <a:spLocks noGrp="1"/>
          </p:cNvSpPr>
          <p:nvPr>
            <p:ph type="body" idx="1"/>
          </p:nvPr>
        </p:nvSpPr>
        <p:spPr>
          <a:xfrm>
            <a:off x="304800" y="1341438"/>
            <a:ext cx="8540750" cy="5516562"/>
          </a:xfrm>
          <a:ln/>
        </p:spPr>
        <p:txBody>
          <a:bodyPr/>
          <a:p>
            <a:r>
              <a:rPr lang="zh-CN" altLang="en-US" b="1">
                <a:hlinkClick r:id="" action="ppaction://hlinksldjump"/>
              </a:rPr>
              <a:t>第一、二部分</a:t>
            </a:r>
            <a:r>
              <a:rPr lang="en-US" altLang="zh-CN" b="1">
                <a:hlinkClick r:id="" action="ppaction://hlinksldjump"/>
              </a:rPr>
              <a:t>:</a:t>
            </a:r>
            <a:endParaRPr lang="en-US" altLang="zh-CN" b="1"/>
          </a:p>
          <a:p>
            <a:pPr>
              <a:buNone/>
            </a:pPr>
            <a:r>
              <a:rPr lang="zh-CN" altLang="en-US" b="1"/>
              <a:t>介绍本文的写作缘由，悼念逝者，唤醒生者。 </a:t>
            </a:r>
            <a:endParaRPr lang="zh-CN" altLang="en-US" b="1"/>
          </a:p>
          <a:p>
            <a:r>
              <a:rPr lang="zh-CN" altLang="en-US" b="1">
                <a:hlinkClick r:id="" action="ppaction://hlinksldjump"/>
              </a:rPr>
              <a:t>三、四、五部分 </a:t>
            </a:r>
            <a:r>
              <a:rPr lang="en-US" altLang="zh-CN" b="1">
                <a:hlinkClick r:id="" action="ppaction://hlinksldjump"/>
              </a:rPr>
              <a:t>:</a:t>
            </a:r>
            <a:endParaRPr lang="en-US" altLang="zh-CN" b="1"/>
          </a:p>
          <a:p>
            <a:pPr>
              <a:buNone/>
            </a:pPr>
            <a:r>
              <a:rPr lang="zh-CN" altLang="en-US" b="1"/>
              <a:t>记述刘和珍的生平事迹和遇难经过，追忆往事，揭露罪行。</a:t>
            </a:r>
            <a:endParaRPr lang="zh-CN" altLang="en-US" b="1"/>
          </a:p>
          <a:p>
            <a:r>
              <a:rPr lang="zh-CN" altLang="en-US" b="1">
                <a:hlinkClick r:id="" action="ppaction://hlinksldjump"/>
              </a:rPr>
              <a:t>第六、七部分 </a:t>
            </a:r>
            <a:r>
              <a:rPr lang="en-US" altLang="zh-CN" b="1">
                <a:hlinkClick r:id="" action="ppaction://hlinksldjump"/>
              </a:rPr>
              <a:t>:</a:t>
            </a:r>
            <a:endParaRPr lang="en-US" altLang="zh-CN" b="1"/>
          </a:p>
          <a:p>
            <a:pPr>
              <a:buNone/>
            </a:pPr>
            <a:r>
              <a:rPr lang="zh-CN" altLang="en-US" b="1"/>
              <a:t>在叙事的基础上再深入一步，议论“三一八”惨案的教训和意义。 </a:t>
            </a:r>
            <a:endParaRPr lang="zh-CN" altLang="en-US" b="1"/>
          </a:p>
          <a:p>
            <a:endParaRPr lang="zh-CN" alt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p:cNvSpPr>
          <p:nvPr>
            <p:ph type="title"/>
          </p:nvPr>
        </p:nvSpPr>
        <p:spPr>
          <a:xfrm>
            <a:off x="250825" y="333375"/>
            <a:ext cx="8540750" cy="3600450"/>
          </a:xfrm>
          <a:ln/>
        </p:spPr>
        <p:txBody>
          <a:bodyPr anchor="ctr"/>
          <a:p>
            <a:pPr>
              <a:buNone/>
            </a:pPr>
            <a:r>
              <a:rPr lang="en-US" altLang="zh-CN" sz="5400" b="1"/>
              <a:t>C</a:t>
            </a:r>
            <a:r>
              <a:rPr lang="zh-CN" altLang="en-US" sz="5400" b="1"/>
              <a:t>案探究</a:t>
            </a:r>
            <a:endParaRPr lang="zh-CN" altLang="en-US" sz="5400" b="1"/>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文本占位符 21505"/>
          <p:cNvSpPr>
            <a:spLocks noGrp="1"/>
          </p:cNvSpPr>
          <p:nvPr>
            <p:ph type="body" idx="1"/>
          </p:nvPr>
        </p:nvSpPr>
        <p:spPr>
          <a:xfrm>
            <a:off x="0" y="0"/>
            <a:ext cx="9144000" cy="6858000"/>
          </a:xfrm>
          <a:ln/>
        </p:spPr>
        <p:txBody>
          <a:bodyPr/>
          <a:p>
            <a:r>
              <a:rPr lang="zh-CN" altLang="en-US" b="1"/>
              <a:t>本文记叙了刘和珍的哪些事迹？从这些事迹中可以看出刘和珍是一位怎样的青年？</a:t>
            </a:r>
            <a:endParaRPr lang="zh-CN" altLang="en-US" b="1"/>
          </a:p>
          <a:p>
            <a:pPr>
              <a:buNone/>
            </a:pPr>
            <a:r>
              <a:rPr lang="en-US" altLang="zh-CN" b="1"/>
              <a:t>1</a:t>
            </a:r>
            <a:r>
              <a:rPr lang="zh-CN" altLang="en-US" b="1"/>
              <a:t>、在生活艰难中，毅然预定了</a:t>
            </a:r>
            <a:r>
              <a:rPr lang="en-US" altLang="zh-CN" b="1"/>
              <a:t>《</a:t>
            </a:r>
            <a:r>
              <a:rPr lang="zh-CN" altLang="en-US" b="1"/>
              <a:t>莽原</a:t>
            </a:r>
            <a:r>
              <a:rPr lang="en-US" altLang="zh-CN" b="1"/>
              <a:t>》</a:t>
            </a:r>
            <a:r>
              <a:rPr lang="zh-CN" altLang="en-US" b="1"/>
              <a:t>全年</a:t>
            </a:r>
            <a:endParaRPr lang="zh-CN" altLang="en-US" b="1"/>
          </a:p>
          <a:p>
            <a:pPr>
              <a:buNone/>
            </a:pPr>
            <a:endParaRPr lang="zh-CN" altLang="en-US" b="1">
              <a:solidFill>
                <a:schemeClr val="hlink"/>
              </a:solidFill>
            </a:endParaRPr>
          </a:p>
          <a:p>
            <a:pPr>
              <a:buNone/>
            </a:pPr>
            <a:r>
              <a:rPr lang="en-US" altLang="zh-CN" b="1"/>
              <a:t>2</a:t>
            </a:r>
            <a:r>
              <a:rPr lang="zh-CN" altLang="en-US" b="1"/>
              <a:t>、参加师大学潮斗争被开除</a:t>
            </a:r>
            <a:endParaRPr lang="zh-CN" altLang="en-US" b="1">
              <a:solidFill>
                <a:schemeClr val="hlink"/>
              </a:solidFill>
            </a:endParaRPr>
          </a:p>
          <a:p>
            <a:pPr>
              <a:buNone/>
            </a:pPr>
            <a:r>
              <a:rPr lang="zh-CN" altLang="en-US" b="1"/>
              <a:t>虑及母校前途，黯然泣下</a:t>
            </a:r>
            <a:endParaRPr lang="zh-CN" altLang="en-US" b="1">
              <a:solidFill>
                <a:schemeClr val="hlink"/>
              </a:solidFill>
            </a:endParaRPr>
          </a:p>
          <a:p>
            <a:pPr>
              <a:buNone/>
            </a:pPr>
            <a:r>
              <a:rPr lang="zh-CN" altLang="en-US" b="1"/>
              <a:t>听我的讲义，始终微笑，态度温和</a:t>
            </a:r>
            <a:endParaRPr lang="zh-CN" altLang="en-US" b="1">
              <a:solidFill>
                <a:schemeClr val="hlink"/>
              </a:solidFill>
            </a:endParaRPr>
          </a:p>
          <a:p>
            <a:pPr>
              <a:buNone/>
            </a:pPr>
            <a:r>
              <a:rPr lang="en-US" altLang="zh-CN" b="1"/>
              <a:t>3</a:t>
            </a:r>
            <a:r>
              <a:rPr lang="zh-CN" altLang="en-US" b="1"/>
              <a:t>、欣然前往执政府请愿并被戕害     </a:t>
            </a:r>
            <a:endParaRPr lang="zh-CN" altLang="en-US" b="1"/>
          </a:p>
          <a:p>
            <a:pPr>
              <a:buNone/>
            </a:pPr>
            <a:r>
              <a:rPr lang="zh-CN" altLang="en-US" b="1"/>
              <a:t>总结：</a:t>
            </a:r>
            <a:endParaRPr lang="zh-CN" altLang="en-US" b="1">
              <a:solidFill>
                <a:schemeClr val="hlink"/>
              </a:solidFill>
            </a:endParaRPr>
          </a:p>
          <a:p>
            <a:pPr>
              <a:buNone/>
            </a:pPr>
            <a:endParaRPr lang="zh-CN" altLang="en-US" b="1">
              <a:solidFill>
                <a:schemeClr val="hlink"/>
              </a:solidFill>
            </a:endParaRPr>
          </a:p>
        </p:txBody>
      </p:sp>
      <p:sp>
        <p:nvSpPr>
          <p:cNvPr id="21507" name="矩形 21506"/>
          <p:cNvSpPr/>
          <p:nvPr/>
        </p:nvSpPr>
        <p:spPr>
          <a:xfrm>
            <a:off x="6659563" y="2166938"/>
            <a:ext cx="2484437" cy="579437"/>
          </a:xfrm>
          <a:prstGeom prst="rect">
            <a:avLst/>
          </a:prstGeom>
          <a:noFill/>
          <a:ln w="9525">
            <a:noFill/>
          </a:ln>
        </p:spPr>
        <p:txBody>
          <a:bodyPr>
            <a:spAutoFit/>
          </a:bodyPr>
          <a:p>
            <a:pPr marL="0" lvl="0" indent="0">
              <a:buNone/>
            </a:pPr>
            <a:r>
              <a:rPr lang="zh-CN" altLang="en-US" sz="3200" b="1">
                <a:solidFill>
                  <a:schemeClr val="hlink"/>
                </a:solidFill>
                <a:latin typeface="Arial" panose="020B0604020202020204" pitchFamily="34" charset="0"/>
                <a:ea typeface="宋体" panose="02010600030101010101" pitchFamily="2" charset="-122"/>
              </a:rPr>
              <a:t>斗争精神</a:t>
            </a:r>
            <a:endParaRPr lang="zh-CN" altLang="en-US" sz="3200" b="1">
              <a:solidFill>
                <a:schemeClr val="hlink"/>
              </a:solidFill>
              <a:latin typeface="Arial" panose="020B0604020202020204" pitchFamily="34" charset="0"/>
              <a:ea typeface="宋体" panose="02010600030101010101" pitchFamily="2" charset="-122"/>
            </a:endParaRPr>
          </a:p>
        </p:txBody>
      </p:sp>
      <p:sp>
        <p:nvSpPr>
          <p:cNvPr id="21508" name="矩形 21507"/>
          <p:cNvSpPr/>
          <p:nvPr/>
        </p:nvSpPr>
        <p:spPr>
          <a:xfrm>
            <a:off x="6659563" y="2670175"/>
            <a:ext cx="2484437" cy="579438"/>
          </a:xfrm>
          <a:prstGeom prst="rect">
            <a:avLst/>
          </a:prstGeom>
          <a:noFill/>
          <a:ln w="9525">
            <a:noFill/>
          </a:ln>
        </p:spPr>
        <p:txBody>
          <a:bodyPr>
            <a:spAutoFit/>
          </a:bodyPr>
          <a:p>
            <a:pPr marL="0" lvl="0" indent="0">
              <a:buNone/>
            </a:pPr>
            <a:r>
              <a:rPr lang="zh-CN" altLang="en-US" sz="3200" b="1">
                <a:solidFill>
                  <a:schemeClr val="hlink"/>
                </a:solidFill>
                <a:latin typeface="Arial" panose="020B0604020202020204" pitchFamily="34" charset="0"/>
                <a:ea typeface="宋体" panose="02010600030101010101" pitchFamily="2" charset="-122"/>
              </a:rPr>
              <a:t>有责任感</a:t>
            </a:r>
            <a:endParaRPr lang="zh-CN" altLang="en-US" sz="3200" b="1">
              <a:solidFill>
                <a:schemeClr val="hlink"/>
              </a:solidFill>
              <a:latin typeface="Arial" panose="020B0604020202020204" pitchFamily="34" charset="0"/>
              <a:ea typeface="宋体" panose="02010600030101010101" pitchFamily="2" charset="-122"/>
            </a:endParaRPr>
          </a:p>
        </p:txBody>
      </p:sp>
      <p:sp>
        <p:nvSpPr>
          <p:cNvPr id="21509" name="矩形 21508"/>
          <p:cNvSpPr/>
          <p:nvPr/>
        </p:nvSpPr>
        <p:spPr>
          <a:xfrm>
            <a:off x="6659563" y="3317875"/>
            <a:ext cx="2484437" cy="579438"/>
          </a:xfrm>
          <a:prstGeom prst="rect">
            <a:avLst/>
          </a:prstGeom>
          <a:noFill/>
          <a:ln w="9525">
            <a:noFill/>
          </a:ln>
        </p:spPr>
        <p:txBody>
          <a:bodyPr>
            <a:spAutoFit/>
          </a:bodyPr>
          <a:p>
            <a:pPr marL="0" lvl="0" indent="0">
              <a:buNone/>
            </a:pPr>
            <a:r>
              <a:rPr lang="zh-CN" altLang="en-US" sz="3200" b="1">
                <a:solidFill>
                  <a:schemeClr val="hlink"/>
                </a:solidFill>
                <a:latin typeface="Arial" panose="020B0604020202020204" pitchFamily="34" charset="0"/>
                <a:ea typeface="宋体" panose="02010600030101010101" pitchFamily="2" charset="-122"/>
              </a:rPr>
              <a:t>温和善良</a:t>
            </a:r>
            <a:endParaRPr lang="zh-CN" altLang="en-US" sz="3200" b="1">
              <a:solidFill>
                <a:schemeClr val="hlink"/>
              </a:solidFill>
              <a:latin typeface="Arial" panose="020B0604020202020204" pitchFamily="34" charset="0"/>
              <a:ea typeface="宋体" panose="02010600030101010101" pitchFamily="2" charset="-122"/>
            </a:endParaRPr>
          </a:p>
        </p:txBody>
      </p:sp>
      <p:sp>
        <p:nvSpPr>
          <p:cNvPr id="21510" name="矩形 21509"/>
          <p:cNvSpPr/>
          <p:nvPr/>
        </p:nvSpPr>
        <p:spPr>
          <a:xfrm>
            <a:off x="6804025" y="3894138"/>
            <a:ext cx="1655763" cy="579437"/>
          </a:xfrm>
          <a:prstGeom prst="rect">
            <a:avLst/>
          </a:prstGeom>
          <a:noFill/>
          <a:ln w="9525">
            <a:noFill/>
          </a:ln>
        </p:spPr>
        <p:txBody>
          <a:bodyPr>
            <a:spAutoFit/>
          </a:bodyPr>
          <a:p>
            <a:pPr marL="0" lvl="0" indent="0">
              <a:spcBef>
                <a:spcPct val="20000"/>
              </a:spcBef>
              <a:buNone/>
            </a:pPr>
            <a:r>
              <a:rPr lang="zh-CN" altLang="en-US" sz="3200" b="1">
                <a:solidFill>
                  <a:schemeClr val="hlink"/>
                </a:solidFill>
                <a:latin typeface="Arial" panose="020B0604020202020204" pitchFamily="34" charset="0"/>
                <a:ea typeface="宋体" panose="02010600030101010101" pitchFamily="2" charset="-122"/>
              </a:rPr>
              <a:t>爱国</a:t>
            </a:r>
            <a:endParaRPr lang="zh-CN" altLang="en-US" sz="3200" b="1">
              <a:solidFill>
                <a:schemeClr val="hlink"/>
              </a:solidFill>
              <a:latin typeface="Arial" panose="020B0604020202020204" pitchFamily="34" charset="0"/>
              <a:ea typeface="宋体" panose="02010600030101010101" pitchFamily="2" charset="-122"/>
            </a:endParaRPr>
          </a:p>
        </p:txBody>
      </p:sp>
      <p:sp>
        <p:nvSpPr>
          <p:cNvPr id="21511" name="矩形 21510"/>
          <p:cNvSpPr/>
          <p:nvPr/>
        </p:nvSpPr>
        <p:spPr>
          <a:xfrm>
            <a:off x="0" y="5157788"/>
            <a:ext cx="10117138" cy="1063625"/>
          </a:xfrm>
          <a:prstGeom prst="rect">
            <a:avLst/>
          </a:prstGeom>
          <a:noFill/>
          <a:ln w="9525">
            <a:noFill/>
          </a:ln>
        </p:spPr>
        <p:txBody>
          <a:bodyPr>
            <a:spAutoFit/>
          </a:bodyPr>
          <a:p>
            <a:pPr marL="0" lvl="0" indent="0">
              <a:buNone/>
            </a:pPr>
            <a:r>
              <a:rPr lang="zh-CN" altLang="en-US" sz="3200" b="1">
                <a:solidFill>
                  <a:schemeClr val="hlink"/>
                </a:solidFill>
                <a:latin typeface="Arial" panose="020B0604020202020204" pitchFamily="34" charset="0"/>
                <a:ea typeface="宋体" panose="02010600030101010101" pitchFamily="2" charset="-122"/>
              </a:rPr>
              <a:t>刘和珍是一个渴求真理与进步，富于斗争精神，</a:t>
            </a:r>
            <a:endParaRPr lang="zh-CN" altLang="en-US" sz="3200" b="1">
              <a:solidFill>
                <a:schemeClr val="hlink"/>
              </a:solidFill>
              <a:latin typeface="Arial" panose="020B0604020202020204" pitchFamily="34" charset="0"/>
              <a:ea typeface="宋体" panose="02010600030101010101" pitchFamily="2" charset="-122"/>
            </a:endParaRPr>
          </a:p>
          <a:p>
            <a:pPr marL="0" lvl="0" indent="0">
              <a:buNone/>
            </a:pPr>
            <a:r>
              <a:rPr lang="zh-CN" altLang="en-US" sz="3200" b="1">
                <a:solidFill>
                  <a:schemeClr val="hlink"/>
                </a:solidFill>
                <a:latin typeface="Arial" panose="020B0604020202020204" pitchFamily="34" charset="0"/>
                <a:ea typeface="宋体" panose="02010600030101010101" pitchFamily="2" charset="-122"/>
              </a:rPr>
              <a:t>有责任感，温和善良而又具有爱国热忱的青年学生。</a:t>
            </a:r>
            <a:endParaRPr lang="zh-CN" altLang="en-US" sz="3200" b="1">
              <a:solidFill>
                <a:schemeClr val="hlink"/>
              </a:solidFill>
              <a:latin typeface="Arial" panose="020B0604020202020204" pitchFamily="34" charset="0"/>
              <a:ea typeface="宋体" panose="02010600030101010101" pitchFamily="2" charset="-122"/>
            </a:endParaRPr>
          </a:p>
        </p:txBody>
      </p:sp>
      <p:sp>
        <p:nvSpPr>
          <p:cNvPr id="21512" name="矩形 21511"/>
          <p:cNvSpPr/>
          <p:nvPr/>
        </p:nvSpPr>
        <p:spPr>
          <a:xfrm>
            <a:off x="323850" y="1628775"/>
            <a:ext cx="5511800" cy="577850"/>
          </a:xfrm>
          <a:prstGeom prst="rect">
            <a:avLst/>
          </a:prstGeom>
          <a:noFill/>
          <a:ln w="9525">
            <a:noFill/>
          </a:ln>
        </p:spPr>
        <p:txBody>
          <a:bodyPr wrap="none">
            <a:spAutoFit/>
          </a:bodyPr>
          <a:p>
            <a:pPr marL="0" lvl="0" indent="0">
              <a:buNone/>
            </a:pPr>
            <a:r>
              <a:rPr lang="zh-CN" altLang="en-US" sz="3200" b="1">
                <a:solidFill>
                  <a:schemeClr val="hlink"/>
                </a:solidFill>
                <a:latin typeface="Arial" panose="020B0604020202020204" pitchFamily="34" charset="0"/>
                <a:ea typeface="宋体" panose="02010600030101010101" pitchFamily="2" charset="-122"/>
              </a:rPr>
              <a:t>表现刘和珍追求进步的精神。</a:t>
            </a:r>
            <a:endParaRPr lang="zh-CN" altLang="en-US" sz="3200" b="1">
              <a:solidFill>
                <a:schemeClr val="hlink"/>
              </a:solidFill>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2"/>
                                        </p:tgtEl>
                                        <p:attrNameLst>
                                          <p:attrName>style.visibility</p:attrName>
                                        </p:attrNameLst>
                                      </p:cBhvr>
                                      <p:to>
                                        <p:strVal val="visible"/>
                                      </p:to>
                                    </p:set>
                                    <p:animEffect transition="in" filter="blinds(horizontal)">
                                      <p:cBhvr>
                                        <p:cTn id="7" dur="500"/>
                                        <p:tgtEl>
                                          <p:spTgt spid="215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blinds(horizontal)">
                                      <p:cBhvr>
                                        <p:cTn id="12" dur="500"/>
                                        <p:tgtEl>
                                          <p:spTgt spid="2150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1508"/>
                                        </p:tgtEl>
                                        <p:attrNameLst>
                                          <p:attrName>style.visibility</p:attrName>
                                        </p:attrNameLst>
                                      </p:cBhvr>
                                      <p:to>
                                        <p:strVal val="visible"/>
                                      </p:to>
                                    </p:set>
                                    <p:animEffect transition="in" filter="blinds(horizontal)">
                                      <p:cBhvr>
                                        <p:cTn id="15" dur="500"/>
                                        <p:tgtEl>
                                          <p:spTgt spid="2150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1509"/>
                                        </p:tgtEl>
                                        <p:attrNameLst>
                                          <p:attrName>style.visibility</p:attrName>
                                        </p:attrNameLst>
                                      </p:cBhvr>
                                      <p:to>
                                        <p:strVal val="visible"/>
                                      </p:to>
                                    </p:set>
                                    <p:animEffect transition="in" filter="blinds(horizontal)">
                                      <p:cBhvr>
                                        <p:cTn id="18" dur="500"/>
                                        <p:tgtEl>
                                          <p:spTgt spid="2150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510"/>
                                        </p:tgtEl>
                                        <p:attrNameLst>
                                          <p:attrName>style.visibility</p:attrName>
                                        </p:attrNameLst>
                                      </p:cBhvr>
                                      <p:to>
                                        <p:strVal val="visible"/>
                                      </p:to>
                                    </p:set>
                                    <p:animEffect transition="in" filter="blinds(horizontal)">
                                      <p:cBhvr>
                                        <p:cTn id="23" dur="500"/>
                                        <p:tgtEl>
                                          <p:spTgt spid="2151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1511"/>
                                        </p:tgtEl>
                                        <p:attrNameLst>
                                          <p:attrName>style.visibility</p:attrName>
                                        </p:attrNameLst>
                                      </p:cBhvr>
                                      <p:to>
                                        <p:strVal val="visible"/>
                                      </p:to>
                                    </p:set>
                                    <p:animEffect transition="in" filter="blinds(horizontal)">
                                      <p:cBhvr>
                                        <p:cTn id="28"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animBg="1"/>
      <p:bldP spid="21507" grpId="0" animBg="1"/>
      <p:bldP spid="21508" grpId="0" animBg="1"/>
      <p:bldP spid="21509" grpId="0" animBg="1"/>
      <p:bldP spid="21510" grpId="0" animBg="1"/>
      <p:bldP spid="215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文本框 3073"/>
          <p:cNvSpPr txBox="1"/>
          <p:nvPr/>
        </p:nvSpPr>
        <p:spPr>
          <a:xfrm>
            <a:off x="4859338" y="212725"/>
            <a:ext cx="3960812" cy="3492500"/>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在中国现代文学史上，有一个被誉为“民族魂”的人。他时刻以深沉的情怀、睿智的目光关注着我们民族的生存状态和精神世界。 </a:t>
            </a:r>
            <a:endParaRPr lang="zh-CN" altLang="en-US" sz="3200" b="1">
              <a:solidFill>
                <a:srgbClr val="0000FF"/>
              </a:solidFill>
              <a:latin typeface="Arial" panose="020B0604020202020204" pitchFamily="34" charset="0"/>
              <a:ea typeface="宋体" panose="02010600030101010101" pitchFamily="2" charset="-122"/>
            </a:endParaRPr>
          </a:p>
        </p:txBody>
      </p:sp>
      <p:sp>
        <p:nvSpPr>
          <p:cNvPr id="3075" name="文本框 3074"/>
          <p:cNvSpPr txBox="1"/>
          <p:nvPr/>
        </p:nvSpPr>
        <p:spPr>
          <a:xfrm>
            <a:off x="611188" y="3581400"/>
            <a:ext cx="8353425" cy="1549400"/>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他领着我们去过</a:t>
            </a:r>
            <a:endParaRPr lang="zh-CN" altLang="en-US" sz="3200" b="1">
              <a:solidFill>
                <a:srgbClr val="0000FF"/>
              </a:solidFill>
              <a:latin typeface="Arial" panose="020B0604020202020204" pitchFamily="34" charset="0"/>
              <a:ea typeface="宋体" panose="02010600030101010101" pitchFamily="2" charset="-122"/>
            </a:endParaRPr>
          </a:p>
          <a:p>
            <a:pPr marL="0" lvl="0" indent="0">
              <a:buNone/>
            </a:pPr>
            <a:r>
              <a:rPr lang="zh-CN" altLang="en-US" sz="3200" b="1">
                <a:solidFill>
                  <a:srgbClr val="0000FF"/>
                </a:solidFill>
                <a:latin typeface="Arial" panose="020B0604020202020204" pitchFamily="34" charset="0"/>
                <a:ea typeface="宋体" panose="02010600030101010101" pitchFamily="2" charset="-122"/>
              </a:rPr>
              <a:t>                                  </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从百草园到三味书屋</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，回到</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故乡</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看了</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社戏</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a:t>
            </a:r>
            <a:endParaRPr lang="zh-CN" altLang="en-US" sz="3200" b="1">
              <a:solidFill>
                <a:srgbClr val="0000FF"/>
              </a:solidFill>
              <a:latin typeface="Arial" panose="020B0604020202020204" pitchFamily="34" charset="0"/>
              <a:ea typeface="宋体" panose="02010600030101010101" pitchFamily="2" charset="-122"/>
            </a:endParaRPr>
          </a:p>
        </p:txBody>
      </p:sp>
      <p:pic>
        <p:nvPicPr>
          <p:cNvPr id="3076" name="图片 3075" descr="6648063781379918785578.png"/>
          <p:cNvPicPr>
            <a:picLocks noChangeAspect="1"/>
          </p:cNvPicPr>
          <p:nvPr/>
        </p:nvPicPr>
        <p:blipFill>
          <a:blip r:embed="rId1"/>
          <a:stretch>
            <a:fillRect/>
          </a:stretch>
        </p:blipFill>
        <p:spPr>
          <a:xfrm>
            <a:off x="611188" y="260350"/>
            <a:ext cx="4176712" cy="4105275"/>
          </a:xfrm>
          <a:prstGeom prst="rect">
            <a:avLst/>
          </a:prstGeom>
          <a:noFill/>
          <a:ln w="9525">
            <a:noFill/>
          </a:ln>
        </p:spPr>
      </p:pic>
      <p:pic>
        <p:nvPicPr>
          <p:cNvPr id="3077" name="图片 3076" descr="2303710191379918785593.png"/>
          <p:cNvPicPr>
            <a:picLocks noChangeAspect="1"/>
          </p:cNvPicPr>
          <p:nvPr/>
        </p:nvPicPr>
        <p:blipFill>
          <a:blip r:embed="rId2"/>
          <a:stretch>
            <a:fillRect/>
          </a:stretch>
        </p:blipFill>
        <p:spPr>
          <a:xfrm>
            <a:off x="611188" y="836613"/>
            <a:ext cx="4176712" cy="3294062"/>
          </a:xfrm>
          <a:prstGeom prst="rect">
            <a:avLst/>
          </a:prstGeom>
          <a:noFill/>
          <a:ln w="9525">
            <a:noFill/>
          </a:ln>
        </p:spPr>
      </p:pic>
      <p:sp>
        <p:nvSpPr>
          <p:cNvPr id="3078" name="文本框 3077"/>
          <p:cNvSpPr txBox="1"/>
          <p:nvPr/>
        </p:nvSpPr>
        <p:spPr>
          <a:xfrm>
            <a:off x="735013" y="4581525"/>
            <a:ext cx="8158162" cy="2149475"/>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这位巨星就是大家非常熟悉的</a:t>
            </a:r>
            <a:r>
              <a:rPr lang="zh-CN" altLang="en-US" sz="4000" b="1">
                <a:solidFill>
                  <a:srgbClr val="A50021"/>
                </a:solidFill>
                <a:latin typeface="Arial" panose="020B0604020202020204" pitchFamily="34" charset="0"/>
                <a:ea typeface="隶书" pitchFamily="49" charset="-122"/>
              </a:rPr>
              <a:t>鲁迅</a:t>
            </a:r>
            <a:r>
              <a:rPr lang="zh-CN" altLang="en-US" sz="3200" b="1">
                <a:solidFill>
                  <a:srgbClr val="0000FF"/>
                </a:solidFill>
                <a:latin typeface="Arial" panose="020B0604020202020204" pitchFamily="34" charset="0"/>
                <a:ea typeface="宋体" panose="02010600030101010101" pitchFamily="2" charset="-122"/>
              </a:rPr>
              <a:t>先生。 </a:t>
            </a:r>
            <a:br>
              <a:rPr lang="zh-CN" altLang="en-US" sz="3200" b="1">
                <a:solidFill>
                  <a:srgbClr val="0000FF"/>
                </a:solidFill>
                <a:latin typeface="Arial" panose="020B0604020202020204" pitchFamily="34" charset="0"/>
                <a:ea typeface="宋体" panose="02010600030101010101" pitchFamily="2" charset="-122"/>
              </a:rPr>
            </a:br>
            <a:r>
              <a:rPr lang="zh-CN" altLang="en-US" sz="3200" b="1">
                <a:solidFill>
                  <a:srgbClr val="0000FF"/>
                </a:solidFill>
                <a:latin typeface="Arial" panose="020B0604020202020204" pitchFamily="34" charset="0"/>
                <a:ea typeface="宋体" panose="02010600030101010101" pitchFamily="2" charset="-122"/>
              </a:rPr>
              <a:t>        今天，我们再随着他重温“三</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一八”惨案的历史，一起</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记念刘和珍君</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a:t>
            </a:r>
            <a:endParaRPr lang="zh-CN" altLang="en-US" sz="3200" b="1">
              <a:solidFill>
                <a:srgbClr val="0000FF"/>
              </a:solidFill>
              <a:latin typeface="Arial" panose="020B0604020202020204" pitchFamily="34" charset="0"/>
              <a:ea typeface="宋体" panose="02010600030101010101" pitchFamily="2"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wedge">
                                      <p:cBhvr>
                                        <p:cTn id="7" dur="2000"/>
                                        <p:tgtEl>
                                          <p:spTgt spid="3078"/>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3077"/>
                                        </p:tgtEl>
                                        <p:attrNameLst>
                                          <p:attrName>style.visibility</p:attrName>
                                        </p:attrNameLst>
                                      </p:cBhvr>
                                      <p:to>
                                        <p:strVal val="visible"/>
                                      </p:to>
                                    </p:set>
                                    <p:animEffect transition="in" filter="wedge">
                                      <p:cBhvr>
                                        <p:cTn id="10"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P spid="307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文本占位符 22529"/>
          <p:cNvSpPr>
            <a:spLocks noGrp="1"/>
          </p:cNvSpPr>
          <p:nvPr>
            <p:ph type="body" idx="1"/>
          </p:nvPr>
        </p:nvSpPr>
        <p:spPr>
          <a:xfrm>
            <a:off x="304800" y="620713"/>
            <a:ext cx="8540750" cy="5246687"/>
          </a:xfrm>
          <a:ln/>
        </p:spPr>
        <p:txBody>
          <a:bodyPr/>
          <a:p>
            <a:r>
              <a:rPr lang="zh-CN" altLang="en-US" b="1"/>
              <a:t>本文中作者始终在“说话”（“写一点东西”）与“不说”（“沉默”“无话可说”）中犹豫、徘徊，而作者的感情也在“说话”与“不说”之间往返起伏，可以将此看做情感发展的内在线索。请从文中找出相关语句，并分析作者为什么会有这种变化及其中蕴含的作者感情。</a:t>
            </a:r>
            <a:endParaRPr lang="zh-CN" altLang="en-US" b="1"/>
          </a:p>
          <a:p>
            <a:endParaRPr lang="zh-CN" alt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文本占位符 23553"/>
          <p:cNvSpPr>
            <a:spLocks noGrp="1"/>
          </p:cNvSpPr>
          <p:nvPr>
            <p:ph type="body" idx="1"/>
          </p:nvPr>
        </p:nvSpPr>
        <p:spPr>
          <a:xfrm>
            <a:off x="0" y="0"/>
            <a:ext cx="9144000" cy="6858000"/>
          </a:xfrm>
          <a:ln/>
        </p:spPr>
        <p:txBody>
          <a:bodyPr/>
          <a:p>
            <a:pPr>
              <a:buNone/>
            </a:pPr>
            <a:endParaRPr lang="en-US" altLang="zh-CN" b="1"/>
          </a:p>
          <a:p>
            <a:pPr>
              <a:buNone/>
            </a:pPr>
            <a:r>
              <a:rPr lang="zh-CN" altLang="en-US" b="1"/>
              <a:t>第一部分第二段：</a:t>
            </a:r>
            <a:r>
              <a:rPr lang="zh-CN" altLang="en-US" b="1">
                <a:solidFill>
                  <a:schemeClr val="hlink"/>
                </a:solidFill>
              </a:rPr>
              <a:t>我也早觉得有写一点东西的必要了。</a:t>
            </a:r>
            <a:endParaRPr lang="zh-CN" altLang="en-US" b="1">
              <a:solidFill>
                <a:schemeClr val="hlink"/>
              </a:solidFill>
            </a:endParaRPr>
          </a:p>
          <a:p>
            <a:pPr>
              <a:buNone/>
            </a:pPr>
            <a:r>
              <a:rPr lang="zh-CN" altLang="en-US" b="1">
                <a:ea typeface="黑体" panose="02010609060101010101" pitchFamily="2" charset="-122"/>
              </a:rPr>
              <a:t>分析：</a:t>
            </a:r>
            <a:r>
              <a:rPr lang="zh-CN" altLang="en-US" b="1">
                <a:solidFill>
                  <a:srgbClr val="000000"/>
                </a:solidFill>
                <a:ea typeface="黑体" panose="02010609060101010101" pitchFamily="2" charset="-122"/>
              </a:rPr>
              <a:t>从在“生活艰难中”“毅然预定</a:t>
            </a:r>
            <a:r>
              <a:rPr lang="en-US" altLang="zh-CN" b="1">
                <a:solidFill>
                  <a:srgbClr val="000000"/>
                </a:solidFill>
                <a:ea typeface="黑体" panose="02010609060101010101" pitchFamily="2" charset="-122"/>
              </a:rPr>
              <a:t>《</a:t>
            </a:r>
            <a:r>
              <a:rPr lang="zh-CN" altLang="en-US" b="1">
                <a:solidFill>
                  <a:srgbClr val="000000"/>
                </a:solidFill>
                <a:ea typeface="黑体" panose="02010609060101010101" pitchFamily="2" charset="-122"/>
              </a:rPr>
              <a:t>莽原</a:t>
            </a:r>
            <a:r>
              <a:rPr lang="en-US" altLang="zh-CN" b="1">
                <a:solidFill>
                  <a:srgbClr val="000000"/>
                </a:solidFill>
                <a:ea typeface="黑体" panose="02010609060101010101" pitchFamily="2" charset="-122"/>
              </a:rPr>
              <a:t>》</a:t>
            </a:r>
            <a:r>
              <a:rPr lang="zh-CN" altLang="en-US" b="1">
                <a:solidFill>
                  <a:srgbClr val="000000"/>
                </a:solidFill>
                <a:ea typeface="黑体" panose="02010609060101010101" pitchFamily="2" charset="-122"/>
              </a:rPr>
              <a:t>全年”，可看出刘和珍敢于反抗、追求进步的精神，这样的有志青年被害，“写一点东西”是为了记念死者。</a:t>
            </a:r>
            <a:endParaRPr lang="zh-CN" altLang="en-US" b="1">
              <a:solidFill>
                <a:srgbClr val="000000"/>
              </a:solidFill>
              <a:ea typeface="黑体" panose="02010609060101010101" pitchFamily="2" charset="-122"/>
            </a:endParaRPr>
          </a:p>
          <a:p>
            <a:pPr>
              <a:buNone/>
            </a:pPr>
            <a:r>
              <a:rPr lang="zh-CN" altLang="en-US" b="1"/>
              <a:t>第一部分第三段</a:t>
            </a:r>
            <a:r>
              <a:rPr lang="zh-CN" altLang="en-US" b="1">
                <a:solidFill>
                  <a:srgbClr val="000000"/>
                </a:solidFill>
              </a:rPr>
              <a:t>：</a:t>
            </a:r>
            <a:r>
              <a:rPr lang="zh-CN" altLang="en-US" b="1">
                <a:solidFill>
                  <a:schemeClr val="hlink"/>
                </a:solidFill>
              </a:rPr>
              <a:t>可是我实在无话可说。</a:t>
            </a:r>
            <a:endParaRPr lang="zh-CN" altLang="en-US" b="1">
              <a:solidFill>
                <a:schemeClr val="hlink"/>
              </a:solidFill>
            </a:endParaRPr>
          </a:p>
          <a:p>
            <a:pPr>
              <a:buNone/>
            </a:pPr>
            <a:r>
              <a:rPr lang="zh-CN" altLang="en-US" b="1">
                <a:solidFill>
                  <a:srgbClr val="000000"/>
                </a:solidFill>
                <a:ea typeface="黑体" panose="02010609060101010101" pitchFamily="2" charset="-122"/>
              </a:rPr>
              <a:t>      是因为反动派的下劣凶残和“文人学者”的阴险论调让作者愤怒到了极点，说不出话来。“我已经出离愤怒了”</a:t>
            </a:r>
            <a:endParaRPr lang="zh-CN" altLang="en-US" b="1">
              <a:solidFill>
                <a:srgbClr val="000000"/>
              </a:solidFill>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4">
                                            <p:txEl>
                                              <p:charRg st="26" end="96"/>
                                            </p:txEl>
                                          </p:spTgt>
                                        </p:tgtEl>
                                        <p:attrNameLst>
                                          <p:attrName>style.visibility</p:attrName>
                                        </p:attrNameLst>
                                      </p:cBhvr>
                                      <p:to>
                                        <p:strVal val="visible"/>
                                      </p:to>
                                    </p:set>
                                    <p:animEffect transition="in" filter="blinds(horizontal)">
                                      <p:cBhvr>
                                        <p:cTn id="7" dur="500"/>
                                        <p:tgtEl>
                                          <p:spTgt spid="23554">
                                            <p:txEl>
                                              <p:charRg st="26" end="9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3554">
                                            <p:txEl>
                                              <p:charRg st="115" end="171"/>
                                            </p:txEl>
                                          </p:spTgt>
                                        </p:tgtEl>
                                        <p:attrNameLst>
                                          <p:attrName>style.visibility</p:attrName>
                                        </p:attrNameLst>
                                      </p:cBhvr>
                                      <p:to>
                                        <p:strVal val="visible"/>
                                      </p:to>
                                    </p:set>
                                    <p:animEffect transition="in" filter="blinds(horizontal)">
                                      <p:cBhvr>
                                        <p:cTn id="12" dur="500"/>
                                        <p:tgtEl>
                                          <p:spTgt spid="23554">
                                            <p:txEl>
                                              <p:charRg st="115" end="17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文本占位符 24577"/>
          <p:cNvSpPr>
            <a:spLocks noGrp="1"/>
          </p:cNvSpPr>
          <p:nvPr>
            <p:ph type="body" idx="1"/>
          </p:nvPr>
        </p:nvSpPr>
        <p:spPr>
          <a:xfrm>
            <a:off x="0" y="0"/>
            <a:ext cx="9144000" cy="6858000"/>
          </a:xfrm>
          <a:ln/>
        </p:spPr>
        <p:txBody>
          <a:bodyPr/>
          <a:p>
            <a:pPr>
              <a:buNone/>
            </a:pPr>
            <a:endParaRPr lang="en-US" altLang="zh-CN" b="1"/>
          </a:p>
          <a:p>
            <a:pPr>
              <a:buNone/>
            </a:pPr>
            <a:r>
              <a:rPr lang="zh-CN" altLang="en-US" b="1"/>
              <a:t>第二部分第二段</a:t>
            </a:r>
            <a:r>
              <a:rPr lang="zh-CN" altLang="en-US" b="1">
                <a:solidFill>
                  <a:schemeClr val="hlink"/>
                </a:solidFill>
              </a:rPr>
              <a:t>：“我也早觉得有写一点东西的必要了”“我正有写一点东西的必要了”</a:t>
            </a:r>
            <a:endParaRPr lang="zh-CN" altLang="en-US" b="1">
              <a:solidFill>
                <a:schemeClr val="hlink"/>
              </a:solidFill>
            </a:endParaRPr>
          </a:p>
          <a:p>
            <a:pPr>
              <a:buNone/>
            </a:pPr>
            <a:r>
              <a:rPr lang="zh-CN" altLang="en-US" b="1">
                <a:solidFill>
                  <a:srgbClr val="000000"/>
                </a:solidFill>
                <a:ea typeface="黑体" panose="02010609060101010101" pitchFamily="2" charset="-122"/>
              </a:rPr>
              <a:t>“写一点东西”是为了记念死者，控诉反动派的罪行和流言家的阴险；同时也是为了使庸人不致忘却，要人们牢记血债。</a:t>
            </a:r>
            <a:endParaRPr lang="zh-CN" altLang="en-US" b="1">
              <a:solidFill>
                <a:srgbClr val="000000"/>
              </a:solidFill>
              <a:ea typeface="黑体" panose="02010609060101010101" pitchFamily="2" charset="-122"/>
            </a:endParaRPr>
          </a:p>
          <a:p>
            <a:pPr>
              <a:buNone/>
            </a:pPr>
            <a:r>
              <a:rPr lang="zh-CN" altLang="en-US" b="1"/>
              <a:t>第四段末段</a:t>
            </a:r>
            <a:r>
              <a:rPr lang="zh-CN" altLang="en-US" b="1">
                <a:solidFill>
                  <a:schemeClr val="hlink"/>
                </a:solidFill>
              </a:rPr>
              <a:t>：“我还有什么话可说呢？”</a:t>
            </a:r>
            <a:endParaRPr lang="zh-CN" altLang="en-US" b="1">
              <a:solidFill>
                <a:schemeClr val="hlink"/>
              </a:solidFill>
            </a:endParaRPr>
          </a:p>
          <a:p>
            <a:pPr>
              <a:buNone/>
            </a:pPr>
            <a:r>
              <a:rPr lang="zh-CN" altLang="en-US" b="1">
                <a:solidFill>
                  <a:srgbClr val="000000"/>
                </a:solidFill>
                <a:ea typeface="黑体" panose="02010609060101010101" pitchFamily="2" charset="-122"/>
              </a:rPr>
              <a:t>把愤怒的感情推向极点，概括尽反动势力的残暴、流言家们的无耻和青年死难的惨状。</a:t>
            </a:r>
            <a:endParaRPr lang="zh-CN" altLang="en-US" b="1">
              <a:solidFill>
                <a:srgbClr val="000000"/>
              </a:solidFill>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8">
                                            <p:txEl>
                                              <p:charRg st="41" end="95"/>
                                            </p:txEl>
                                          </p:spTgt>
                                        </p:tgtEl>
                                        <p:attrNameLst>
                                          <p:attrName>style.visibility</p:attrName>
                                        </p:attrNameLst>
                                      </p:cBhvr>
                                      <p:to>
                                        <p:strVal val="visible"/>
                                      </p:to>
                                    </p:set>
                                    <p:animEffect transition="in" filter="blinds(horizontal)">
                                      <p:cBhvr>
                                        <p:cTn id="7" dur="500"/>
                                        <p:tgtEl>
                                          <p:spTgt spid="24578">
                                            <p:txEl>
                                              <p:charRg st="41" end="9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4578">
                                            <p:txEl>
                                              <p:charRg st="114" end="153"/>
                                            </p:txEl>
                                          </p:spTgt>
                                        </p:tgtEl>
                                        <p:attrNameLst>
                                          <p:attrName>style.visibility</p:attrName>
                                        </p:attrNameLst>
                                      </p:cBhvr>
                                      <p:to>
                                        <p:strVal val="visible"/>
                                      </p:to>
                                    </p:set>
                                    <p:animEffect transition="in" filter="blinds(horizontal)">
                                      <p:cBhvr>
                                        <p:cTn id="12" dur="500"/>
                                        <p:tgtEl>
                                          <p:spTgt spid="24578">
                                            <p:txEl>
                                              <p:charRg st="114" end="15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8"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文本占位符 25601"/>
          <p:cNvSpPr>
            <a:spLocks noGrp="1"/>
          </p:cNvSpPr>
          <p:nvPr>
            <p:ph type="body" idx="1"/>
          </p:nvPr>
        </p:nvSpPr>
        <p:spPr>
          <a:xfrm>
            <a:off x="179388" y="188913"/>
            <a:ext cx="8964612" cy="6480175"/>
          </a:xfrm>
          <a:ln/>
        </p:spPr>
        <p:txBody>
          <a:bodyPr/>
          <a:p>
            <a:pPr>
              <a:buNone/>
            </a:pPr>
            <a:endParaRPr lang="en-US" altLang="zh-CN" b="1"/>
          </a:p>
          <a:p>
            <a:pPr>
              <a:buNone/>
            </a:pPr>
            <a:r>
              <a:rPr lang="zh-CN" altLang="en-US" sz="3600" b="1"/>
              <a:t>第五段首段</a:t>
            </a:r>
            <a:r>
              <a:rPr lang="zh-CN" altLang="en-US" sz="3600" b="1">
                <a:solidFill>
                  <a:schemeClr val="hlink"/>
                </a:solidFill>
              </a:rPr>
              <a:t>：“但是，我还有要说的话”</a:t>
            </a:r>
            <a:endParaRPr lang="zh-CN" altLang="en-US" sz="3600" b="1">
              <a:solidFill>
                <a:schemeClr val="hlink"/>
              </a:solidFill>
            </a:endParaRPr>
          </a:p>
          <a:p>
            <a:pPr>
              <a:buNone/>
            </a:pPr>
            <a:r>
              <a:rPr lang="zh-CN" altLang="en-US" sz="3600" b="1">
                <a:solidFill>
                  <a:srgbClr val="000000"/>
                </a:solidFill>
              </a:rPr>
              <a:t>作者还是忍不住了，接下来是揭露真相，表达作者揭露黑暗、记录历史的勇气和责任感。</a:t>
            </a:r>
            <a:endParaRPr lang="zh-CN" altLang="en-US" sz="3600" b="1">
              <a:solidFill>
                <a:srgbClr val="000000"/>
              </a:solidFill>
            </a:endParaRPr>
          </a:p>
          <a:p>
            <a:pPr>
              <a:buNone/>
            </a:pPr>
            <a:r>
              <a:rPr lang="zh-CN" altLang="en-US" sz="3600" b="1"/>
              <a:t>第七部分末段</a:t>
            </a:r>
            <a:r>
              <a:rPr lang="zh-CN" altLang="en-US" sz="3600" b="1">
                <a:solidFill>
                  <a:schemeClr val="hlink"/>
                </a:solidFill>
              </a:rPr>
              <a:t>：“呜呼，我说不出话”</a:t>
            </a:r>
            <a:endParaRPr lang="zh-CN" altLang="en-US" sz="3600" b="1">
              <a:solidFill>
                <a:schemeClr val="hlink"/>
              </a:solidFill>
            </a:endParaRPr>
          </a:p>
          <a:p>
            <a:pPr>
              <a:buNone/>
            </a:pPr>
            <a:r>
              <a:rPr lang="zh-CN" altLang="en-US" sz="3600" b="1">
                <a:solidFill>
                  <a:srgbClr val="000000"/>
                </a:solidFill>
              </a:rPr>
              <a:t>作者有说不尽的千言万语，以不说为说，让人沉浸在无比的悲哀和愤怒之中，“言有尽而意无穷”</a:t>
            </a:r>
            <a:endParaRPr lang="zh-CN" altLang="en-US" sz="3600" b="1">
              <a:solidFill>
                <a:srgbClr val="000000"/>
              </a:solidFill>
            </a:endParaRPr>
          </a:p>
          <a:p>
            <a:pPr>
              <a:buNone/>
            </a:pPr>
            <a:endParaRPr lang="zh-CN" altLang="en-US" b="1">
              <a:solidFill>
                <a:srgbClr val="000000"/>
              </a:solidFill>
            </a:endParaRPr>
          </a:p>
          <a:p>
            <a:pPr>
              <a:buNone/>
            </a:pP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
                                            <p:txEl>
                                              <p:charRg st="20" end="60"/>
                                            </p:txEl>
                                          </p:spTgt>
                                        </p:tgtEl>
                                        <p:attrNameLst>
                                          <p:attrName>style.visibility</p:attrName>
                                        </p:attrNameLst>
                                      </p:cBhvr>
                                      <p:to>
                                        <p:strVal val="visible"/>
                                      </p:to>
                                    </p:set>
                                    <p:animEffect transition="in" filter="blinds(horizontal)">
                                      <p:cBhvr>
                                        <p:cTn id="7" dur="500"/>
                                        <p:tgtEl>
                                          <p:spTgt spid="25602">
                                            <p:txEl>
                                              <p:charRg st="20" end="6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5602">
                                            <p:txEl>
                                              <p:charRg st="78" end="122"/>
                                            </p:txEl>
                                          </p:spTgt>
                                        </p:tgtEl>
                                        <p:attrNameLst>
                                          <p:attrName>style.visibility</p:attrName>
                                        </p:attrNameLst>
                                      </p:cBhvr>
                                      <p:to>
                                        <p:strVal val="visible"/>
                                      </p:to>
                                    </p:set>
                                    <p:animEffect transition="in" filter="blinds(horizontal)">
                                      <p:cBhvr>
                                        <p:cTn id="12" dur="500"/>
                                        <p:tgtEl>
                                          <p:spTgt spid="25602">
                                            <p:txEl>
                                              <p:charRg st="78" end="1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2" grpId="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26626" name="标题 26625"/>
          <p:cNvSpPr>
            <a:spLocks noGrp="1"/>
          </p:cNvSpPr>
          <p:nvPr>
            <p:ph type="title"/>
          </p:nvPr>
        </p:nvSpPr>
        <p:spPr>
          <a:ln/>
        </p:spPr>
        <p:txBody>
          <a:bodyPr anchor="ctr"/>
          <a:p>
            <a:pPr>
              <a:buNone/>
            </a:pPr>
            <a:r>
              <a:rPr lang="zh-CN" altLang="en-US" b="1"/>
              <a:t>探究二</a:t>
            </a:r>
            <a:endParaRPr lang="zh-CN" altLang="en-US" b="1"/>
          </a:p>
        </p:txBody>
      </p:sp>
      <p:sp>
        <p:nvSpPr>
          <p:cNvPr id="26627" name="文本占位符 26626"/>
          <p:cNvSpPr>
            <a:spLocks noGrp="1"/>
          </p:cNvSpPr>
          <p:nvPr>
            <p:ph type="body" idx="1"/>
          </p:nvPr>
        </p:nvSpPr>
        <p:spPr>
          <a:ln/>
        </p:spPr>
        <p:txBody>
          <a:bodyPr/>
          <a:p>
            <a:r>
              <a:rPr lang="zh-CN" altLang="en-US" sz="4000" b="1"/>
              <a:t>作者的笔触涉及到哪几类人？对每一类人作者表达了怎样的感情？</a:t>
            </a:r>
            <a:endParaRPr lang="zh-CN" altLang="en-US" sz="4000" b="1"/>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27650" name="文本占位符 27649"/>
          <p:cNvSpPr>
            <a:spLocks noGrp="1"/>
          </p:cNvSpPr>
          <p:nvPr>
            <p:ph type="body" idx="1"/>
          </p:nvPr>
        </p:nvSpPr>
        <p:spPr>
          <a:xfrm>
            <a:off x="0" y="260350"/>
            <a:ext cx="9144000" cy="5543550"/>
          </a:xfrm>
          <a:ln/>
        </p:spPr>
        <p:txBody>
          <a:bodyPr/>
          <a:p>
            <a:pPr>
              <a:buNone/>
            </a:pPr>
            <a:r>
              <a:rPr lang="en-US" altLang="zh-CN" b="1">
                <a:latin typeface="黑体" panose="02010609060101010101" pitchFamily="2" charset="-122"/>
                <a:ea typeface="黑体" panose="02010609060101010101" pitchFamily="2" charset="-122"/>
              </a:rPr>
              <a:t>1</a:t>
            </a:r>
            <a:r>
              <a:rPr lang="zh-CN" altLang="en-US" b="1">
                <a:latin typeface="黑体" panose="02010609060101010101" pitchFamily="2" charset="-122"/>
                <a:ea typeface="黑体" panose="02010609060101010101" pitchFamily="2" charset="-122"/>
              </a:rPr>
              <a:t>、</a:t>
            </a:r>
            <a:r>
              <a:rPr lang="zh-CN" altLang="en-US" b="1">
                <a:solidFill>
                  <a:schemeClr val="hlink"/>
                </a:solidFill>
                <a:latin typeface="黑体" panose="02010609060101010101" pitchFamily="2" charset="-122"/>
                <a:ea typeface="黑体" panose="02010609060101010101" pitchFamily="2" charset="-122"/>
              </a:rPr>
              <a:t>爱国青年</a:t>
            </a:r>
            <a:endParaRPr lang="zh-CN" altLang="en-US" b="1">
              <a:solidFill>
                <a:schemeClr val="hlink"/>
              </a:solidFill>
              <a:latin typeface="黑体" panose="02010609060101010101" pitchFamily="2" charset="-122"/>
              <a:ea typeface="黑体" panose="02010609060101010101" pitchFamily="2" charset="-122"/>
            </a:endParaRPr>
          </a:p>
          <a:p>
            <a:pPr>
              <a:buNone/>
            </a:pPr>
            <a:r>
              <a:rPr lang="zh-CN" altLang="en-US" b="1">
                <a:latin typeface="黑体" panose="02010609060101010101" pitchFamily="2" charset="-122"/>
                <a:ea typeface="黑体" panose="02010609060101010101" pitchFamily="2" charset="-122"/>
              </a:rPr>
              <a:t>“欣然前往”请愿“始终微笑”“和蔼”“沉勇而友爱”</a:t>
            </a:r>
            <a:endParaRPr lang="zh-CN" altLang="en-US" b="1">
              <a:latin typeface="黑体" panose="02010609060101010101" pitchFamily="2" charset="-122"/>
              <a:ea typeface="黑体" panose="02010609060101010101" pitchFamily="2" charset="-122"/>
            </a:endParaRPr>
          </a:p>
          <a:p>
            <a:pPr>
              <a:buNone/>
            </a:pPr>
            <a:r>
              <a:rPr lang="zh-CN" altLang="en-US" b="1">
                <a:latin typeface="黑体" panose="02010609060101010101" pitchFamily="2" charset="-122"/>
                <a:ea typeface="黑体" panose="02010609060101010101" pitchFamily="2" charset="-122"/>
              </a:rPr>
              <a:t>作者无比沉痛地悼念刘和珍等死难烈士，奉献自己的悲哀和尊敬。</a:t>
            </a:r>
            <a:endParaRPr lang="zh-CN" altLang="en-US" b="1">
              <a:latin typeface="黑体" panose="02010609060101010101" pitchFamily="2" charset="-122"/>
              <a:ea typeface="黑体" panose="02010609060101010101" pitchFamily="2" charset="-122"/>
            </a:endParaRPr>
          </a:p>
          <a:p>
            <a:pPr>
              <a:buNone/>
            </a:pPr>
            <a:r>
              <a:rPr lang="en-US" altLang="zh-CN" b="1">
                <a:latin typeface="黑体" panose="02010609060101010101" pitchFamily="2" charset="-122"/>
                <a:ea typeface="黑体" panose="02010609060101010101" pitchFamily="2" charset="-122"/>
              </a:rPr>
              <a:t>2</a:t>
            </a:r>
            <a:r>
              <a:rPr lang="zh-CN" altLang="en-US" b="1">
                <a:latin typeface="黑体" panose="02010609060101010101" pitchFamily="2" charset="-122"/>
                <a:ea typeface="黑体" panose="02010609060101010101" pitchFamily="2" charset="-122"/>
              </a:rPr>
              <a:t>、</a:t>
            </a:r>
            <a:endParaRPr lang="zh-CN" altLang="en-US" b="1">
              <a:latin typeface="黑体" panose="02010609060101010101" pitchFamily="2" charset="-122"/>
              <a:ea typeface="黑体" panose="02010609060101010101" pitchFamily="2" charset="-122"/>
            </a:endParaRPr>
          </a:p>
        </p:txBody>
      </p:sp>
      <p:sp>
        <p:nvSpPr>
          <p:cNvPr id="27651" name="矩形 27650"/>
          <p:cNvSpPr/>
          <p:nvPr/>
        </p:nvSpPr>
        <p:spPr>
          <a:xfrm>
            <a:off x="323850" y="3070225"/>
            <a:ext cx="1804988" cy="577850"/>
          </a:xfrm>
          <a:prstGeom prst="rect">
            <a:avLst/>
          </a:prstGeom>
          <a:noFill/>
          <a:ln w="9525">
            <a:noFill/>
          </a:ln>
        </p:spPr>
        <p:txBody>
          <a:bodyPr wrap="none">
            <a:spAutoFit/>
          </a:bodyPr>
          <a:p>
            <a:pPr marL="0" lvl="0" indent="0">
              <a:buNone/>
            </a:pPr>
            <a:r>
              <a:rPr lang="zh-CN" altLang="en-US" sz="3200" b="1">
                <a:solidFill>
                  <a:schemeClr val="hlink"/>
                </a:solidFill>
                <a:latin typeface="Arial" panose="020B0604020202020204" pitchFamily="34" charset="0"/>
                <a:ea typeface="黑体" panose="02010609060101010101" pitchFamily="2" charset="-122"/>
              </a:rPr>
              <a:t>反动势力</a:t>
            </a:r>
            <a:endParaRPr lang="zh-CN" altLang="en-US" sz="3200" b="1">
              <a:solidFill>
                <a:schemeClr val="hlink"/>
              </a:solidFill>
              <a:latin typeface="Arial" panose="020B0604020202020204" pitchFamily="34" charset="0"/>
              <a:ea typeface="黑体" panose="02010609060101010101" pitchFamily="2" charset="-122"/>
            </a:endParaRPr>
          </a:p>
        </p:txBody>
      </p:sp>
      <p:sp>
        <p:nvSpPr>
          <p:cNvPr id="27652" name="左大括号 27651"/>
          <p:cNvSpPr/>
          <p:nvPr/>
        </p:nvSpPr>
        <p:spPr>
          <a:xfrm>
            <a:off x="2047875" y="3284538"/>
            <a:ext cx="220663" cy="788987"/>
          </a:xfrm>
          <a:prstGeom prst="leftBrace">
            <a:avLst>
              <a:gd name="adj1" fmla="val 29796"/>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27653" name="矩形 27652"/>
          <p:cNvSpPr/>
          <p:nvPr/>
        </p:nvSpPr>
        <p:spPr>
          <a:xfrm>
            <a:off x="2270125" y="3073400"/>
            <a:ext cx="5054600" cy="577850"/>
          </a:xfrm>
          <a:prstGeom prst="rect">
            <a:avLst/>
          </a:prstGeom>
          <a:noFill/>
          <a:ln w="9525">
            <a:noFill/>
          </a:ln>
        </p:spPr>
        <p:txBody>
          <a:bodyPr wrap="none">
            <a:spAutoFit/>
          </a:bodyPr>
          <a:p>
            <a:pPr marL="0" lvl="0" indent="0">
              <a:spcBef>
                <a:spcPct val="20000"/>
              </a:spcBef>
              <a:buNone/>
            </a:pPr>
            <a:r>
              <a:rPr lang="zh-CN" altLang="en-US" sz="3200" b="1">
                <a:solidFill>
                  <a:schemeClr val="hlink"/>
                </a:solidFill>
                <a:latin typeface="Arial" panose="020B0604020202020204" pitchFamily="34" charset="0"/>
                <a:ea typeface="黑体" panose="02010609060101010101" pitchFamily="2" charset="-122"/>
              </a:rPr>
              <a:t>段政府（当局者、执政者）</a:t>
            </a:r>
            <a:endParaRPr lang="zh-CN" altLang="en-US" sz="3200" b="1">
              <a:latin typeface="Arial" panose="020B0604020202020204" pitchFamily="34" charset="0"/>
              <a:ea typeface="黑体" panose="02010609060101010101" pitchFamily="2" charset="-122"/>
            </a:endParaRPr>
          </a:p>
        </p:txBody>
      </p:sp>
      <p:sp>
        <p:nvSpPr>
          <p:cNvPr id="27654" name="文本框 27653"/>
          <p:cNvSpPr txBox="1"/>
          <p:nvPr/>
        </p:nvSpPr>
        <p:spPr>
          <a:xfrm>
            <a:off x="2268538" y="3644900"/>
            <a:ext cx="4643437" cy="577850"/>
          </a:xfrm>
          <a:prstGeom prst="rect">
            <a:avLst/>
          </a:prstGeom>
          <a:noFill/>
          <a:ln w="9525">
            <a:noFill/>
          </a:ln>
        </p:spPr>
        <p:txBody>
          <a:bodyPr wrap="none">
            <a:spAutoFit/>
          </a:bodyPr>
          <a:p>
            <a:pPr marL="0" lvl="0" indent="0">
              <a:buNone/>
            </a:pPr>
            <a:r>
              <a:rPr lang="zh-CN" altLang="en-US" sz="3200" b="1">
                <a:solidFill>
                  <a:schemeClr val="hlink"/>
                </a:solidFill>
                <a:latin typeface="Arial" panose="020B0604020202020204" pitchFamily="34" charset="0"/>
                <a:ea typeface="黑体" panose="02010609060101010101" pitchFamily="2" charset="-122"/>
              </a:rPr>
              <a:t>流言家（有恶意的闲人）</a:t>
            </a:r>
            <a:endParaRPr lang="zh-CN" altLang="en-US" sz="3200" b="1">
              <a:latin typeface="Arial" panose="020B0604020202020204" pitchFamily="34" charset="0"/>
              <a:ea typeface="黑体" panose="02010609060101010101" pitchFamily="2" charset="-122"/>
            </a:endParaRPr>
          </a:p>
        </p:txBody>
      </p:sp>
      <p:sp>
        <p:nvSpPr>
          <p:cNvPr id="27655" name="文本框 27654"/>
          <p:cNvSpPr txBox="1"/>
          <p:nvPr/>
        </p:nvSpPr>
        <p:spPr>
          <a:xfrm>
            <a:off x="2392363" y="5162550"/>
            <a:ext cx="192087" cy="358775"/>
          </a:xfrm>
          <a:prstGeom prst="rect">
            <a:avLst/>
          </a:prstGeom>
          <a:noFill/>
          <a:ln w="9525">
            <a:noFill/>
          </a:ln>
        </p:spPr>
        <p:txBody>
          <a:bodyPr wrap="none">
            <a:spAutoFit/>
          </a:bodyPr>
          <a:p>
            <a:pPr marL="0" lvl="0" indent="0">
              <a:buNone/>
            </a:pPr>
            <a:endParaRPr>
              <a:latin typeface="Arial" panose="020B0604020202020204" pitchFamily="34" charset="0"/>
              <a:ea typeface="宋体" panose="02010600030101010101" pitchFamily="2" charset="-122"/>
            </a:endParaRPr>
          </a:p>
        </p:txBody>
      </p:sp>
      <p:sp>
        <p:nvSpPr>
          <p:cNvPr id="27656" name="下箭头 27655"/>
          <p:cNvSpPr/>
          <p:nvPr/>
        </p:nvSpPr>
        <p:spPr>
          <a:xfrm>
            <a:off x="895350" y="3717925"/>
            <a:ext cx="71438" cy="431800"/>
          </a:xfrm>
          <a:prstGeom prst="downArrow">
            <a:avLst>
              <a:gd name="adj1" fmla="val 50000"/>
              <a:gd name="adj2" fmla="val 15111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27657" name="文本框 27656"/>
          <p:cNvSpPr txBox="1"/>
          <p:nvPr/>
        </p:nvSpPr>
        <p:spPr>
          <a:xfrm>
            <a:off x="112713" y="4216400"/>
            <a:ext cx="8964612" cy="1063625"/>
          </a:xfrm>
          <a:prstGeom prst="rect">
            <a:avLst/>
          </a:prstGeom>
          <a:noFill/>
          <a:ln w="9525">
            <a:noFill/>
          </a:ln>
        </p:spPr>
        <p:txBody>
          <a:bodyPr>
            <a:spAutoFit/>
          </a:bodyPr>
          <a:p>
            <a:pPr marL="0" lvl="0" indent="0">
              <a:buNone/>
            </a:pPr>
            <a:r>
              <a:rPr lang="zh-CN" altLang="en-US" sz="3200" b="1">
                <a:latin typeface="Arial" panose="020B0604020202020204" pitchFamily="34" charset="0"/>
                <a:ea typeface="黑体" panose="02010609060101010101" pitchFamily="2" charset="-122"/>
              </a:rPr>
              <a:t>作者愤怒控诉段政府虐杀爱国青年的罪行，痛斥走狗文人下劣无耻的流言。</a:t>
            </a:r>
            <a:endParaRPr lang="zh-CN" altLang="en-US" sz="3200" b="1">
              <a:latin typeface="Arial" panose="020B0604020202020204" pitchFamily="34" charset="0"/>
              <a:ea typeface="黑体" panose="02010609060101010101" pitchFamily="2" charset="-122"/>
            </a:endParaRPr>
          </a:p>
        </p:txBody>
      </p:sp>
      <p:sp>
        <p:nvSpPr>
          <p:cNvPr id="27658" name="文本框 27657"/>
          <p:cNvSpPr txBox="1"/>
          <p:nvPr/>
        </p:nvSpPr>
        <p:spPr>
          <a:xfrm>
            <a:off x="-38100" y="5226050"/>
            <a:ext cx="8931275" cy="577850"/>
          </a:xfrm>
          <a:prstGeom prst="rect">
            <a:avLst/>
          </a:prstGeom>
          <a:noFill/>
          <a:ln w="9525">
            <a:noFill/>
          </a:ln>
        </p:spPr>
        <p:txBody>
          <a:bodyPr wrap="none">
            <a:spAutoFit/>
          </a:bodyPr>
          <a:p>
            <a:pPr marL="0" lvl="0" indent="0">
              <a:buNone/>
            </a:pPr>
            <a:r>
              <a:rPr lang="en-US" altLang="zh-CN" sz="3200" b="1">
                <a:latin typeface="Arial" panose="020B0604020202020204" pitchFamily="34" charset="0"/>
                <a:ea typeface="宋体" panose="02010600030101010101" pitchFamily="2" charset="-122"/>
              </a:rPr>
              <a:t>3</a:t>
            </a:r>
            <a:r>
              <a:rPr lang="zh-CN" altLang="en-US" sz="3200" b="1">
                <a:solidFill>
                  <a:schemeClr val="hlink"/>
                </a:solidFill>
                <a:latin typeface="Arial" panose="020B0604020202020204" pitchFamily="34" charset="0"/>
                <a:ea typeface="黑体" panose="02010609060101010101" pitchFamily="2" charset="-122"/>
              </a:rPr>
              <a:t>、“无恶意的闲人”（庸人）</a:t>
            </a:r>
            <a:r>
              <a:rPr lang="en-US" altLang="zh-CN" sz="3200" b="1">
                <a:solidFill>
                  <a:schemeClr val="hlink"/>
                </a:solidFill>
                <a:latin typeface="Arial" panose="020B0604020202020204" pitchFamily="34" charset="0"/>
                <a:ea typeface="黑体" panose="02010609060101010101" pitchFamily="2" charset="-122"/>
              </a:rPr>
              <a:t>——“</a:t>
            </a:r>
            <a:r>
              <a:rPr lang="zh-CN" altLang="en-US" sz="3200" b="1">
                <a:solidFill>
                  <a:schemeClr val="hlink"/>
                </a:solidFill>
                <a:latin typeface="Arial" panose="020B0604020202020204" pitchFamily="34" charset="0"/>
                <a:ea typeface="黑体" panose="02010609060101010101" pitchFamily="2" charset="-122"/>
              </a:rPr>
              <a:t>以饭后的谈资”</a:t>
            </a:r>
            <a:endParaRPr lang="zh-CN" altLang="en-US" sz="3200" b="1">
              <a:solidFill>
                <a:schemeClr val="hlink"/>
              </a:solidFill>
              <a:latin typeface="Arial" panose="020B0604020202020204" pitchFamily="34" charset="0"/>
              <a:ea typeface="黑体" panose="02010609060101010101" pitchFamily="2" charset="-122"/>
            </a:endParaRPr>
          </a:p>
        </p:txBody>
      </p:sp>
      <p:sp>
        <p:nvSpPr>
          <p:cNvPr id="27659" name="文本框 27658"/>
          <p:cNvSpPr txBox="1"/>
          <p:nvPr/>
        </p:nvSpPr>
        <p:spPr>
          <a:xfrm>
            <a:off x="179388" y="5805488"/>
            <a:ext cx="8785225" cy="1063625"/>
          </a:xfrm>
          <a:prstGeom prst="rect">
            <a:avLst/>
          </a:prstGeom>
          <a:noFill/>
          <a:ln w="9525">
            <a:noFill/>
          </a:ln>
        </p:spPr>
        <p:txBody>
          <a:bodyPr>
            <a:spAutoFit/>
          </a:bodyPr>
          <a:p>
            <a:pPr marL="0" lvl="0" indent="0">
              <a:buNone/>
            </a:pPr>
            <a:r>
              <a:rPr lang="zh-CN" altLang="en-US" sz="3200" b="1">
                <a:latin typeface="Arial" panose="020B0604020202020204" pitchFamily="34" charset="0"/>
                <a:ea typeface="黑体" panose="02010609060101010101" pitchFamily="2" charset="-122"/>
              </a:rPr>
              <a:t>痛心于“庸人”的不觉醒、不抗争，痛心于衰亡民族的默无声息。</a:t>
            </a:r>
            <a:endParaRPr lang="zh-CN" altLang="en-US" sz="3200" b="1">
              <a:latin typeface="Arial" panose="020B0604020202020204" pitchFamily="34" charset="0"/>
              <a:ea typeface="黑体" panose="02010609060101010101" pitchFamily="2" charset="-122"/>
            </a:endParaRPr>
          </a:p>
        </p:txBody>
      </p:sp>
      <p:sp>
        <p:nvSpPr>
          <p:cNvPr id="27660" name="矩形 27659"/>
          <p:cNvSpPr/>
          <p:nvPr/>
        </p:nvSpPr>
        <p:spPr>
          <a:xfrm>
            <a:off x="7092950" y="2921000"/>
            <a:ext cx="2232025" cy="577850"/>
          </a:xfrm>
          <a:prstGeom prst="rect">
            <a:avLst/>
          </a:prstGeom>
          <a:noFill/>
          <a:ln w="9525">
            <a:noFill/>
          </a:ln>
        </p:spPr>
        <p:txBody>
          <a:bodyPr>
            <a:spAutoFit/>
          </a:bodyPr>
          <a:p>
            <a:pPr marL="0" lvl="0" indent="0">
              <a:buNone/>
            </a:pPr>
            <a:r>
              <a:rPr lang="zh-CN" altLang="en-US" sz="3200" b="1">
                <a:latin typeface="Arial" panose="020B0604020202020204" pitchFamily="34" charset="0"/>
                <a:ea typeface="黑体" panose="02010609060101010101" pitchFamily="2" charset="-122"/>
              </a:rPr>
              <a:t>下劣凶残</a:t>
            </a:r>
            <a:endParaRPr lang="zh-CN" altLang="en-US" sz="3200" b="1">
              <a:latin typeface="Arial" panose="020B0604020202020204" pitchFamily="34" charset="0"/>
              <a:ea typeface="黑体" panose="02010609060101010101" pitchFamily="2" charset="-122"/>
            </a:endParaRPr>
          </a:p>
        </p:txBody>
      </p:sp>
      <p:sp>
        <p:nvSpPr>
          <p:cNvPr id="27661" name="矩形 27660"/>
          <p:cNvSpPr/>
          <p:nvPr/>
        </p:nvSpPr>
        <p:spPr>
          <a:xfrm>
            <a:off x="6880225" y="3641725"/>
            <a:ext cx="1835150" cy="577850"/>
          </a:xfrm>
          <a:prstGeom prst="rect">
            <a:avLst/>
          </a:prstGeom>
          <a:noFill/>
          <a:ln w="9525">
            <a:noFill/>
          </a:ln>
        </p:spPr>
        <p:txBody>
          <a:bodyPr>
            <a:spAutoFit/>
          </a:bodyPr>
          <a:p>
            <a:pPr marL="0" lvl="0" indent="0">
              <a:buNone/>
            </a:pPr>
            <a:r>
              <a:rPr lang="zh-CN" altLang="en-US" sz="3200" b="1">
                <a:latin typeface="Arial" panose="020B0604020202020204" pitchFamily="34" charset="0"/>
                <a:ea typeface="黑体" panose="02010609060101010101" pitchFamily="2" charset="-122"/>
              </a:rPr>
              <a:t>无耻</a:t>
            </a:r>
            <a:endParaRPr lang="zh-CN" altLang="en-US" sz="3200" b="1">
              <a:latin typeface="Arial" panose="020B0604020202020204" pitchFamily="34" charset="0"/>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0">
                                            <p:txEl>
                                              <p:charRg st="7" end="33"/>
                                            </p:txEl>
                                          </p:spTgt>
                                        </p:tgtEl>
                                        <p:attrNameLst>
                                          <p:attrName>style.visibility</p:attrName>
                                        </p:attrNameLst>
                                      </p:cBhvr>
                                      <p:to>
                                        <p:strVal val="visible"/>
                                      </p:to>
                                    </p:set>
                                    <p:animEffect transition="in" filter="blinds(horizontal)">
                                      <p:cBhvr>
                                        <p:cTn id="7" dur="500"/>
                                        <p:tgtEl>
                                          <p:spTgt spid="27650">
                                            <p:txEl>
                                              <p:charRg st="7" end="3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7650">
                                            <p:txEl>
                                              <p:charRg st="33" end="63"/>
                                            </p:txEl>
                                          </p:spTgt>
                                        </p:tgtEl>
                                        <p:attrNameLst>
                                          <p:attrName>style.visibility</p:attrName>
                                        </p:attrNameLst>
                                      </p:cBhvr>
                                      <p:to>
                                        <p:strVal val="visible"/>
                                      </p:to>
                                    </p:set>
                                    <p:animEffect transition="in" filter="blinds(horizontal)">
                                      <p:cBhvr>
                                        <p:cTn id="12" dur="500"/>
                                        <p:tgtEl>
                                          <p:spTgt spid="27650">
                                            <p:txEl>
                                              <p:charRg st="33" end="6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661"/>
                                        </p:tgtEl>
                                        <p:attrNameLst>
                                          <p:attrName>style.visibility</p:attrName>
                                        </p:attrNameLst>
                                      </p:cBhvr>
                                      <p:to>
                                        <p:strVal val="visible"/>
                                      </p:to>
                                    </p:set>
                                    <p:animEffect transition="in" filter="blinds(horizontal)">
                                      <p:cBhvr>
                                        <p:cTn id="17" dur="500"/>
                                        <p:tgtEl>
                                          <p:spTgt spid="27661"/>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7660"/>
                                        </p:tgtEl>
                                        <p:attrNameLst>
                                          <p:attrName>style.visibility</p:attrName>
                                        </p:attrNameLst>
                                      </p:cBhvr>
                                      <p:to>
                                        <p:strVal val="visible"/>
                                      </p:to>
                                    </p:set>
                                    <p:animEffect transition="in" filter="blinds(horizontal)">
                                      <p:cBhvr>
                                        <p:cTn id="20" dur="500"/>
                                        <p:tgtEl>
                                          <p:spTgt spid="2766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7657"/>
                                        </p:tgtEl>
                                        <p:attrNameLst>
                                          <p:attrName>style.visibility</p:attrName>
                                        </p:attrNameLst>
                                      </p:cBhvr>
                                      <p:to>
                                        <p:strVal val="visible"/>
                                      </p:to>
                                    </p:set>
                                    <p:animEffect transition="in" filter="blinds(horizontal)">
                                      <p:cBhvr>
                                        <p:cTn id="25" dur="500"/>
                                        <p:tgtEl>
                                          <p:spTgt spid="2765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7659"/>
                                        </p:tgtEl>
                                        <p:attrNameLst>
                                          <p:attrName>style.visibility</p:attrName>
                                        </p:attrNameLst>
                                      </p:cBhvr>
                                      <p:to>
                                        <p:strVal val="visible"/>
                                      </p:to>
                                    </p:set>
                                    <p:animEffect transition="in" filter="blinds(horizontal)">
                                      <p:cBhvr>
                                        <p:cTn id="30" dur="500"/>
                                        <p:tgtEl>
                                          <p:spTgt spid="27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0" grpId="1"/>
      <p:bldP spid="27661" grpId="0" animBg="1"/>
      <p:bldP spid="27660" grpId="0" animBg="1"/>
      <p:bldP spid="27657" grpId="0" animBg="1"/>
      <p:bldP spid="27659"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sp>
        <p:nvSpPr>
          <p:cNvPr id="28674" name="标题 28673"/>
          <p:cNvSpPr>
            <a:spLocks noGrp="1"/>
          </p:cNvSpPr>
          <p:nvPr>
            <p:ph type="title"/>
          </p:nvPr>
        </p:nvSpPr>
        <p:spPr>
          <a:xfrm>
            <a:off x="323850" y="0"/>
            <a:ext cx="8540750" cy="908050"/>
          </a:xfrm>
          <a:ln/>
        </p:spPr>
        <p:txBody>
          <a:bodyPr anchor="ctr"/>
          <a:p>
            <a:pPr>
              <a:buNone/>
            </a:pPr>
            <a:r>
              <a:rPr lang="zh-CN" altLang="en-US" sz="3200" b="1"/>
              <a:t>探究三：请分析鲁迅对这次情愿的看法及这次请愿的意义</a:t>
            </a:r>
            <a:endParaRPr lang="zh-CN" altLang="en-US" sz="3200" b="1"/>
          </a:p>
        </p:txBody>
      </p:sp>
      <p:sp>
        <p:nvSpPr>
          <p:cNvPr id="28675" name="文本占位符 28674"/>
          <p:cNvSpPr>
            <a:spLocks noGrp="1"/>
          </p:cNvSpPr>
          <p:nvPr>
            <p:ph type="body" idx="1"/>
          </p:nvPr>
        </p:nvSpPr>
        <p:spPr>
          <a:xfrm>
            <a:off x="0" y="908050"/>
            <a:ext cx="9144000" cy="5949950"/>
          </a:xfrm>
          <a:ln/>
        </p:spPr>
        <p:txBody>
          <a:bodyPr/>
          <a:p>
            <a:pPr>
              <a:lnSpc>
                <a:spcPct val="90000"/>
              </a:lnSpc>
              <a:buNone/>
            </a:pPr>
            <a:r>
              <a:rPr lang="zh-CN" altLang="en-US" b="1"/>
              <a:t>看法：“至多，不过供无恶意的闲人以饭后的谈资，或者给有恶意的闲人作‘流言’的种子，至于此外的深的意义，我总觉得很寥寥”</a:t>
            </a:r>
            <a:endParaRPr lang="zh-CN" altLang="en-US" b="1"/>
          </a:p>
          <a:p>
            <a:pPr>
              <a:lnSpc>
                <a:spcPct val="90000"/>
              </a:lnSpc>
              <a:buNone/>
            </a:pPr>
            <a:r>
              <a:rPr lang="zh-CN" altLang="en-US" b="1">
                <a:solidFill>
                  <a:schemeClr val="hlink"/>
                </a:solidFill>
              </a:rPr>
              <a:t>作者为这次徒手请愿而流血深感惋惜，为这次意义寥寥的牺牲而感到痛心。</a:t>
            </a:r>
            <a:endParaRPr lang="zh-CN" altLang="en-US" b="1">
              <a:solidFill>
                <a:schemeClr val="hlink"/>
              </a:solidFill>
            </a:endParaRPr>
          </a:p>
          <a:p>
            <a:pPr>
              <a:lnSpc>
                <a:spcPct val="90000"/>
              </a:lnSpc>
              <a:buNone/>
            </a:pPr>
            <a:r>
              <a:rPr lang="zh-CN" altLang="en-US" b="1"/>
              <a:t>意义：</a:t>
            </a:r>
            <a:r>
              <a:rPr lang="en-US" altLang="zh-CN" b="1"/>
              <a:t>①</a:t>
            </a:r>
            <a:r>
              <a:rPr lang="zh-CN" altLang="en-US" b="1"/>
              <a:t>对请愿来说，意义很寥寥，但爱国青年的血还是有意义的，肯定它的社会影响。</a:t>
            </a:r>
            <a:endParaRPr lang="zh-CN" altLang="en-US" b="1"/>
          </a:p>
          <a:p>
            <a:pPr>
              <a:lnSpc>
                <a:spcPct val="90000"/>
              </a:lnSpc>
              <a:buNone/>
            </a:pPr>
            <a:r>
              <a:rPr lang="en-US" altLang="zh-CN" b="1"/>
              <a:t>②</a:t>
            </a:r>
            <a:r>
              <a:rPr lang="zh-CN" altLang="en-US" b="1"/>
              <a:t>中国女子的勇毅精神，没有因为数千年来的压抑而被消灭。</a:t>
            </a:r>
            <a:endParaRPr lang="zh-CN" altLang="en-US" b="1"/>
          </a:p>
          <a:p>
            <a:pPr>
              <a:lnSpc>
                <a:spcPct val="90000"/>
              </a:lnSpc>
              <a:buNone/>
            </a:pPr>
            <a:r>
              <a:rPr lang="en-US" altLang="zh-CN" b="1"/>
              <a:t>③“</a:t>
            </a:r>
            <a:r>
              <a:rPr lang="zh-CN" altLang="en-US" b="1"/>
              <a:t>苟活者”会从这次流血事件中看到希望，觉悟起来，摆脱麻木；而“真的勇士”会更坚定地奋勇前行。</a:t>
            </a:r>
            <a:endParaRPr lang="zh-CN" alt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xEl>
                                              <p:charRg st="60" end="94"/>
                                            </p:txEl>
                                          </p:spTgt>
                                        </p:tgtEl>
                                        <p:attrNameLst>
                                          <p:attrName>style.visibility</p:attrName>
                                        </p:attrNameLst>
                                      </p:cBhvr>
                                      <p:to>
                                        <p:strVal val="visible"/>
                                      </p:to>
                                    </p:set>
                                    <p:animEffect transition="in" filter="blinds(horizontal)">
                                      <p:cBhvr>
                                        <p:cTn id="7" dur="500"/>
                                        <p:tgtEl>
                                          <p:spTgt spid="28675">
                                            <p:txEl>
                                              <p:charRg st="60" end="9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8675">
                                            <p:txEl>
                                              <p:charRg st="94" end="134"/>
                                            </p:txEl>
                                          </p:spTgt>
                                        </p:tgtEl>
                                        <p:attrNameLst>
                                          <p:attrName>style.visibility</p:attrName>
                                        </p:attrNameLst>
                                      </p:cBhvr>
                                      <p:to>
                                        <p:strVal val="visible"/>
                                      </p:to>
                                    </p:set>
                                    <p:animEffect transition="in" filter="blinds(horizontal)">
                                      <p:cBhvr>
                                        <p:cTn id="12" dur="500"/>
                                        <p:tgtEl>
                                          <p:spTgt spid="28675">
                                            <p:txEl>
                                              <p:charRg st="94" end="134"/>
                                            </p:txEl>
                                          </p:spTgt>
                                        </p:tgtEl>
                                      </p:cBhvr>
                                    </p:animEffect>
                                  </p:childTnLst>
                                </p:cTn>
                              </p:par>
                              <p:par>
                                <p:cTn id="13" presetID="3" presetClass="entr" presetSubtype="10" fill="hold" grpId="2" nodeType="withEffect">
                                  <p:stCondLst>
                                    <p:cond delay="0"/>
                                  </p:stCondLst>
                                  <p:childTnLst>
                                    <p:set>
                                      <p:cBhvr>
                                        <p:cTn id="14" dur="1" fill="hold">
                                          <p:stCondLst>
                                            <p:cond delay="0"/>
                                          </p:stCondLst>
                                        </p:cTn>
                                        <p:tgtEl>
                                          <p:spTgt spid="28675">
                                            <p:txEl>
                                              <p:charRg st="134" end="162"/>
                                            </p:txEl>
                                          </p:spTgt>
                                        </p:tgtEl>
                                        <p:attrNameLst>
                                          <p:attrName>style.visibility</p:attrName>
                                        </p:attrNameLst>
                                      </p:cBhvr>
                                      <p:to>
                                        <p:strVal val="visible"/>
                                      </p:to>
                                    </p:set>
                                    <p:animEffect transition="in" filter="blinds(horizontal)">
                                      <p:cBhvr>
                                        <p:cTn id="15" dur="500"/>
                                        <p:tgtEl>
                                          <p:spTgt spid="28675">
                                            <p:txEl>
                                              <p:charRg st="134" end="162"/>
                                            </p:txEl>
                                          </p:spTgt>
                                        </p:tgtEl>
                                      </p:cBhvr>
                                    </p:animEffect>
                                  </p:childTnLst>
                                </p:cTn>
                              </p:par>
                              <p:par>
                                <p:cTn id="16" presetID="3" presetClass="entr" presetSubtype="10" fill="hold" grpId="3" nodeType="withEffect">
                                  <p:stCondLst>
                                    <p:cond delay="0"/>
                                  </p:stCondLst>
                                  <p:childTnLst>
                                    <p:set>
                                      <p:cBhvr>
                                        <p:cTn id="17" dur="1" fill="hold">
                                          <p:stCondLst>
                                            <p:cond delay="0"/>
                                          </p:stCondLst>
                                        </p:cTn>
                                        <p:tgtEl>
                                          <p:spTgt spid="28675">
                                            <p:txEl>
                                              <p:charRg st="162" end="210"/>
                                            </p:txEl>
                                          </p:spTgt>
                                        </p:tgtEl>
                                        <p:attrNameLst>
                                          <p:attrName>style.visibility</p:attrName>
                                        </p:attrNameLst>
                                      </p:cBhvr>
                                      <p:to>
                                        <p:strVal val="visible"/>
                                      </p:to>
                                    </p:set>
                                    <p:animEffect transition="in" filter="blinds(horizontal)">
                                      <p:cBhvr>
                                        <p:cTn id="18" dur="500"/>
                                        <p:tgtEl>
                                          <p:spTgt spid="28675">
                                            <p:txEl>
                                              <p:charRg st="162" end="2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28675" grpId="1"/>
      <p:bldP spid="28675" grpId="2"/>
      <p:bldP spid="28675" grpId="3"/>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29697"/>
          <p:cNvSpPr>
            <a:spLocks noGrp="1"/>
          </p:cNvSpPr>
          <p:nvPr>
            <p:ph type="title"/>
          </p:nvPr>
        </p:nvSpPr>
        <p:spPr>
          <a:ln/>
        </p:spPr>
        <p:txBody>
          <a:bodyPr anchor="ctr"/>
          <a:p>
            <a:pPr>
              <a:buNone/>
            </a:pPr>
            <a:r>
              <a:rPr lang="zh-CN" altLang="en-US" sz="6000">
                <a:solidFill>
                  <a:srgbClr val="FF00FF"/>
                </a:solidFill>
                <a:effectLst>
                  <a:outerShdw blurRad="38100" dist="38100" dir="2700000">
                    <a:srgbClr val="000000"/>
                  </a:outerShdw>
                </a:effectLst>
                <a:ea typeface="华文新魏" pitchFamily="2" charset="-122"/>
              </a:rPr>
              <a:t>问题探究</a:t>
            </a:r>
            <a:endParaRPr lang="zh-CN" altLang="en-US" sz="6000">
              <a:solidFill>
                <a:srgbClr val="FF00FF"/>
              </a:solidFill>
              <a:effectLst>
                <a:outerShdw blurRad="38100" dist="38100" dir="2700000">
                  <a:srgbClr val="000000"/>
                </a:outerShdw>
              </a:effectLst>
              <a:ea typeface="华文新魏" pitchFamily="2" charset="-122"/>
            </a:endParaRPr>
          </a:p>
        </p:txBody>
      </p:sp>
      <p:sp>
        <p:nvSpPr>
          <p:cNvPr id="29699" name="文本占位符 29698"/>
          <p:cNvSpPr>
            <a:spLocks noGrp="1"/>
          </p:cNvSpPr>
          <p:nvPr>
            <p:ph type="body" idx="1"/>
          </p:nvPr>
        </p:nvSpPr>
        <p:spPr>
          <a:ln/>
        </p:spPr>
        <p:txBody>
          <a:bodyPr/>
          <a:p>
            <a:r>
              <a:rPr lang="zh-CN" altLang="en-US" sz="3600" b="1">
                <a:solidFill>
                  <a:srgbClr val="0000FF"/>
                </a:solidFill>
                <a:effectLst>
                  <a:outerShdw blurRad="38100" dist="38100" dir="2700000">
                    <a:srgbClr val="000000"/>
                  </a:outerShdw>
                </a:effectLst>
              </a:rPr>
              <a:t>鲁迅先生是怀着怎样的心情写下此文的？</a:t>
            </a:r>
            <a:endParaRPr lang="zh-CN" altLang="en-US" sz="3600" b="1">
              <a:solidFill>
                <a:srgbClr val="0000FF"/>
              </a:solidFill>
              <a:effectLst>
                <a:outerShdw blurRad="38100" dist="38100" dir="2700000">
                  <a:srgbClr val="000000"/>
                </a:outerShdw>
              </a:effectLst>
            </a:endParaRPr>
          </a:p>
        </p:txBody>
      </p:sp>
      <p:pic>
        <p:nvPicPr>
          <p:cNvPr id="29700" name="断情殇.wma" descr="1008152151379918785546.png">
            <a:hlinkClick r:id="" action="ppaction://media"/>
          </p:cNvPr>
          <p:cNvPicPr>
            <a:picLocks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8532813" y="6308725"/>
            <a:ext cx="304800" cy="304800"/>
          </a:xfrm>
          <a:prstGeom prst="rect">
            <a:avLst/>
          </a:prstGeom>
          <a:noFill/>
          <a:ln w="9525">
            <a:noFill/>
          </a:ln>
        </p:spPr>
      </p:pic>
    </p:spTree>
  </p:cSld>
  <p:clrMapOvr>
    <a:masterClrMapping/>
  </p:clrMapOvr>
  <p:transition/>
  <p:timing>
    <p:tnLst>
      <p:par>
        <p:cTn id="1" dur="indefinite" restart="never" nodeType="tmRoot">
          <p:childTnLst>
            <p:seq concurrent="1" nextAc="seek">
              <p:cTn id="2" restart="whenNotActive" fill="hold" evtFilter="cancelBubble" nodeType="interactiveSeq">
                <p:stCondLst>
                  <p:cond evt="onClick" delay="0">
                    <p:tgtEl>
                      <p:spTgt spid="29700"/>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9700"/>
                                        </p:tgtEl>
                                      </p:cBhvr>
                                    </p:cmd>
                                  </p:childTnLst>
                                </p:cTn>
                              </p:par>
                            </p:childTnLst>
                          </p:cTn>
                        </p:par>
                      </p:childTnLst>
                    </p:cTn>
                  </p:par>
                </p:childTnLst>
              </p:cTn>
              <p:nextCondLst>
                <p:cond evt="onClick" delay="0">
                  <p:tgtEl>
                    <p:spTgt spid="29700"/>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9700"/>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文本框 30721"/>
          <p:cNvSpPr txBox="1"/>
          <p:nvPr/>
        </p:nvSpPr>
        <p:spPr>
          <a:xfrm>
            <a:off x="1752600" y="1600200"/>
            <a:ext cx="1524000" cy="1235075"/>
          </a:xfrm>
          <a:prstGeom prst="rect">
            <a:avLst/>
          </a:prstGeom>
          <a:noFill/>
          <a:ln w="9525">
            <a:noFill/>
          </a:ln>
        </p:spPr>
        <p:txBody>
          <a:bodyPr>
            <a:spAutoFit/>
          </a:bodyPr>
          <a:p>
            <a:pPr marL="0" lvl="0" indent="0">
              <a:spcBef>
                <a:spcPct val="50000"/>
              </a:spcBef>
              <a:buNone/>
            </a:pPr>
            <a:r>
              <a:rPr lang="zh-CN" altLang="en-US" sz="4000">
                <a:solidFill>
                  <a:srgbClr val="800000"/>
                </a:solidFill>
                <a:latin typeface="Times New Roman" panose="02020603050405020304" pitchFamily="18" charset="0"/>
                <a:ea typeface="华文新魏" pitchFamily="2" charset="-122"/>
              </a:rPr>
              <a:t>说</a:t>
            </a:r>
            <a:endParaRPr lang="zh-CN" altLang="en-US" sz="3600">
              <a:solidFill>
                <a:srgbClr val="800000"/>
              </a:solidFill>
              <a:latin typeface="Times New Roman" panose="02020603050405020304" pitchFamily="18" charset="0"/>
              <a:ea typeface="华文新魏" pitchFamily="2" charset="-122"/>
            </a:endParaRPr>
          </a:p>
          <a:p>
            <a:pPr marL="0" lvl="0" indent="0">
              <a:spcBef>
                <a:spcPct val="50000"/>
              </a:spcBef>
              <a:buNone/>
            </a:pPr>
            <a:endParaRPr lang="zh-CN" altLang="en-US" sz="2400">
              <a:latin typeface="Times New Roman" panose="02020603050405020304" pitchFamily="18" charset="0"/>
              <a:ea typeface="宋体" panose="02010600030101010101" pitchFamily="2" charset="-122"/>
            </a:endParaRPr>
          </a:p>
        </p:txBody>
      </p:sp>
      <p:sp>
        <p:nvSpPr>
          <p:cNvPr id="30723" name="文本框 30722"/>
          <p:cNvSpPr txBox="1"/>
          <p:nvPr/>
        </p:nvSpPr>
        <p:spPr>
          <a:xfrm>
            <a:off x="1752600" y="4037013"/>
            <a:ext cx="1295400" cy="1363662"/>
          </a:xfrm>
          <a:prstGeom prst="rect">
            <a:avLst/>
          </a:prstGeom>
          <a:noFill/>
          <a:ln w="9525">
            <a:noFill/>
          </a:ln>
        </p:spPr>
        <p:txBody>
          <a:bodyPr>
            <a:spAutoFit/>
          </a:bodyPr>
          <a:p>
            <a:pPr marL="0" lvl="0" indent="0">
              <a:spcBef>
                <a:spcPct val="50000"/>
              </a:spcBef>
              <a:buNone/>
            </a:pPr>
            <a:r>
              <a:rPr lang="zh-CN" altLang="en-US" sz="3600">
                <a:solidFill>
                  <a:srgbClr val="FF0066"/>
                </a:solidFill>
                <a:latin typeface="Times New Roman" panose="02020603050405020304" pitchFamily="18" charset="0"/>
                <a:ea typeface="华文新魏" pitchFamily="2" charset="-122"/>
              </a:rPr>
              <a:t>不说</a:t>
            </a:r>
            <a:endParaRPr lang="zh-CN" altLang="en-US" sz="3600">
              <a:solidFill>
                <a:srgbClr val="FF0066"/>
              </a:solidFill>
              <a:latin typeface="Times New Roman" panose="02020603050405020304" pitchFamily="18" charset="0"/>
              <a:ea typeface="华文新魏" pitchFamily="2" charset="-122"/>
            </a:endParaRPr>
          </a:p>
          <a:p>
            <a:pPr marL="0" lvl="0" indent="0">
              <a:spcBef>
                <a:spcPct val="50000"/>
              </a:spcBef>
              <a:buNone/>
            </a:pPr>
            <a:endParaRPr lang="zh-CN" altLang="en-US" sz="3200">
              <a:solidFill>
                <a:srgbClr val="FF0066"/>
              </a:solidFill>
              <a:latin typeface="Times New Roman" panose="02020603050405020304" pitchFamily="18" charset="0"/>
              <a:ea typeface="华文新魏" pitchFamily="2" charset="-122"/>
            </a:endParaRPr>
          </a:p>
        </p:txBody>
      </p:sp>
      <p:sp>
        <p:nvSpPr>
          <p:cNvPr id="30724" name="文本框 30723"/>
          <p:cNvSpPr txBox="1"/>
          <p:nvPr/>
        </p:nvSpPr>
        <p:spPr>
          <a:xfrm>
            <a:off x="3429000" y="1143000"/>
            <a:ext cx="3657600" cy="517525"/>
          </a:xfrm>
          <a:prstGeom prst="rect">
            <a:avLst/>
          </a:prstGeom>
          <a:noFill/>
          <a:ln w="9525">
            <a:noFill/>
          </a:ln>
        </p:spPr>
        <p:txBody>
          <a:bodyPr>
            <a:spAutoFit/>
          </a:bodyPr>
          <a:p>
            <a:pPr marL="0" lvl="0" indent="0">
              <a:spcBef>
                <a:spcPct val="50000"/>
              </a:spcBef>
              <a:buNone/>
            </a:pPr>
            <a:r>
              <a:rPr lang="zh-CN" altLang="en-US" sz="2800" b="1">
                <a:solidFill>
                  <a:schemeClr val="hlink"/>
                </a:solidFill>
                <a:latin typeface="Times New Roman" panose="02020603050405020304" pitchFamily="18" charset="0"/>
                <a:ea typeface="宋体" panose="02010600030101010101" pitchFamily="2" charset="-122"/>
              </a:rPr>
              <a:t>痛悼</a:t>
            </a:r>
            <a:r>
              <a:rPr lang="zh-CN" altLang="en-US" sz="2800" b="1">
                <a:latin typeface="Times New Roman" panose="02020603050405020304" pitchFamily="18" charset="0"/>
                <a:ea typeface="宋体" panose="02010600030101010101" pitchFamily="2" charset="-122"/>
              </a:rPr>
              <a:t>赞颂爱国青年</a:t>
            </a:r>
            <a:endParaRPr lang="zh-CN" altLang="en-US" sz="2800" b="1">
              <a:latin typeface="Times New Roman" panose="02020603050405020304" pitchFamily="18" charset="0"/>
              <a:ea typeface="宋体" panose="02010600030101010101" pitchFamily="2" charset="-122"/>
            </a:endParaRPr>
          </a:p>
        </p:txBody>
      </p:sp>
      <p:sp>
        <p:nvSpPr>
          <p:cNvPr id="30725" name="文本框 30724"/>
          <p:cNvSpPr txBox="1"/>
          <p:nvPr/>
        </p:nvSpPr>
        <p:spPr>
          <a:xfrm>
            <a:off x="3429000" y="1676400"/>
            <a:ext cx="4495800" cy="517525"/>
          </a:xfrm>
          <a:prstGeom prst="rect">
            <a:avLst/>
          </a:prstGeom>
          <a:noFill/>
          <a:ln w="9525">
            <a:noFill/>
          </a:ln>
        </p:spPr>
        <p:txBody>
          <a:bodyPr>
            <a:spAutoFit/>
          </a:bodyPr>
          <a:p>
            <a:pPr marL="0" lvl="0" indent="0">
              <a:buNone/>
            </a:pPr>
            <a:r>
              <a:rPr lang="zh-CN" altLang="en-US" sz="2800" b="1">
                <a:solidFill>
                  <a:schemeClr val="hlink"/>
                </a:solidFill>
                <a:latin typeface="Times New Roman" panose="02020603050405020304" pitchFamily="18" charset="0"/>
                <a:ea typeface="宋体" panose="02010600030101010101" pitchFamily="2" charset="-122"/>
              </a:rPr>
              <a:t>愤慨抨击</a:t>
            </a:r>
            <a:r>
              <a:rPr lang="zh-CN" altLang="en-US" sz="2800" b="1">
                <a:latin typeface="Times New Roman" panose="02020603050405020304" pitchFamily="18" charset="0"/>
                <a:ea typeface="宋体" panose="02010600030101010101" pitchFamily="2" charset="-122"/>
              </a:rPr>
              <a:t>反动政府及文人</a:t>
            </a:r>
            <a:endParaRPr lang="zh-CN" altLang="en-US" sz="2800" b="1">
              <a:latin typeface="Times New Roman" panose="02020603050405020304" pitchFamily="18" charset="0"/>
              <a:ea typeface="宋体" panose="02010600030101010101" pitchFamily="2" charset="-122"/>
            </a:endParaRPr>
          </a:p>
        </p:txBody>
      </p:sp>
      <p:sp>
        <p:nvSpPr>
          <p:cNvPr id="30726" name="文本框 30725"/>
          <p:cNvSpPr txBox="1"/>
          <p:nvPr/>
        </p:nvSpPr>
        <p:spPr>
          <a:xfrm>
            <a:off x="3429000" y="2209800"/>
            <a:ext cx="4267200" cy="1063625"/>
          </a:xfrm>
          <a:prstGeom prst="rect">
            <a:avLst/>
          </a:prstGeom>
          <a:noFill/>
          <a:ln w="9525">
            <a:noFill/>
          </a:ln>
        </p:spPr>
        <p:txBody>
          <a:bodyPr>
            <a:spAutoFit/>
          </a:bodyPr>
          <a:p>
            <a:pPr marL="0" lvl="0" indent="0">
              <a:spcBef>
                <a:spcPct val="50000"/>
              </a:spcBef>
              <a:buNone/>
            </a:pPr>
            <a:r>
              <a:rPr lang="zh-CN" altLang="en-US" sz="2800" b="1">
                <a:solidFill>
                  <a:schemeClr val="hlink"/>
                </a:solidFill>
                <a:latin typeface="Times New Roman" panose="02020603050405020304" pitchFamily="18" charset="0"/>
                <a:ea typeface="宋体" panose="02010600030101010101" pitchFamily="2" charset="-122"/>
              </a:rPr>
              <a:t>唤醒</a:t>
            </a:r>
            <a:r>
              <a:rPr lang="zh-CN" altLang="en-US" sz="2800" b="1">
                <a:latin typeface="Times New Roman" panose="02020603050405020304" pitchFamily="18" charset="0"/>
                <a:ea typeface="宋体" panose="02010600030101010101" pitchFamily="2" charset="-122"/>
              </a:rPr>
              <a:t>民众，</a:t>
            </a:r>
            <a:r>
              <a:rPr lang="zh-CN" altLang="en-US" sz="2800" b="1">
                <a:solidFill>
                  <a:schemeClr val="hlink"/>
                </a:solidFill>
                <a:latin typeface="Times New Roman" panose="02020603050405020304" pitchFamily="18" charset="0"/>
                <a:ea typeface="宋体" panose="02010600030101010101" pitchFamily="2" charset="-122"/>
              </a:rPr>
              <a:t>激励</a:t>
            </a:r>
            <a:r>
              <a:rPr lang="zh-CN" altLang="en-US" sz="2800" b="1">
                <a:latin typeface="Times New Roman" panose="02020603050405020304" pitchFamily="18" charset="0"/>
                <a:ea typeface="宋体" panose="02010600030101010101" pitchFamily="2" charset="-122"/>
              </a:rPr>
              <a:t>革命者</a:t>
            </a:r>
            <a:endParaRPr lang="zh-CN" altLang="en-US" sz="2800" b="1">
              <a:latin typeface="Times New Roman" panose="02020603050405020304" pitchFamily="18" charset="0"/>
              <a:ea typeface="宋体" panose="02010600030101010101" pitchFamily="2" charset="-122"/>
            </a:endParaRPr>
          </a:p>
          <a:p>
            <a:pPr marL="0" lvl="0" indent="0">
              <a:spcBef>
                <a:spcPct val="50000"/>
              </a:spcBef>
              <a:buNone/>
            </a:pPr>
            <a:endParaRPr lang="zh-CN" altLang="en-US" sz="2400" b="1">
              <a:latin typeface="Times New Roman" panose="02020603050405020304" pitchFamily="18" charset="0"/>
              <a:ea typeface="宋体" panose="02010600030101010101" pitchFamily="2" charset="-122"/>
            </a:endParaRPr>
          </a:p>
        </p:txBody>
      </p:sp>
      <p:sp>
        <p:nvSpPr>
          <p:cNvPr id="30727" name="文本框 30726"/>
          <p:cNvSpPr txBox="1"/>
          <p:nvPr/>
        </p:nvSpPr>
        <p:spPr>
          <a:xfrm>
            <a:off x="3505200" y="3505200"/>
            <a:ext cx="4114800" cy="1063625"/>
          </a:xfrm>
          <a:prstGeom prst="rect">
            <a:avLst/>
          </a:prstGeom>
          <a:noFill/>
          <a:ln w="9525">
            <a:noFill/>
          </a:ln>
        </p:spPr>
        <p:txBody>
          <a:bodyPr>
            <a:spAutoFit/>
          </a:bodyPr>
          <a:p>
            <a:pPr marL="0" lvl="0" indent="0">
              <a:spcBef>
                <a:spcPct val="50000"/>
              </a:spcBef>
              <a:buNone/>
            </a:pPr>
            <a:r>
              <a:rPr lang="zh-CN" altLang="en-US" sz="2800" b="1">
                <a:solidFill>
                  <a:srgbClr val="FF0066"/>
                </a:solidFill>
                <a:latin typeface="Times New Roman" panose="02020603050405020304" pitchFamily="18" charset="0"/>
                <a:ea typeface="宋体" panose="02010600030101010101" pitchFamily="2" charset="-122"/>
              </a:rPr>
              <a:t>悲愤至极</a:t>
            </a:r>
            <a:endParaRPr lang="zh-CN" altLang="en-US" sz="2800" b="1">
              <a:solidFill>
                <a:srgbClr val="FF0066"/>
              </a:solidFill>
              <a:latin typeface="Times New Roman" panose="02020603050405020304" pitchFamily="18" charset="0"/>
              <a:ea typeface="宋体" panose="02010600030101010101" pitchFamily="2" charset="-122"/>
            </a:endParaRPr>
          </a:p>
          <a:p>
            <a:pPr marL="0" lvl="0" indent="0">
              <a:spcBef>
                <a:spcPct val="50000"/>
              </a:spcBef>
              <a:buNone/>
            </a:pPr>
            <a:endParaRPr lang="zh-CN" altLang="en-US" sz="2400" b="1">
              <a:solidFill>
                <a:srgbClr val="FF0066"/>
              </a:solidFill>
              <a:latin typeface="Times New Roman" panose="02020603050405020304" pitchFamily="18" charset="0"/>
              <a:ea typeface="宋体" panose="02010600030101010101" pitchFamily="2" charset="-122"/>
            </a:endParaRPr>
          </a:p>
        </p:txBody>
      </p:sp>
      <p:sp>
        <p:nvSpPr>
          <p:cNvPr id="30728" name="文本框 30727"/>
          <p:cNvSpPr txBox="1"/>
          <p:nvPr/>
        </p:nvSpPr>
        <p:spPr>
          <a:xfrm>
            <a:off x="3505200" y="4495800"/>
            <a:ext cx="3657600" cy="519113"/>
          </a:xfrm>
          <a:prstGeom prst="rect">
            <a:avLst/>
          </a:prstGeom>
          <a:noFill/>
          <a:ln w="9525">
            <a:noFill/>
          </a:ln>
        </p:spPr>
        <p:txBody>
          <a:bodyPr>
            <a:spAutoFit/>
          </a:bodyPr>
          <a:p>
            <a:pPr marL="0" lvl="0" indent="0">
              <a:buNone/>
            </a:pPr>
            <a:r>
              <a:rPr lang="zh-CN" altLang="en-US" sz="2800" b="1">
                <a:solidFill>
                  <a:srgbClr val="FF0066"/>
                </a:solidFill>
                <a:latin typeface="Times New Roman" panose="02020603050405020304" pitchFamily="18" charset="0"/>
                <a:ea typeface="宋体" panose="02010600030101010101" pitchFamily="2" charset="-122"/>
              </a:rPr>
              <a:t>不欲敌人快意</a:t>
            </a:r>
            <a:endParaRPr lang="zh-CN" altLang="en-US" sz="2800" b="1">
              <a:solidFill>
                <a:srgbClr val="FF0066"/>
              </a:solidFill>
              <a:latin typeface="Times New Roman" panose="02020603050405020304" pitchFamily="18" charset="0"/>
              <a:ea typeface="宋体" panose="02010600030101010101" pitchFamily="2" charset="-122"/>
            </a:endParaRPr>
          </a:p>
        </p:txBody>
      </p:sp>
      <p:sp>
        <p:nvSpPr>
          <p:cNvPr id="30729" name="左大括号 30728"/>
          <p:cNvSpPr/>
          <p:nvPr/>
        </p:nvSpPr>
        <p:spPr>
          <a:xfrm>
            <a:off x="1143000" y="2057400"/>
            <a:ext cx="609600" cy="2286000"/>
          </a:xfrm>
          <a:prstGeom prst="leftBrace">
            <a:avLst>
              <a:gd name="adj1" fmla="val 31250"/>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0730" name="左大括号 30729"/>
          <p:cNvSpPr/>
          <p:nvPr/>
        </p:nvSpPr>
        <p:spPr>
          <a:xfrm>
            <a:off x="2209800" y="1447800"/>
            <a:ext cx="1143000" cy="1066800"/>
          </a:xfrm>
          <a:prstGeom prst="leftBrace">
            <a:avLst>
              <a:gd name="adj1" fmla="val 8333"/>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0731" name="左大括号 30730"/>
          <p:cNvSpPr/>
          <p:nvPr/>
        </p:nvSpPr>
        <p:spPr>
          <a:xfrm>
            <a:off x="2895600" y="3810000"/>
            <a:ext cx="533400" cy="914400"/>
          </a:xfrm>
          <a:prstGeom prst="leftBrace">
            <a:avLst>
              <a:gd name="adj1" fmla="val 14285"/>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0732" name="文本框 30731"/>
          <p:cNvSpPr txBox="1"/>
          <p:nvPr/>
        </p:nvSpPr>
        <p:spPr>
          <a:xfrm>
            <a:off x="1219200" y="5334000"/>
            <a:ext cx="7467600" cy="1449388"/>
          </a:xfrm>
          <a:prstGeom prst="rect">
            <a:avLst/>
          </a:prstGeom>
          <a:noFill/>
          <a:ln w="9525">
            <a:noFill/>
          </a:ln>
        </p:spPr>
        <p:txBody>
          <a:bodyPr>
            <a:spAutoFit/>
          </a:bodyPr>
          <a:p>
            <a:pPr marL="0" lvl="0" indent="0">
              <a:spcBef>
                <a:spcPct val="50000"/>
              </a:spcBef>
              <a:buNone/>
            </a:pPr>
            <a:r>
              <a:rPr lang="en-US" altLang="zh-CN" sz="3600" b="1">
                <a:solidFill>
                  <a:srgbClr val="800000"/>
                </a:solidFill>
                <a:latin typeface="Times New Roman" panose="02020603050405020304" pitchFamily="18" charset="0"/>
                <a:ea typeface="宋体" panose="02010600030101010101" pitchFamily="2" charset="-122"/>
              </a:rPr>
              <a:t>"</a:t>
            </a:r>
            <a:r>
              <a:rPr lang="zh-CN" altLang="en-US" sz="3600" b="1">
                <a:solidFill>
                  <a:srgbClr val="800000"/>
                </a:solidFill>
                <a:latin typeface="Times New Roman" panose="02020603050405020304" pitchFamily="18" charset="0"/>
                <a:ea typeface="宋体" panose="02010600030101010101" pitchFamily="2" charset="-122"/>
              </a:rPr>
              <a:t>沉痛的悼念与愤怒的批判相结合“</a:t>
            </a:r>
            <a:endParaRPr lang="zh-CN" altLang="en-US" sz="3600" b="1">
              <a:solidFill>
                <a:srgbClr val="800000"/>
              </a:solidFill>
              <a:latin typeface="Times New Roman" panose="02020603050405020304" pitchFamily="18" charset="0"/>
              <a:ea typeface="宋体" panose="02010600030101010101" pitchFamily="2" charset="-122"/>
            </a:endParaRPr>
          </a:p>
          <a:p>
            <a:pPr marL="0" lvl="0" indent="0">
              <a:spcBef>
                <a:spcPct val="50000"/>
              </a:spcBef>
              <a:buNone/>
            </a:pPr>
            <a:r>
              <a:rPr lang="zh-CN" altLang="en-US" sz="3600" b="1">
                <a:solidFill>
                  <a:srgbClr val="000099"/>
                </a:solidFill>
                <a:latin typeface="Arial" panose="020B0604020202020204" pitchFamily="34" charset="0"/>
                <a:ea typeface="宋体" panose="02010600030101010101" pitchFamily="2" charset="-122"/>
              </a:rPr>
              <a:t>        悲愤的感情贯穿全文</a:t>
            </a:r>
            <a:endParaRPr lang="zh-CN" altLang="en-US" sz="3600" b="1">
              <a:solidFill>
                <a:srgbClr val="000099"/>
              </a:solidFill>
              <a:latin typeface="Arial" panose="020B0604020202020204" pitchFamily="34" charset="0"/>
              <a:ea typeface="宋体" panose="02010600030101010101" pitchFamily="2" charset="-122"/>
            </a:endParaRPr>
          </a:p>
        </p:txBody>
      </p:sp>
      <p:sp>
        <p:nvSpPr>
          <p:cNvPr id="30733" name="文本框 30732"/>
          <p:cNvSpPr txBox="1"/>
          <p:nvPr/>
        </p:nvSpPr>
        <p:spPr>
          <a:xfrm>
            <a:off x="5867400" y="2895600"/>
            <a:ext cx="2971800" cy="1911350"/>
          </a:xfrm>
          <a:prstGeom prst="rect">
            <a:avLst/>
          </a:prstGeom>
          <a:noFill/>
          <a:ln w="9525" cap="flat" cmpd="sng">
            <a:solidFill>
              <a:srgbClr val="FF0066"/>
            </a:solidFill>
            <a:prstDash val="solid"/>
            <a:miter/>
            <a:headEnd type="none" w="med" len="med"/>
            <a:tailEnd type="none" w="med" len="med"/>
          </a:ln>
        </p:spPr>
        <p:txBody>
          <a:bodyPr>
            <a:spAutoFit/>
          </a:bodyPr>
          <a:p>
            <a:pPr marL="0" lvl="0" indent="0">
              <a:spcBef>
                <a:spcPct val="50000"/>
              </a:spcBef>
              <a:buNone/>
            </a:pPr>
            <a:r>
              <a:rPr lang="zh-CN" altLang="en-US" sz="2400" b="1">
                <a:solidFill>
                  <a:srgbClr val="0000FF"/>
                </a:solidFill>
                <a:latin typeface="Times New Roman" panose="02020603050405020304" pitchFamily="18" charset="0"/>
                <a:ea typeface="宋体" panose="02010600030101010101" pitchFamily="2" charset="-122"/>
              </a:rPr>
              <a:t>作者面对的不是一个人，不是一个权势集团，而几乎是整个落后的、沉睡的、麻木的社会。</a:t>
            </a:r>
            <a:r>
              <a:rPr lang="zh-CN" altLang="en-US" sz="2400" b="1">
                <a:latin typeface="Times New Roman" panose="02020603050405020304" pitchFamily="18" charset="0"/>
                <a:ea typeface="宋体" panose="02010600030101010101" pitchFamily="2" charset="-122"/>
              </a:rPr>
              <a:t> </a:t>
            </a:r>
            <a:endParaRPr lang="zh-CN" altLang="en-US" sz="2400" b="1">
              <a:latin typeface="Times New Roman" panose="02020603050405020304" pitchFamily="18" charset="0"/>
              <a:ea typeface="宋体" panose="02010600030101010101" pitchFamily="2" charset="-122"/>
            </a:endParaRPr>
          </a:p>
        </p:txBody>
      </p:sp>
      <p:sp>
        <p:nvSpPr>
          <p:cNvPr id="30734" name="文本框 30733"/>
          <p:cNvSpPr txBox="1"/>
          <p:nvPr/>
        </p:nvSpPr>
        <p:spPr>
          <a:xfrm>
            <a:off x="-404812" y="1447800"/>
            <a:ext cx="1319212" cy="2967038"/>
          </a:xfrm>
          <a:prstGeom prst="rect">
            <a:avLst/>
          </a:prstGeom>
          <a:noFill/>
          <a:ln w="9525">
            <a:noFill/>
          </a:ln>
        </p:spPr>
        <p:txBody>
          <a:bodyPr vert="eaVert">
            <a:spAutoFit/>
          </a:bodyPr>
          <a:p>
            <a:pPr marL="0" lvl="0" indent="0">
              <a:spcBef>
                <a:spcPct val="50000"/>
              </a:spcBef>
              <a:buNone/>
            </a:pPr>
            <a:r>
              <a:rPr lang="zh-CN" altLang="en-US" sz="3600" b="1">
                <a:solidFill>
                  <a:srgbClr val="CC3300"/>
                </a:solidFill>
                <a:latin typeface="Times New Roman" panose="02020603050405020304" pitchFamily="18" charset="0"/>
                <a:ea typeface="宋体" panose="02010600030101010101" pitchFamily="2" charset="-122"/>
              </a:rPr>
              <a:t>悲</a:t>
            </a:r>
            <a:endParaRPr lang="zh-CN" altLang="en-US" sz="3600" b="1">
              <a:solidFill>
                <a:srgbClr val="CC3300"/>
              </a:solidFill>
              <a:latin typeface="Times New Roman" panose="02020603050405020304" pitchFamily="18" charset="0"/>
              <a:ea typeface="宋体" panose="02010600030101010101" pitchFamily="2" charset="-122"/>
            </a:endParaRPr>
          </a:p>
          <a:p>
            <a:pPr marL="0" lvl="0" indent="0">
              <a:spcBef>
                <a:spcPct val="50000"/>
              </a:spcBef>
              <a:buNone/>
            </a:pPr>
            <a:endParaRPr lang="zh-CN" altLang="en-US" sz="2800">
              <a:latin typeface="Times New Roman" panose="02020603050405020304" pitchFamily="18" charset="0"/>
              <a:ea typeface="宋体" panose="02010600030101010101" pitchFamily="2" charset="-122"/>
            </a:endParaRPr>
          </a:p>
        </p:txBody>
      </p:sp>
      <p:sp>
        <p:nvSpPr>
          <p:cNvPr id="30735" name="文本框 30734"/>
          <p:cNvSpPr txBox="1"/>
          <p:nvPr/>
        </p:nvSpPr>
        <p:spPr>
          <a:xfrm>
            <a:off x="152400" y="2787650"/>
            <a:ext cx="838200" cy="635000"/>
          </a:xfrm>
          <a:prstGeom prst="rect">
            <a:avLst/>
          </a:prstGeom>
          <a:noFill/>
          <a:ln w="9525">
            <a:noFill/>
          </a:ln>
        </p:spPr>
        <p:txBody>
          <a:bodyPr>
            <a:spAutoFit/>
          </a:bodyPr>
          <a:p>
            <a:pPr marL="0" lvl="0" indent="0">
              <a:spcBef>
                <a:spcPct val="50000"/>
              </a:spcBef>
              <a:buNone/>
            </a:pPr>
            <a:r>
              <a:rPr lang="zh-CN" altLang="en-US" sz="3600" b="1">
                <a:solidFill>
                  <a:srgbClr val="CC3300"/>
                </a:solidFill>
                <a:latin typeface="Times New Roman" panose="02020603050405020304" pitchFamily="18" charset="0"/>
                <a:ea typeface="宋体" panose="02010600030101010101" pitchFamily="2" charset="-122"/>
              </a:rPr>
              <a:t>愤</a:t>
            </a:r>
            <a:endParaRPr lang="zh-CN" altLang="en-US" sz="3600" b="1">
              <a:solidFill>
                <a:srgbClr val="CC3300"/>
              </a:solidFill>
              <a:latin typeface="Times New Roman" panose="02020603050405020304" pitchFamily="18" charset="0"/>
              <a:ea typeface="宋体" panose="02010600030101010101" pitchFamily="2" charset="-122"/>
            </a:endParaRPr>
          </a:p>
        </p:txBody>
      </p:sp>
      <p:sp>
        <p:nvSpPr>
          <p:cNvPr id="30736" name="文本框 30735"/>
          <p:cNvSpPr txBox="1"/>
          <p:nvPr/>
        </p:nvSpPr>
        <p:spPr>
          <a:xfrm>
            <a:off x="0" y="4495800"/>
            <a:ext cx="1143000" cy="635000"/>
          </a:xfrm>
          <a:prstGeom prst="rect">
            <a:avLst/>
          </a:prstGeom>
          <a:noFill/>
          <a:ln w="9525">
            <a:noFill/>
          </a:ln>
        </p:spPr>
        <p:txBody>
          <a:bodyPr>
            <a:spAutoFit/>
          </a:bodyPr>
          <a:p>
            <a:pPr marL="0" lvl="0" indent="0">
              <a:spcBef>
                <a:spcPct val="50000"/>
              </a:spcBef>
              <a:buNone/>
            </a:pPr>
            <a:r>
              <a:rPr lang="zh-CN" altLang="en-US" sz="3600" b="1">
                <a:solidFill>
                  <a:srgbClr val="CC3300"/>
                </a:solidFill>
                <a:latin typeface="Times New Roman" panose="02020603050405020304" pitchFamily="18" charset="0"/>
                <a:ea typeface="宋体" panose="02010600030101010101" pitchFamily="2" charset="-122"/>
              </a:rPr>
              <a:t>激励</a:t>
            </a:r>
            <a:endParaRPr lang="zh-CN" altLang="en-US" sz="3600" b="1">
              <a:solidFill>
                <a:srgbClr val="CC3300"/>
              </a:solidFill>
              <a:latin typeface="Times New Roman" panose="02020603050405020304" pitchFamily="18" charset="0"/>
              <a:ea typeface="宋体" panose="02010600030101010101" pitchFamily="2" charset="-122"/>
            </a:endParaRPr>
          </a:p>
        </p:txBody>
      </p:sp>
      <p:sp>
        <p:nvSpPr>
          <p:cNvPr id="30737" name="下箭头 30736"/>
          <p:cNvSpPr/>
          <p:nvPr/>
        </p:nvSpPr>
        <p:spPr>
          <a:xfrm>
            <a:off x="304800" y="1981200"/>
            <a:ext cx="381000" cy="914400"/>
          </a:xfrm>
          <a:prstGeom prst="downArrow">
            <a:avLst>
              <a:gd name="adj1" fmla="val 50000"/>
              <a:gd name="adj2" fmla="val 60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30738" name="下箭头 30737"/>
          <p:cNvSpPr/>
          <p:nvPr/>
        </p:nvSpPr>
        <p:spPr>
          <a:xfrm>
            <a:off x="228600" y="3505200"/>
            <a:ext cx="457200" cy="1066800"/>
          </a:xfrm>
          <a:prstGeom prst="downArrow">
            <a:avLst>
              <a:gd name="adj1" fmla="val 50000"/>
              <a:gd name="adj2" fmla="val 58333"/>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9"/>
                                        </p:tgtEl>
                                        <p:attrNameLst>
                                          <p:attrName>style.visibility</p:attrName>
                                        </p:attrNameLst>
                                      </p:cBhvr>
                                      <p:to>
                                        <p:strVal val="visible"/>
                                      </p:to>
                                    </p:set>
                                    <p:anim calcmode="lin" valueType="num">
                                      <p:cBhvr additive="base">
                                        <p:cTn id="7" dur="500" fill="hold"/>
                                        <p:tgtEl>
                                          <p:spTgt spid="30729"/>
                                        </p:tgtEl>
                                        <p:attrNameLst>
                                          <p:attrName>ppt_x</p:attrName>
                                        </p:attrNameLst>
                                      </p:cBhvr>
                                      <p:tavLst>
                                        <p:tav tm="0">
                                          <p:val>
                                            <p:strVal val="0-#ppt_w/2"/>
                                          </p:val>
                                        </p:tav>
                                        <p:tav tm="100000">
                                          <p:val>
                                            <p:strVal val="ppt_x"/>
                                          </p:val>
                                        </p:tav>
                                      </p:tavLst>
                                    </p:anim>
                                    <p:anim calcmode="lin" valueType="num">
                                      <p:cBhvr additive="base">
                                        <p:cTn id="8" dur="500" fill="hold"/>
                                        <p:tgtEl>
                                          <p:spTgt spid="307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2"/>
                                        </p:tgtEl>
                                        <p:attrNameLst>
                                          <p:attrName>style.visibility</p:attrName>
                                        </p:attrNameLst>
                                      </p:cBhvr>
                                      <p:to>
                                        <p:strVal val="visible"/>
                                      </p:to>
                                    </p:set>
                                    <p:anim calcmode="lin" valueType="num">
                                      <p:cBhvr additive="base">
                                        <p:cTn id="13" dur="500" fill="hold"/>
                                        <p:tgtEl>
                                          <p:spTgt spid="30722"/>
                                        </p:tgtEl>
                                        <p:attrNameLst>
                                          <p:attrName>ppt_x</p:attrName>
                                        </p:attrNameLst>
                                      </p:cBhvr>
                                      <p:tavLst>
                                        <p:tav tm="0">
                                          <p:val>
                                            <p:strVal val="0-#ppt_w/2"/>
                                          </p:val>
                                        </p:tav>
                                        <p:tav tm="100000">
                                          <p:val>
                                            <p:strVal val="ppt_x"/>
                                          </p:val>
                                        </p:tav>
                                      </p:tavLst>
                                    </p:anim>
                                    <p:anim calcmode="lin" valueType="num">
                                      <p:cBhvr additive="base">
                                        <p:cTn id="14" dur="500" fill="hold"/>
                                        <p:tgtEl>
                                          <p:spTgt spid="3072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gtEl>
                                        <p:attrNameLst>
                                          <p:attrName>style.visibility</p:attrName>
                                        </p:attrNameLst>
                                      </p:cBhvr>
                                      <p:to>
                                        <p:strVal val="visible"/>
                                      </p:to>
                                    </p:set>
                                    <p:anim calcmode="lin" valueType="num">
                                      <p:cBhvr additive="base">
                                        <p:cTn id="19" dur="500" fill="hold"/>
                                        <p:tgtEl>
                                          <p:spTgt spid="30723"/>
                                        </p:tgtEl>
                                        <p:attrNameLst>
                                          <p:attrName>ppt_x</p:attrName>
                                        </p:attrNameLst>
                                      </p:cBhvr>
                                      <p:tavLst>
                                        <p:tav tm="0">
                                          <p:val>
                                            <p:strVal val="0-#ppt_w/2"/>
                                          </p:val>
                                        </p:tav>
                                        <p:tav tm="100000">
                                          <p:val>
                                            <p:strVal val="ppt_x"/>
                                          </p:val>
                                        </p:tav>
                                      </p:tavLst>
                                    </p:anim>
                                    <p:anim calcmode="lin" valueType="num">
                                      <p:cBhvr additive="base">
                                        <p:cTn id="20" dur="500" fill="hold"/>
                                        <p:tgtEl>
                                          <p:spTgt spid="3072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30"/>
                                        </p:tgtEl>
                                        <p:attrNameLst>
                                          <p:attrName>style.visibility</p:attrName>
                                        </p:attrNameLst>
                                      </p:cBhvr>
                                      <p:to>
                                        <p:strVal val="visible"/>
                                      </p:to>
                                    </p:set>
                                    <p:anim calcmode="lin" valueType="num">
                                      <p:cBhvr additive="base">
                                        <p:cTn id="25" dur="500" fill="hold"/>
                                        <p:tgtEl>
                                          <p:spTgt spid="30730"/>
                                        </p:tgtEl>
                                        <p:attrNameLst>
                                          <p:attrName>ppt_x</p:attrName>
                                        </p:attrNameLst>
                                      </p:cBhvr>
                                      <p:tavLst>
                                        <p:tav tm="0">
                                          <p:val>
                                            <p:strVal val="0-#ppt_w/2"/>
                                          </p:val>
                                        </p:tav>
                                        <p:tav tm="100000">
                                          <p:val>
                                            <p:strVal val="ppt_x"/>
                                          </p:val>
                                        </p:tav>
                                      </p:tavLst>
                                    </p:anim>
                                    <p:anim calcmode="lin" valueType="num">
                                      <p:cBhvr additive="base">
                                        <p:cTn id="26" dur="500" fill="hold"/>
                                        <p:tgtEl>
                                          <p:spTgt spid="3073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24"/>
                                        </p:tgtEl>
                                        <p:attrNameLst>
                                          <p:attrName>style.visibility</p:attrName>
                                        </p:attrNameLst>
                                      </p:cBhvr>
                                      <p:to>
                                        <p:strVal val="visible"/>
                                      </p:to>
                                    </p:set>
                                    <p:anim calcmode="lin" valueType="num">
                                      <p:cBhvr additive="base">
                                        <p:cTn id="31" dur="500" fill="hold"/>
                                        <p:tgtEl>
                                          <p:spTgt spid="30724"/>
                                        </p:tgtEl>
                                        <p:attrNameLst>
                                          <p:attrName>ppt_x</p:attrName>
                                        </p:attrNameLst>
                                      </p:cBhvr>
                                      <p:tavLst>
                                        <p:tav tm="0">
                                          <p:val>
                                            <p:strVal val="0-#ppt_w/2"/>
                                          </p:val>
                                        </p:tav>
                                        <p:tav tm="100000">
                                          <p:val>
                                            <p:strVal val="ppt_x"/>
                                          </p:val>
                                        </p:tav>
                                      </p:tavLst>
                                    </p:anim>
                                    <p:anim calcmode="lin" valueType="num">
                                      <p:cBhvr additive="base">
                                        <p:cTn id="32" dur="500" fill="hold"/>
                                        <p:tgtEl>
                                          <p:spTgt spid="3072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0725"/>
                                        </p:tgtEl>
                                        <p:attrNameLst>
                                          <p:attrName>style.visibility</p:attrName>
                                        </p:attrNameLst>
                                      </p:cBhvr>
                                      <p:to>
                                        <p:strVal val="visible"/>
                                      </p:to>
                                    </p:set>
                                    <p:anim calcmode="lin" valueType="num">
                                      <p:cBhvr additive="base">
                                        <p:cTn id="37" dur="500" fill="hold"/>
                                        <p:tgtEl>
                                          <p:spTgt spid="30725"/>
                                        </p:tgtEl>
                                        <p:attrNameLst>
                                          <p:attrName>ppt_x</p:attrName>
                                        </p:attrNameLst>
                                      </p:cBhvr>
                                      <p:tavLst>
                                        <p:tav tm="0">
                                          <p:val>
                                            <p:strVal val="0-#ppt_w/2"/>
                                          </p:val>
                                        </p:tav>
                                        <p:tav tm="100000">
                                          <p:val>
                                            <p:strVal val="ppt_x"/>
                                          </p:val>
                                        </p:tav>
                                      </p:tavLst>
                                    </p:anim>
                                    <p:anim calcmode="lin" valueType="num">
                                      <p:cBhvr additive="base">
                                        <p:cTn id="38" dur="500" fill="hold"/>
                                        <p:tgtEl>
                                          <p:spTgt spid="3072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0726"/>
                                        </p:tgtEl>
                                        <p:attrNameLst>
                                          <p:attrName>style.visibility</p:attrName>
                                        </p:attrNameLst>
                                      </p:cBhvr>
                                      <p:to>
                                        <p:strVal val="visible"/>
                                      </p:to>
                                    </p:set>
                                    <p:anim calcmode="lin" valueType="num">
                                      <p:cBhvr additive="base">
                                        <p:cTn id="43" dur="500" fill="hold"/>
                                        <p:tgtEl>
                                          <p:spTgt spid="30726"/>
                                        </p:tgtEl>
                                        <p:attrNameLst>
                                          <p:attrName>ppt_x</p:attrName>
                                        </p:attrNameLst>
                                      </p:cBhvr>
                                      <p:tavLst>
                                        <p:tav tm="0">
                                          <p:val>
                                            <p:strVal val="0-#ppt_w/2"/>
                                          </p:val>
                                        </p:tav>
                                        <p:tav tm="100000">
                                          <p:val>
                                            <p:strVal val="ppt_x"/>
                                          </p:val>
                                        </p:tav>
                                      </p:tavLst>
                                    </p:anim>
                                    <p:anim calcmode="lin" valueType="num">
                                      <p:cBhvr additive="base">
                                        <p:cTn id="44" dur="500" fill="hold"/>
                                        <p:tgtEl>
                                          <p:spTgt spid="3072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0731"/>
                                        </p:tgtEl>
                                        <p:attrNameLst>
                                          <p:attrName>style.visibility</p:attrName>
                                        </p:attrNameLst>
                                      </p:cBhvr>
                                      <p:to>
                                        <p:strVal val="visible"/>
                                      </p:to>
                                    </p:set>
                                    <p:anim calcmode="lin" valueType="num">
                                      <p:cBhvr additive="base">
                                        <p:cTn id="49" dur="500" fill="hold"/>
                                        <p:tgtEl>
                                          <p:spTgt spid="30731"/>
                                        </p:tgtEl>
                                        <p:attrNameLst>
                                          <p:attrName>ppt_x</p:attrName>
                                        </p:attrNameLst>
                                      </p:cBhvr>
                                      <p:tavLst>
                                        <p:tav tm="0">
                                          <p:val>
                                            <p:strVal val="0-#ppt_w/2"/>
                                          </p:val>
                                        </p:tav>
                                        <p:tav tm="100000">
                                          <p:val>
                                            <p:strVal val="ppt_x"/>
                                          </p:val>
                                        </p:tav>
                                      </p:tavLst>
                                    </p:anim>
                                    <p:anim calcmode="lin" valueType="num">
                                      <p:cBhvr additive="base">
                                        <p:cTn id="50" dur="500" fill="hold"/>
                                        <p:tgtEl>
                                          <p:spTgt spid="3073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0727"/>
                                        </p:tgtEl>
                                        <p:attrNameLst>
                                          <p:attrName>style.visibility</p:attrName>
                                        </p:attrNameLst>
                                      </p:cBhvr>
                                      <p:to>
                                        <p:strVal val="visible"/>
                                      </p:to>
                                    </p:set>
                                    <p:anim calcmode="lin" valueType="num">
                                      <p:cBhvr additive="base">
                                        <p:cTn id="55" dur="500" fill="hold"/>
                                        <p:tgtEl>
                                          <p:spTgt spid="30727"/>
                                        </p:tgtEl>
                                        <p:attrNameLst>
                                          <p:attrName>ppt_x</p:attrName>
                                        </p:attrNameLst>
                                      </p:cBhvr>
                                      <p:tavLst>
                                        <p:tav tm="0">
                                          <p:val>
                                            <p:strVal val="0-#ppt_w/2"/>
                                          </p:val>
                                        </p:tav>
                                        <p:tav tm="100000">
                                          <p:val>
                                            <p:strVal val="ppt_x"/>
                                          </p:val>
                                        </p:tav>
                                      </p:tavLst>
                                    </p:anim>
                                    <p:anim calcmode="lin" valueType="num">
                                      <p:cBhvr additive="base">
                                        <p:cTn id="56" dur="500" fill="hold"/>
                                        <p:tgtEl>
                                          <p:spTgt spid="30727"/>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0728"/>
                                        </p:tgtEl>
                                        <p:attrNameLst>
                                          <p:attrName>style.visibility</p:attrName>
                                        </p:attrNameLst>
                                      </p:cBhvr>
                                      <p:to>
                                        <p:strVal val="visible"/>
                                      </p:to>
                                    </p:set>
                                    <p:anim calcmode="lin" valueType="num">
                                      <p:cBhvr additive="base">
                                        <p:cTn id="61" dur="500" fill="hold"/>
                                        <p:tgtEl>
                                          <p:spTgt spid="30728"/>
                                        </p:tgtEl>
                                        <p:attrNameLst>
                                          <p:attrName>ppt_x</p:attrName>
                                        </p:attrNameLst>
                                      </p:cBhvr>
                                      <p:tavLst>
                                        <p:tav tm="0">
                                          <p:val>
                                            <p:strVal val="0-#ppt_w/2"/>
                                          </p:val>
                                        </p:tav>
                                        <p:tav tm="100000">
                                          <p:val>
                                            <p:strVal val="ppt_x"/>
                                          </p:val>
                                        </p:tav>
                                      </p:tavLst>
                                    </p:anim>
                                    <p:anim calcmode="lin" valueType="num">
                                      <p:cBhvr additive="base">
                                        <p:cTn id="62" dur="500" fill="hold"/>
                                        <p:tgtEl>
                                          <p:spTgt spid="30728"/>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0732"/>
                                        </p:tgtEl>
                                        <p:attrNameLst>
                                          <p:attrName>style.visibility</p:attrName>
                                        </p:attrNameLst>
                                      </p:cBhvr>
                                      <p:to>
                                        <p:strVal val="visible"/>
                                      </p:to>
                                    </p:set>
                                    <p:anim calcmode="lin" valueType="num">
                                      <p:cBhvr additive="base">
                                        <p:cTn id="67" dur="500" fill="hold"/>
                                        <p:tgtEl>
                                          <p:spTgt spid="30732"/>
                                        </p:tgtEl>
                                        <p:attrNameLst>
                                          <p:attrName>ppt_x</p:attrName>
                                        </p:attrNameLst>
                                      </p:cBhvr>
                                      <p:tavLst>
                                        <p:tav tm="0">
                                          <p:val>
                                            <p:strVal val="0-#ppt_w/2"/>
                                          </p:val>
                                        </p:tav>
                                        <p:tav tm="100000">
                                          <p:val>
                                            <p:strVal val="ppt_x"/>
                                          </p:val>
                                        </p:tav>
                                      </p:tavLst>
                                    </p:anim>
                                    <p:anim calcmode="lin" valueType="num">
                                      <p:cBhvr additive="base">
                                        <p:cTn id="68" dur="500" fill="hold"/>
                                        <p:tgtEl>
                                          <p:spTgt spid="30732"/>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0733"/>
                                        </p:tgtEl>
                                        <p:attrNameLst>
                                          <p:attrName>style.visibility</p:attrName>
                                        </p:attrNameLst>
                                      </p:cBhvr>
                                      <p:to>
                                        <p:strVal val="visible"/>
                                      </p:to>
                                    </p:set>
                                    <p:anim calcmode="lin" valueType="num">
                                      <p:cBhvr additive="base">
                                        <p:cTn id="73" dur="500" fill="hold"/>
                                        <p:tgtEl>
                                          <p:spTgt spid="30733"/>
                                        </p:tgtEl>
                                        <p:attrNameLst>
                                          <p:attrName>ppt_x</p:attrName>
                                        </p:attrNameLst>
                                      </p:cBhvr>
                                      <p:tavLst>
                                        <p:tav tm="0">
                                          <p:val>
                                            <p:strVal val="0-#ppt_w/2"/>
                                          </p:val>
                                        </p:tav>
                                        <p:tav tm="100000">
                                          <p:val>
                                            <p:strVal val="ppt_x"/>
                                          </p:val>
                                        </p:tav>
                                      </p:tavLst>
                                    </p:anim>
                                    <p:anim calcmode="lin" valueType="num">
                                      <p:cBhvr additive="base">
                                        <p:cTn id="74" dur="500" fill="hold"/>
                                        <p:tgtEl>
                                          <p:spTgt spid="30733"/>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0734"/>
                                        </p:tgtEl>
                                        <p:attrNameLst>
                                          <p:attrName>style.visibility</p:attrName>
                                        </p:attrNameLst>
                                      </p:cBhvr>
                                      <p:to>
                                        <p:strVal val="visible"/>
                                      </p:to>
                                    </p:set>
                                    <p:anim calcmode="lin" valueType="num">
                                      <p:cBhvr additive="base">
                                        <p:cTn id="79" dur="500" fill="hold"/>
                                        <p:tgtEl>
                                          <p:spTgt spid="30734"/>
                                        </p:tgtEl>
                                        <p:attrNameLst>
                                          <p:attrName>ppt_x</p:attrName>
                                        </p:attrNameLst>
                                      </p:cBhvr>
                                      <p:tavLst>
                                        <p:tav tm="0">
                                          <p:val>
                                            <p:strVal val="0-#ppt_w/2"/>
                                          </p:val>
                                        </p:tav>
                                        <p:tav tm="100000">
                                          <p:val>
                                            <p:strVal val="ppt_x"/>
                                          </p:val>
                                        </p:tav>
                                      </p:tavLst>
                                    </p:anim>
                                    <p:anim calcmode="lin" valueType="num">
                                      <p:cBhvr additive="base">
                                        <p:cTn id="80" dur="500" fill="hold"/>
                                        <p:tgtEl>
                                          <p:spTgt spid="30734"/>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7" presetClass="entr" presetSubtype="1" fill="hold" grpId="0" nodeType="clickEffect">
                                  <p:stCondLst>
                                    <p:cond delay="0"/>
                                  </p:stCondLst>
                                  <p:childTnLst>
                                    <p:set>
                                      <p:cBhvr>
                                        <p:cTn id="84" dur="1" fill="hold">
                                          <p:stCondLst>
                                            <p:cond delay="0"/>
                                          </p:stCondLst>
                                        </p:cTn>
                                        <p:tgtEl>
                                          <p:spTgt spid="30737"/>
                                        </p:tgtEl>
                                        <p:attrNameLst>
                                          <p:attrName>style.visibility</p:attrName>
                                        </p:attrNameLst>
                                      </p:cBhvr>
                                      <p:to>
                                        <p:strVal val="visible"/>
                                      </p:to>
                                    </p:set>
                                    <p:anim calcmode="lin" valueType="num">
                                      <p:cBhvr additive="base">
                                        <p:cTn id="85" dur="500" fill="hold"/>
                                        <p:tgtEl>
                                          <p:spTgt spid="30737"/>
                                        </p:tgtEl>
                                        <p:attrNameLst>
                                          <p:attrName>ppt_x</p:attrName>
                                        </p:attrNameLst>
                                      </p:cBhvr>
                                      <p:tavLst>
                                        <p:tav tm="0">
                                          <p:val>
                                            <p:strVal val="#ppt_x"/>
                                          </p:val>
                                        </p:tav>
                                        <p:tav tm="100000">
                                          <p:val>
                                            <p:strVal val="#ppt_x"/>
                                          </p:val>
                                        </p:tav>
                                      </p:tavLst>
                                    </p:anim>
                                    <p:anim calcmode="lin" valueType="num">
                                      <p:cBhvr additive="base">
                                        <p:cTn id="86" dur="500" fill="hold"/>
                                        <p:tgtEl>
                                          <p:spTgt spid="30737"/>
                                        </p:tgtEl>
                                        <p:attrNameLst>
                                          <p:attrName>ppt_y</p:attrName>
                                        </p:attrNameLst>
                                      </p:cBhvr>
                                      <p:tavLst>
                                        <p:tav tm="0">
                                          <p:val>
                                            <p:strVal val="#ppt_y-#ppt_h/2"/>
                                          </p:val>
                                        </p:tav>
                                        <p:tav tm="100000">
                                          <p:val>
                                            <p:strVal val="#ppt_y"/>
                                          </p:val>
                                        </p:tav>
                                      </p:tavLst>
                                    </p:anim>
                                    <p:anim calcmode="lin" valueType="num">
                                      <p:cBhvr additive="base">
                                        <p:cTn id="87" dur="500" fill="hold"/>
                                        <p:tgtEl>
                                          <p:spTgt spid="30737"/>
                                        </p:tgtEl>
                                        <p:attrNameLst>
                                          <p:attrName>ppt_w</p:attrName>
                                        </p:attrNameLst>
                                      </p:cBhvr>
                                      <p:tavLst>
                                        <p:tav tm="0">
                                          <p:val>
                                            <p:strVal val="#ppt_w"/>
                                          </p:val>
                                        </p:tav>
                                        <p:tav tm="100000">
                                          <p:val>
                                            <p:strVal val="#ppt_w"/>
                                          </p:val>
                                        </p:tav>
                                      </p:tavLst>
                                    </p:anim>
                                    <p:anim calcmode="lin" valueType="num">
                                      <p:cBhvr additive="base">
                                        <p:cTn id="88" dur="500" fill="hold"/>
                                        <p:tgtEl>
                                          <p:spTgt spid="30737"/>
                                        </p:tgtEl>
                                        <p:attrNameLst>
                                          <p:attrName>ppt_h</p:attrName>
                                        </p:attrNameLst>
                                      </p:cBhvr>
                                      <p:tavLst>
                                        <p:tav tm="0">
                                          <p:val>
                                            <p:fltVal val="0.00000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8" fill="hold" grpId="0" nodeType="clickEffect">
                                  <p:stCondLst>
                                    <p:cond delay="0"/>
                                  </p:stCondLst>
                                  <p:childTnLst>
                                    <p:set>
                                      <p:cBhvr>
                                        <p:cTn id="92" dur="1" fill="hold">
                                          <p:stCondLst>
                                            <p:cond delay="0"/>
                                          </p:stCondLst>
                                        </p:cTn>
                                        <p:tgtEl>
                                          <p:spTgt spid="30735"/>
                                        </p:tgtEl>
                                        <p:attrNameLst>
                                          <p:attrName>style.visibility</p:attrName>
                                        </p:attrNameLst>
                                      </p:cBhvr>
                                      <p:to>
                                        <p:strVal val="visible"/>
                                      </p:to>
                                    </p:set>
                                    <p:anim calcmode="lin" valueType="num">
                                      <p:cBhvr additive="base">
                                        <p:cTn id="93" dur="500" fill="hold"/>
                                        <p:tgtEl>
                                          <p:spTgt spid="30735"/>
                                        </p:tgtEl>
                                        <p:attrNameLst>
                                          <p:attrName>ppt_x</p:attrName>
                                        </p:attrNameLst>
                                      </p:cBhvr>
                                      <p:tavLst>
                                        <p:tav tm="0">
                                          <p:val>
                                            <p:strVal val="0-#ppt_w/2"/>
                                          </p:val>
                                        </p:tav>
                                        <p:tav tm="100000">
                                          <p:val>
                                            <p:strVal val="ppt_x"/>
                                          </p:val>
                                        </p:tav>
                                      </p:tavLst>
                                    </p:anim>
                                    <p:anim calcmode="lin" valueType="num">
                                      <p:cBhvr additive="base">
                                        <p:cTn id="94" dur="500" fill="hold"/>
                                        <p:tgtEl>
                                          <p:spTgt spid="30735"/>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17" presetClass="entr" presetSubtype="1" fill="hold" grpId="0" nodeType="clickEffect">
                                  <p:stCondLst>
                                    <p:cond delay="0"/>
                                  </p:stCondLst>
                                  <p:childTnLst>
                                    <p:set>
                                      <p:cBhvr>
                                        <p:cTn id="98" dur="1" fill="hold">
                                          <p:stCondLst>
                                            <p:cond delay="0"/>
                                          </p:stCondLst>
                                        </p:cTn>
                                        <p:tgtEl>
                                          <p:spTgt spid="30738"/>
                                        </p:tgtEl>
                                        <p:attrNameLst>
                                          <p:attrName>style.visibility</p:attrName>
                                        </p:attrNameLst>
                                      </p:cBhvr>
                                      <p:to>
                                        <p:strVal val="visible"/>
                                      </p:to>
                                    </p:set>
                                    <p:anim calcmode="lin" valueType="num">
                                      <p:cBhvr additive="base">
                                        <p:cTn id="99" dur="500" fill="hold"/>
                                        <p:tgtEl>
                                          <p:spTgt spid="30738"/>
                                        </p:tgtEl>
                                        <p:attrNameLst>
                                          <p:attrName>ppt_x</p:attrName>
                                        </p:attrNameLst>
                                      </p:cBhvr>
                                      <p:tavLst>
                                        <p:tav tm="0">
                                          <p:val>
                                            <p:strVal val="#ppt_x"/>
                                          </p:val>
                                        </p:tav>
                                        <p:tav tm="100000">
                                          <p:val>
                                            <p:strVal val="#ppt_x"/>
                                          </p:val>
                                        </p:tav>
                                      </p:tavLst>
                                    </p:anim>
                                    <p:anim calcmode="lin" valueType="num">
                                      <p:cBhvr additive="base">
                                        <p:cTn id="100" dur="500" fill="hold"/>
                                        <p:tgtEl>
                                          <p:spTgt spid="30738"/>
                                        </p:tgtEl>
                                        <p:attrNameLst>
                                          <p:attrName>ppt_y</p:attrName>
                                        </p:attrNameLst>
                                      </p:cBhvr>
                                      <p:tavLst>
                                        <p:tav tm="0">
                                          <p:val>
                                            <p:strVal val="#ppt_y-#ppt_h/2"/>
                                          </p:val>
                                        </p:tav>
                                        <p:tav tm="100000">
                                          <p:val>
                                            <p:strVal val="#ppt_y"/>
                                          </p:val>
                                        </p:tav>
                                      </p:tavLst>
                                    </p:anim>
                                    <p:anim calcmode="lin" valueType="num">
                                      <p:cBhvr additive="base">
                                        <p:cTn id="101" dur="500" fill="hold"/>
                                        <p:tgtEl>
                                          <p:spTgt spid="30738"/>
                                        </p:tgtEl>
                                        <p:attrNameLst>
                                          <p:attrName>ppt_w</p:attrName>
                                        </p:attrNameLst>
                                      </p:cBhvr>
                                      <p:tavLst>
                                        <p:tav tm="0">
                                          <p:val>
                                            <p:strVal val="#ppt_w"/>
                                          </p:val>
                                        </p:tav>
                                        <p:tav tm="100000">
                                          <p:val>
                                            <p:strVal val="#ppt_w"/>
                                          </p:val>
                                        </p:tav>
                                      </p:tavLst>
                                    </p:anim>
                                    <p:anim calcmode="lin" valueType="num">
                                      <p:cBhvr additive="base">
                                        <p:cTn id="102" dur="500" fill="hold"/>
                                        <p:tgtEl>
                                          <p:spTgt spid="30738"/>
                                        </p:tgtEl>
                                        <p:attrNameLst>
                                          <p:attrName>ppt_h</p:attrName>
                                        </p:attrNameLst>
                                      </p:cBhvr>
                                      <p:tavLst>
                                        <p:tav tm="0">
                                          <p:val>
                                            <p:fltVal val="0.000000"/>
                                          </p:val>
                                        </p:tav>
                                        <p:tav tm="100000">
                                          <p:val>
                                            <p:strVal val="#ppt_h"/>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8" fill="hold" grpId="0" nodeType="clickEffect">
                                  <p:stCondLst>
                                    <p:cond delay="0"/>
                                  </p:stCondLst>
                                  <p:childTnLst>
                                    <p:set>
                                      <p:cBhvr>
                                        <p:cTn id="106" dur="1" fill="hold">
                                          <p:stCondLst>
                                            <p:cond delay="0"/>
                                          </p:stCondLst>
                                        </p:cTn>
                                        <p:tgtEl>
                                          <p:spTgt spid="30736"/>
                                        </p:tgtEl>
                                        <p:attrNameLst>
                                          <p:attrName>style.visibility</p:attrName>
                                        </p:attrNameLst>
                                      </p:cBhvr>
                                      <p:to>
                                        <p:strVal val="visible"/>
                                      </p:to>
                                    </p:set>
                                    <p:anim calcmode="lin" valueType="num">
                                      <p:cBhvr additive="base">
                                        <p:cTn id="107" dur="500" fill="hold"/>
                                        <p:tgtEl>
                                          <p:spTgt spid="30736"/>
                                        </p:tgtEl>
                                        <p:attrNameLst>
                                          <p:attrName>ppt_x</p:attrName>
                                        </p:attrNameLst>
                                      </p:cBhvr>
                                      <p:tavLst>
                                        <p:tav tm="0">
                                          <p:val>
                                            <p:strVal val="0-#ppt_w/2"/>
                                          </p:val>
                                        </p:tav>
                                        <p:tav tm="100000">
                                          <p:val>
                                            <p:strVal val="ppt_x"/>
                                          </p:val>
                                        </p:tav>
                                      </p:tavLst>
                                    </p:anim>
                                    <p:anim calcmode="lin" valueType="num">
                                      <p:cBhvr additive="base">
                                        <p:cTn id="108" dur="500" fill="hold"/>
                                        <p:tgtEl>
                                          <p:spTgt spid="307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109" fill="hold" display="0">
                  <p:stCondLst>
                    <p:cond delay="indefinite"/>
                  </p:stCondLst>
                  <p:endCondLst>
                    <p:cond evt="onNext" delay="0">
                      <p:tgtEl>
                        <p:sldTgt/>
                      </p:tgtEl>
                    </p:cond>
                    <p:cond evt="onPrev" delay="0">
                      <p:tgtEl>
                        <p:sldTgt/>
                      </p:tgtEl>
                    </p:cond>
                    <p:cond evt="onStopAudio" delay="0">
                      <p:tgtEl>
                        <p:sldTgt/>
                      </p:tgtEl>
                    </p:cond>
                  </p:endCondLst>
                </p:cTn>
                <p:tgtEl/>
              </p:cMediaNode>
            </p:video>
          </p:childTnLst>
        </p:cTn>
      </p:par>
    </p:tnLst>
    <p:bldLst>
      <p:bldP spid="30729" grpId="0" animBg="1"/>
      <p:bldP spid="30722" grpId="0" animBg="1"/>
      <p:bldP spid="30723" grpId="0" animBg="1"/>
      <p:bldP spid="30730" grpId="0" animBg="1"/>
      <p:bldP spid="30724" grpId="0" animBg="1"/>
      <p:bldP spid="30725" grpId="0" animBg="1"/>
      <p:bldP spid="30726" grpId="0" animBg="1"/>
      <p:bldP spid="30731" grpId="0" animBg="1"/>
      <p:bldP spid="30727" grpId="0" animBg="1"/>
      <p:bldP spid="30728" grpId="0" animBg="1"/>
      <p:bldP spid="30732" grpId="0" animBg="1"/>
      <p:bldP spid="30733" grpId="0" animBg="1"/>
      <p:bldP spid="30734" grpId="0" animBg="1"/>
      <p:bldP spid="30737" grpId="0" animBg="1"/>
      <p:bldP spid="30735" grpId="0" animBg="1"/>
      <p:bldP spid="30738" grpId="0" animBg="1"/>
      <p:bldP spid="3073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文本框 31745"/>
          <p:cNvSpPr txBox="1"/>
          <p:nvPr/>
        </p:nvSpPr>
        <p:spPr>
          <a:xfrm>
            <a:off x="838200" y="304800"/>
            <a:ext cx="2590800" cy="1449388"/>
          </a:xfrm>
          <a:prstGeom prst="rect">
            <a:avLst/>
          </a:prstGeom>
          <a:noFill/>
          <a:ln w="9525">
            <a:noFill/>
          </a:ln>
        </p:spPr>
        <p:txBody>
          <a:bodyPr>
            <a:spAutoFit/>
          </a:bodyPr>
          <a:p>
            <a:pPr marL="0" lvl="0" indent="0">
              <a:spcBef>
                <a:spcPct val="50000"/>
              </a:spcBef>
              <a:buNone/>
            </a:pPr>
            <a:r>
              <a:rPr lang="zh-CN" altLang="en-US" sz="3600" b="1">
                <a:solidFill>
                  <a:schemeClr val="tx2"/>
                </a:solidFill>
                <a:latin typeface="Verdana" panose="020B0604030504040204" pitchFamily="34" charset="0"/>
                <a:ea typeface="黑体" panose="02010609060101010101" pitchFamily="2" charset="-122"/>
              </a:rPr>
              <a:t>写作缘起</a:t>
            </a:r>
            <a:endParaRPr lang="zh-CN" altLang="en-US" sz="3600" b="1">
              <a:solidFill>
                <a:schemeClr val="tx2"/>
              </a:solidFill>
              <a:latin typeface="Verdana" panose="020B0604030504040204" pitchFamily="34" charset="0"/>
              <a:ea typeface="黑体" panose="02010609060101010101" pitchFamily="2" charset="-122"/>
            </a:endParaRPr>
          </a:p>
          <a:p>
            <a:pPr marL="0" lvl="0" indent="0">
              <a:spcBef>
                <a:spcPct val="50000"/>
              </a:spcBef>
              <a:buNone/>
            </a:pPr>
            <a:r>
              <a:rPr lang="zh-CN" altLang="en-US" sz="3600" b="1">
                <a:solidFill>
                  <a:schemeClr val="tx2"/>
                </a:solidFill>
                <a:latin typeface="Verdana" panose="020B0604030504040204" pitchFamily="34" charset="0"/>
                <a:ea typeface="华文新魏" pitchFamily="2" charset="-122"/>
              </a:rPr>
              <a:t>（一、二）</a:t>
            </a:r>
            <a:endParaRPr lang="zh-CN" altLang="en-US" sz="3600" b="1">
              <a:solidFill>
                <a:schemeClr val="tx2"/>
              </a:solidFill>
              <a:latin typeface="Verdana" panose="020B0604030504040204" pitchFamily="34" charset="0"/>
              <a:ea typeface="华文新魏" pitchFamily="2" charset="-122"/>
            </a:endParaRPr>
          </a:p>
        </p:txBody>
      </p:sp>
      <p:sp>
        <p:nvSpPr>
          <p:cNvPr id="31747" name="文本框 31746"/>
          <p:cNvSpPr txBox="1"/>
          <p:nvPr/>
        </p:nvSpPr>
        <p:spPr>
          <a:xfrm>
            <a:off x="762000" y="2667000"/>
            <a:ext cx="3581400" cy="1449388"/>
          </a:xfrm>
          <a:prstGeom prst="rect">
            <a:avLst/>
          </a:prstGeom>
          <a:noFill/>
          <a:ln w="9525">
            <a:noFill/>
          </a:ln>
        </p:spPr>
        <p:txBody>
          <a:bodyPr>
            <a:spAutoFit/>
          </a:bodyPr>
          <a:p>
            <a:pPr marL="0" lvl="0" indent="0">
              <a:spcBef>
                <a:spcPct val="50000"/>
              </a:spcBef>
              <a:buNone/>
            </a:pPr>
            <a:r>
              <a:rPr lang="zh-CN" altLang="en-US" sz="3600" b="1">
                <a:solidFill>
                  <a:srgbClr val="0066FF"/>
                </a:solidFill>
                <a:latin typeface="Verdana" panose="020B0604030504040204" pitchFamily="34" charset="0"/>
                <a:ea typeface="黑体" panose="02010609060101010101" pitchFamily="2" charset="-122"/>
              </a:rPr>
              <a:t>记念主体</a:t>
            </a:r>
            <a:endParaRPr lang="zh-CN" altLang="en-US" sz="3600" b="1">
              <a:solidFill>
                <a:srgbClr val="0066FF"/>
              </a:solidFill>
              <a:latin typeface="Verdana" panose="020B0604030504040204" pitchFamily="34" charset="0"/>
              <a:ea typeface="黑体" panose="02010609060101010101" pitchFamily="2" charset="-122"/>
            </a:endParaRPr>
          </a:p>
          <a:p>
            <a:pPr marL="0" lvl="0" indent="0">
              <a:spcBef>
                <a:spcPct val="50000"/>
              </a:spcBef>
              <a:buNone/>
            </a:pPr>
            <a:r>
              <a:rPr lang="zh-CN" altLang="en-US" sz="3600">
                <a:latin typeface="Verdana" panose="020B0604030504040204" pitchFamily="34" charset="0"/>
                <a:ea typeface="华文新魏" pitchFamily="2" charset="-122"/>
              </a:rPr>
              <a:t>（</a:t>
            </a:r>
            <a:r>
              <a:rPr lang="zh-CN" altLang="en-US" sz="2800">
                <a:latin typeface="Verdana" panose="020B0604030504040204" pitchFamily="34" charset="0"/>
                <a:ea typeface="华文新魏" pitchFamily="2" charset="-122"/>
              </a:rPr>
              <a:t>三、四、五</a:t>
            </a:r>
            <a:r>
              <a:rPr lang="zh-CN" altLang="en-US" sz="3200">
                <a:latin typeface="Verdana" panose="020B0604030504040204" pitchFamily="34" charset="0"/>
                <a:ea typeface="华文新魏" pitchFamily="2" charset="-122"/>
              </a:rPr>
              <a:t>）</a:t>
            </a:r>
            <a:endParaRPr lang="zh-CN" altLang="en-US" sz="3200">
              <a:latin typeface="Verdana" panose="020B0604030504040204" pitchFamily="34" charset="0"/>
              <a:ea typeface="华文新魏" pitchFamily="2" charset="-122"/>
            </a:endParaRPr>
          </a:p>
        </p:txBody>
      </p:sp>
      <p:sp>
        <p:nvSpPr>
          <p:cNvPr id="31748" name="文本框 31747"/>
          <p:cNvSpPr txBox="1"/>
          <p:nvPr/>
        </p:nvSpPr>
        <p:spPr>
          <a:xfrm>
            <a:off x="990600" y="4953000"/>
            <a:ext cx="3733800" cy="1449388"/>
          </a:xfrm>
          <a:prstGeom prst="rect">
            <a:avLst/>
          </a:prstGeom>
          <a:noFill/>
          <a:ln w="9525">
            <a:noFill/>
          </a:ln>
        </p:spPr>
        <p:txBody>
          <a:bodyPr>
            <a:spAutoFit/>
          </a:bodyPr>
          <a:p>
            <a:pPr marL="0" lvl="0" indent="0">
              <a:spcBef>
                <a:spcPct val="50000"/>
              </a:spcBef>
              <a:buNone/>
            </a:pPr>
            <a:r>
              <a:rPr lang="zh-CN" altLang="en-US" sz="3600" b="1">
                <a:solidFill>
                  <a:srgbClr val="FF0000"/>
                </a:solidFill>
                <a:latin typeface="Verdana" panose="020B0604030504040204" pitchFamily="34" charset="0"/>
                <a:ea typeface="黑体" panose="02010609060101010101" pitchFamily="2" charset="-122"/>
              </a:rPr>
              <a:t>教训意义</a:t>
            </a:r>
            <a:endParaRPr lang="zh-CN" altLang="en-US" sz="3600" b="1">
              <a:solidFill>
                <a:srgbClr val="FF0000"/>
              </a:solidFill>
              <a:latin typeface="Verdana" panose="020B0604030504040204" pitchFamily="34" charset="0"/>
              <a:ea typeface="黑体" panose="02010609060101010101" pitchFamily="2" charset="-122"/>
            </a:endParaRPr>
          </a:p>
          <a:p>
            <a:pPr marL="0" lvl="0" indent="0">
              <a:spcBef>
                <a:spcPct val="50000"/>
              </a:spcBef>
              <a:buNone/>
            </a:pPr>
            <a:r>
              <a:rPr lang="zh-CN" altLang="en-US" sz="3600">
                <a:latin typeface="Verdana" panose="020B0604030504040204" pitchFamily="34" charset="0"/>
                <a:ea typeface="华文新魏" pitchFamily="2" charset="-122"/>
              </a:rPr>
              <a:t>（六、七）</a:t>
            </a:r>
            <a:endParaRPr lang="zh-CN" altLang="en-US" sz="3600">
              <a:latin typeface="Verdana" panose="020B0604030504040204" pitchFamily="34" charset="0"/>
              <a:ea typeface="华文新魏" pitchFamily="2" charset="-122"/>
            </a:endParaRPr>
          </a:p>
        </p:txBody>
      </p:sp>
      <p:sp>
        <p:nvSpPr>
          <p:cNvPr id="31749" name="左大括号 31748"/>
          <p:cNvSpPr/>
          <p:nvPr/>
        </p:nvSpPr>
        <p:spPr>
          <a:xfrm>
            <a:off x="533400" y="609600"/>
            <a:ext cx="152400" cy="5715000"/>
          </a:xfrm>
          <a:prstGeom prst="leftBrace">
            <a:avLst>
              <a:gd name="adj1" fmla="val 312500"/>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1750" name="文本框 31749"/>
          <p:cNvSpPr txBox="1"/>
          <p:nvPr/>
        </p:nvSpPr>
        <p:spPr>
          <a:xfrm>
            <a:off x="3733800" y="0"/>
            <a:ext cx="5410200" cy="2449513"/>
          </a:xfrm>
          <a:prstGeom prst="rect">
            <a:avLst/>
          </a:prstGeom>
          <a:noFill/>
          <a:ln w="9525">
            <a:noFill/>
          </a:ln>
        </p:spPr>
        <p:txBody>
          <a:bodyPr>
            <a:spAutoFit/>
          </a:bodyPr>
          <a:p>
            <a:pPr marL="0" lvl="0" indent="0">
              <a:spcBef>
                <a:spcPct val="50000"/>
              </a:spcBef>
              <a:buNone/>
            </a:pPr>
            <a:r>
              <a:rPr lang="zh-CN" altLang="en-US" sz="2800" b="1">
                <a:latin typeface="Verdana" panose="020B0604030504040204" pitchFamily="34" charset="0"/>
                <a:ea typeface="黑体" panose="02010609060101010101" pitchFamily="2" charset="-122"/>
              </a:rPr>
              <a:t>悼念刘和珍君</a:t>
            </a:r>
            <a:endParaRPr lang="zh-CN" altLang="en-US" sz="2800" b="1">
              <a:latin typeface="Verdana" panose="020B0604030504040204" pitchFamily="34" charset="0"/>
              <a:ea typeface="黑体" panose="02010609060101010101" pitchFamily="2" charset="-122"/>
            </a:endParaRPr>
          </a:p>
          <a:p>
            <a:pPr marL="0" lvl="0" indent="0">
              <a:spcBef>
                <a:spcPct val="50000"/>
              </a:spcBef>
              <a:buNone/>
            </a:pPr>
            <a:r>
              <a:rPr lang="zh-CN" altLang="en-US" sz="2800" b="1">
                <a:latin typeface="Verdana" panose="020B0604030504040204" pitchFamily="34" charset="0"/>
                <a:ea typeface="黑体" panose="02010609060101010101" pitchFamily="2" charset="-122"/>
              </a:rPr>
              <a:t>控诉反动政府</a:t>
            </a:r>
            <a:endParaRPr lang="zh-CN" altLang="en-US" sz="2800" b="1">
              <a:latin typeface="Verdana" panose="020B0604030504040204" pitchFamily="34" charset="0"/>
              <a:ea typeface="黑体" panose="02010609060101010101" pitchFamily="2" charset="-122"/>
            </a:endParaRPr>
          </a:p>
          <a:p>
            <a:pPr marL="0" lvl="0" indent="0">
              <a:spcBef>
                <a:spcPct val="50000"/>
              </a:spcBef>
              <a:buNone/>
            </a:pPr>
            <a:r>
              <a:rPr lang="zh-CN" altLang="en-US" sz="2800" b="1">
                <a:latin typeface="Verdana" panose="020B0604030504040204" pitchFamily="34" charset="0"/>
                <a:ea typeface="黑体" panose="02010609060101010101" pitchFamily="2" charset="-122"/>
              </a:rPr>
              <a:t>痛斥反动文人</a:t>
            </a:r>
            <a:endParaRPr lang="zh-CN" altLang="en-US" sz="2800" b="1">
              <a:latin typeface="Verdana" panose="020B0604030504040204" pitchFamily="34" charset="0"/>
              <a:ea typeface="黑体" panose="02010609060101010101" pitchFamily="2" charset="-122"/>
            </a:endParaRPr>
          </a:p>
          <a:p>
            <a:pPr marL="0" lvl="0" indent="0">
              <a:spcBef>
                <a:spcPct val="50000"/>
              </a:spcBef>
              <a:buNone/>
            </a:pPr>
            <a:r>
              <a:rPr lang="zh-CN" altLang="en-US" sz="2800" b="1">
                <a:latin typeface="Verdana" panose="020B0604030504040204" pitchFamily="34" charset="0"/>
                <a:ea typeface="黑体" panose="02010609060101010101" pitchFamily="2" charset="-122"/>
              </a:rPr>
              <a:t>唤醒麻木庸人</a:t>
            </a:r>
            <a:endParaRPr lang="zh-CN" altLang="en-US" sz="2800" b="1">
              <a:latin typeface="Verdana" panose="020B0604030504040204" pitchFamily="34" charset="0"/>
              <a:ea typeface="黑体" panose="02010609060101010101" pitchFamily="2" charset="-122"/>
            </a:endParaRPr>
          </a:p>
        </p:txBody>
      </p:sp>
      <p:sp>
        <p:nvSpPr>
          <p:cNvPr id="31751" name="文本框 31750"/>
          <p:cNvSpPr txBox="1"/>
          <p:nvPr/>
        </p:nvSpPr>
        <p:spPr>
          <a:xfrm>
            <a:off x="3505200" y="2743200"/>
            <a:ext cx="4495800" cy="2035175"/>
          </a:xfrm>
          <a:prstGeom prst="rect">
            <a:avLst/>
          </a:prstGeom>
          <a:noFill/>
          <a:ln w="9525">
            <a:noFill/>
          </a:ln>
        </p:spPr>
        <p:txBody>
          <a:bodyPr>
            <a:spAutoFit/>
          </a:bodyPr>
          <a:p>
            <a:pPr marL="0" lvl="0" indent="0">
              <a:spcBef>
                <a:spcPct val="50000"/>
              </a:spcBef>
              <a:buNone/>
            </a:pPr>
            <a:r>
              <a:rPr lang="zh-CN" altLang="en-US" sz="3200" b="1">
                <a:latin typeface="Verdana" panose="020B0604030504040204" pitchFamily="34" charset="0"/>
                <a:ea typeface="黑体" panose="02010609060101010101" pitchFamily="2" charset="-122"/>
              </a:rPr>
              <a:t>追述生前事迹</a:t>
            </a:r>
            <a:endParaRPr lang="zh-CN" altLang="en-US" sz="3200" b="1">
              <a:latin typeface="Verdana" panose="020B0604030504040204" pitchFamily="34" charset="0"/>
              <a:ea typeface="黑体" panose="02010609060101010101" pitchFamily="2" charset="-122"/>
            </a:endParaRPr>
          </a:p>
          <a:p>
            <a:pPr marL="0" lvl="0" indent="0">
              <a:spcBef>
                <a:spcPct val="50000"/>
              </a:spcBef>
              <a:buNone/>
            </a:pPr>
            <a:r>
              <a:rPr lang="zh-CN" altLang="en-US" sz="3200" b="1">
                <a:latin typeface="Verdana" panose="020B0604030504040204" pitchFamily="34" charset="0"/>
                <a:ea typeface="黑体" panose="02010609060101010101" pitchFamily="2" charset="-122"/>
              </a:rPr>
              <a:t>概括惨遭杀害</a:t>
            </a:r>
            <a:endParaRPr lang="zh-CN" altLang="en-US" sz="3200" b="1">
              <a:latin typeface="Verdana" panose="020B0604030504040204" pitchFamily="34" charset="0"/>
              <a:ea typeface="黑体" panose="02010609060101010101" pitchFamily="2" charset="-122"/>
            </a:endParaRPr>
          </a:p>
          <a:p>
            <a:pPr marL="0" lvl="0" indent="0">
              <a:spcBef>
                <a:spcPct val="50000"/>
              </a:spcBef>
              <a:buNone/>
            </a:pPr>
            <a:r>
              <a:rPr lang="zh-CN" altLang="en-US" sz="3200" b="1">
                <a:latin typeface="Verdana" panose="020B0604030504040204" pitchFamily="34" charset="0"/>
                <a:ea typeface="黑体" panose="02010609060101010101" pitchFamily="2" charset="-122"/>
              </a:rPr>
              <a:t>详写遇难经过</a:t>
            </a:r>
            <a:endParaRPr lang="zh-CN" altLang="en-US" sz="3200" b="1">
              <a:latin typeface="Verdana" panose="020B0604030504040204" pitchFamily="34" charset="0"/>
              <a:ea typeface="黑体" panose="02010609060101010101" pitchFamily="2" charset="-122"/>
            </a:endParaRPr>
          </a:p>
        </p:txBody>
      </p:sp>
      <p:sp>
        <p:nvSpPr>
          <p:cNvPr id="31752" name="文本框 31751"/>
          <p:cNvSpPr txBox="1"/>
          <p:nvPr/>
        </p:nvSpPr>
        <p:spPr>
          <a:xfrm>
            <a:off x="3505200" y="4800600"/>
            <a:ext cx="3352800" cy="1449388"/>
          </a:xfrm>
          <a:prstGeom prst="rect">
            <a:avLst/>
          </a:prstGeom>
          <a:noFill/>
          <a:ln w="9525">
            <a:noFill/>
          </a:ln>
        </p:spPr>
        <p:txBody>
          <a:bodyPr>
            <a:spAutoFit/>
          </a:bodyPr>
          <a:p>
            <a:pPr marL="0" lvl="0" indent="0">
              <a:spcBef>
                <a:spcPct val="50000"/>
              </a:spcBef>
              <a:buNone/>
            </a:pPr>
            <a:r>
              <a:rPr lang="zh-CN" altLang="en-US" sz="3600" b="1">
                <a:latin typeface="Verdana" panose="020B0604030504040204" pitchFamily="34" charset="0"/>
                <a:ea typeface="黑体" panose="02010609060101010101" pitchFamily="2" charset="-122"/>
              </a:rPr>
              <a:t>劝戒徒手请愿</a:t>
            </a:r>
            <a:endParaRPr lang="zh-CN" altLang="en-US" sz="3600" b="1">
              <a:latin typeface="Verdana" panose="020B0604030504040204" pitchFamily="34" charset="0"/>
              <a:ea typeface="黑体" panose="02010609060101010101" pitchFamily="2" charset="-122"/>
            </a:endParaRPr>
          </a:p>
          <a:p>
            <a:pPr marL="0" lvl="0" indent="0">
              <a:spcBef>
                <a:spcPct val="50000"/>
              </a:spcBef>
              <a:buNone/>
            </a:pPr>
            <a:r>
              <a:rPr lang="zh-CN" altLang="en-US" sz="3600" b="1">
                <a:latin typeface="Verdana" panose="020B0604030504040204" pitchFamily="34" charset="0"/>
                <a:ea typeface="黑体" panose="02010609060101010101" pitchFamily="2" charset="-122"/>
              </a:rPr>
              <a:t>激励奋然前行</a:t>
            </a:r>
            <a:endParaRPr lang="zh-CN" altLang="en-US" sz="3600" b="1">
              <a:latin typeface="Verdana" panose="020B0604030504040204" pitchFamily="34" charset="0"/>
              <a:ea typeface="黑体" panose="02010609060101010101" pitchFamily="2" charset="-122"/>
            </a:endParaRPr>
          </a:p>
        </p:txBody>
      </p:sp>
      <p:sp>
        <p:nvSpPr>
          <p:cNvPr id="31753" name="左大括号 31752"/>
          <p:cNvSpPr/>
          <p:nvPr/>
        </p:nvSpPr>
        <p:spPr>
          <a:xfrm>
            <a:off x="3505200" y="0"/>
            <a:ext cx="76200" cy="2133600"/>
          </a:xfrm>
          <a:prstGeom prst="leftBrace">
            <a:avLst>
              <a:gd name="adj1" fmla="val 233333"/>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1754" name="左大括号 31753"/>
          <p:cNvSpPr/>
          <p:nvPr/>
        </p:nvSpPr>
        <p:spPr>
          <a:xfrm>
            <a:off x="3505200" y="3048000"/>
            <a:ext cx="76200" cy="1371600"/>
          </a:xfrm>
          <a:prstGeom prst="leftBrace">
            <a:avLst>
              <a:gd name="adj1" fmla="val 150000"/>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1755" name="左大括号 31754"/>
          <p:cNvSpPr/>
          <p:nvPr/>
        </p:nvSpPr>
        <p:spPr>
          <a:xfrm>
            <a:off x="3429000" y="5029200"/>
            <a:ext cx="76200" cy="1066800"/>
          </a:xfrm>
          <a:prstGeom prst="leftBrace">
            <a:avLst>
              <a:gd name="adj1" fmla="val 116666"/>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1756" name="右大括号 31755"/>
          <p:cNvSpPr/>
          <p:nvPr/>
        </p:nvSpPr>
        <p:spPr>
          <a:xfrm>
            <a:off x="6324600" y="228600"/>
            <a:ext cx="76200" cy="5867400"/>
          </a:xfrm>
          <a:prstGeom prst="rightBrace">
            <a:avLst>
              <a:gd name="adj1" fmla="val 641666"/>
              <a:gd name="adj2" fmla="val 50000"/>
            </a:avLst>
          </a:prstGeom>
          <a:noFill/>
          <a:ln w="9525" cap="flat" cmpd="sng">
            <a:solidFill>
              <a:schemeClr val="tx1"/>
            </a:solidFill>
            <a:prstDash val="solid"/>
            <a:headEnd type="none" w="med" len="med"/>
            <a:tailEnd type="none" w="med" len="med"/>
          </a:ln>
        </p:spPr>
        <p:txBody>
          <a:bodyPr/>
          <a:p>
            <a:endParaRPr lang="zh-CN" altLang="en-US"/>
          </a:p>
        </p:txBody>
      </p:sp>
      <p:sp>
        <p:nvSpPr>
          <p:cNvPr id="31757" name="文本框 31756"/>
          <p:cNvSpPr txBox="1"/>
          <p:nvPr/>
        </p:nvSpPr>
        <p:spPr>
          <a:xfrm>
            <a:off x="6626225" y="304800"/>
            <a:ext cx="965200" cy="6324600"/>
          </a:xfrm>
          <a:prstGeom prst="rect">
            <a:avLst/>
          </a:prstGeom>
          <a:noFill/>
          <a:ln w="9525">
            <a:noFill/>
          </a:ln>
        </p:spPr>
        <p:txBody>
          <a:bodyPr vert="eaVert">
            <a:spAutoFit/>
          </a:bodyPr>
          <a:p>
            <a:pPr marL="0" lvl="0" indent="0">
              <a:spcBef>
                <a:spcPct val="50000"/>
              </a:spcBef>
              <a:buNone/>
            </a:pPr>
            <a:r>
              <a:rPr lang="zh-CN" altLang="en-US" sz="3600">
                <a:latin typeface="Verdana" panose="020B0604030504040204" pitchFamily="34" charset="0"/>
                <a:ea typeface="黑体" panose="02010609060101010101" pitchFamily="2" charset="-122"/>
              </a:rPr>
              <a:t>感情线索</a:t>
            </a:r>
            <a:r>
              <a:rPr lang="en-US" altLang="zh-CN" sz="3600">
                <a:latin typeface="Verdana" panose="020B0604030504040204" pitchFamily="34" charset="0"/>
                <a:ea typeface="黑体" panose="02010609060101010101" pitchFamily="2" charset="-122"/>
              </a:rPr>
              <a:t>——</a:t>
            </a:r>
            <a:r>
              <a:rPr lang="zh-CN" altLang="en-US" sz="5400">
                <a:solidFill>
                  <a:srgbClr val="FF0000"/>
                </a:solidFill>
                <a:latin typeface="Verdana" panose="020B0604030504040204" pitchFamily="34" charset="0"/>
                <a:ea typeface="黑体" panose="02010609060101010101" pitchFamily="2" charset="-122"/>
              </a:rPr>
              <a:t>爱</a:t>
            </a:r>
            <a:r>
              <a:rPr lang="zh-CN" altLang="en-US" sz="3600">
                <a:latin typeface="Verdana" panose="020B0604030504040204" pitchFamily="34" charset="0"/>
                <a:ea typeface="黑体" panose="02010609060101010101" pitchFamily="2" charset="-122"/>
              </a:rPr>
              <a:t>、</a:t>
            </a:r>
            <a:r>
              <a:rPr lang="zh-CN" altLang="en-US" sz="5400">
                <a:latin typeface="Verdana" panose="020B0604030504040204" pitchFamily="34" charset="0"/>
                <a:ea typeface="黑体" panose="02010609060101010101" pitchFamily="2" charset="-122"/>
              </a:rPr>
              <a:t>憎</a:t>
            </a:r>
            <a:endParaRPr lang="zh-CN" altLang="en-US" sz="5400">
              <a:latin typeface="Verdana" panose="020B0604030504040204" pitchFamily="34" charset="0"/>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randombar(horizontal)">
                                      <p:cBhvr>
                                        <p:cTn id="7" dur="5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1747"/>
                                        </p:tgtEl>
                                        <p:attrNameLst>
                                          <p:attrName>style.visibility</p:attrName>
                                        </p:attrNameLst>
                                      </p:cBhvr>
                                      <p:to>
                                        <p:strVal val="visible"/>
                                      </p:to>
                                    </p:set>
                                    <p:animEffect transition="in" filter="randombar(horizontal)">
                                      <p:cBhvr>
                                        <p:cTn id="12" dur="500"/>
                                        <p:tgtEl>
                                          <p:spTgt spid="3174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1748"/>
                                        </p:tgtEl>
                                        <p:attrNameLst>
                                          <p:attrName>style.visibility</p:attrName>
                                        </p:attrNameLst>
                                      </p:cBhvr>
                                      <p:to>
                                        <p:strVal val="visible"/>
                                      </p:to>
                                    </p:set>
                                    <p:animEffect transition="in" filter="randombar(horizontal)">
                                      <p:cBhvr>
                                        <p:cTn id="17" dur="500"/>
                                        <p:tgtEl>
                                          <p:spTgt spid="3174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1749"/>
                                        </p:tgtEl>
                                        <p:attrNameLst>
                                          <p:attrName>style.visibility</p:attrName>
                                        </p:attrNameLst>
                                      </p:cBhvr>
                                      <p:to>
                                        <p:strVal val="visible"/>
                                      </p:to>
                                    </p:set>
                                    <p:animEffect transition="in" filter="randombar(horizontal)">
                                      <p:cBhvr>
                                        <p:cTn id="22" dur="500"/>
                                        <p:tgtEl>
                                          <p:spTgt spid="3174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1750"/>
                                        </p:tgtEl>
                                        <p:attrNameLst>
                                          <p:attrName>style.visibility</p:attrName>
                                        </p:attrNameLst>
                                      </p:cBhvr>
                                      <p:to>
                                        <p:strVal val="visible"/>
                                      </p:to>
                                    </p:set>
                                    <p:animEffect transition="in" filter="randombar(horizontal)">
                                      <p:cBhvr>
                                        <p:cTn id="27" dur="500"/>
                                        <p:tgtEl>
                                          <p:spTgt spid="31750"/>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1751"/>
                                        </p:tgtEl>
                                        <p:attrNameLst>
                                          <p:attrName>style.visibility</p:attrName>
                                        </p:attrNameLst>
                                      </p:cBhvr>
                                      <p:to>
                                        <p:strVal val="visible"/>
                                      </p:to>
                                    </p:set>
                                    <p:animEffect transition="in" filter="randombar(horizontal)">
                                      <p:cBhvr>
                                        <p:cTn id="32" dur="500"/>
                                        <p:tgtEl>
                                          <p:spTgt spid="3175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1752"/>
                                        </p:tgtEl>
                                        <p:attrNameLst>
                                          <p:attrName>style.visibility</p:attrName>
                                        </p:attrNameLst>
                                      </p:cBhvr>
                                      <p:to>
                                        <p:strVal val="visible"/>
                                      </p:to>
                                    </p:set>
                                    <p:animEffect transition="in" filter="randombar(horizontal)">
                                      <p:cBhvr>
                                        <p:cTn id="37" dur="500"/>
                                        <p:tgtEl>
                                          <p:spTgt spid="31752"/>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1753"/>
                                        </p:tgtEl>
                                        <p:attrNameLst>
                                          <p:attrName>style.visibility</p:attrName>
                                        </p:attrNameLst>
                                      </p:cBhvr>
                                      <p:to>
                                        <p:strVal val="visible"/>
                                      </p:to>
                                    </p:set>
                                    <p:animEffect transition="in" filter="randombar(horizontal)">
                                      <p:cBhvr>
                                        <p:cTn id="42" dur="500"/>
                                        <p:tgtEl>
                                          <p:spTgt spid="31753"/>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1754"/>
                                        </p:tgtEl>
                                        <p:attrNameLst>
                                          <p:attrName>style.visibility</p:attrName>
                                        </p:attrNameLst>
                                      </p:cBhvr>
                                      <p:to>
                                        <p:strVal val="visible"/>
                                      </p:to>
                                    </p:set>
                                    <p:animEffect transition="in" filter="randombar(horizontal)">
                                      <p:cBhvr>
                                        <p:cTn id="47" dur="500"/>
                                        <p:tgtEl>
                                          <p:spTgt spid="31754"/>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1755"/>
                                        </p:tgtEl>
                                        <p:attrNameLst>
                                          <p:attrName>style.visibility</p:attrName>
                                        </p:attrNameLst>
                                      </p:cBhvr>
                                      <p:to>
                                        <p:strVal val="visible"/>
                                      </p:to>
                                    </p:set>
                                    <p:animEffect transition="in" filter="randombar(horizontal)">
                                      <p:cBhvr>
                                        <p:cTn id="52" dur="500"/>
                                        <p:tgtEl>
                                          <p:spTgt spid="3175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31756"/>
                                        </p:tgtEl>
                                        <p:attrNameLst>
                                          <p:attrName>style.visibility</p:attrName>
                                        </p:attrNameLst>
                                      </p:cBhvr>
                                      <p:to>
                                        <p:strVal val="visible"/>
                                      </p:to>
                                    </p:set>
                                    <p:animEffect transition="in" filter="randombar(horizontal)">
                                      <p:cBhvr>
                                        <p:cTn id="57" dur="500"/>
                                        <p:tgtEl>
                                          <p:spTgt spid="31756"/>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31757"/>
                                        </p:tgtEl>
                                        <p:attrNameLst>
                                          <p:attrName>style.visibility</p:attrName>
                                        </p:attrNameLst>
                                      </p:cBhvr>
                                      <p:to>
                                        <p:strVal val="visible"/>
                                      </p:to>
                                    </p:set>
                                    <p:animEffect transition="in" filter="randombar(horizontal)">
                                      <p:cBhvr>
                                        <p:cTn id="62" dur="500"/>
                                        <p:tgtEl>
                                          <p:spTgt spid="31757"/>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63" fill="hold" display="0">
                  <p:stCondLst>
                    <p:cond delay="indefinite"/>
                  </p:stCondLst>
                  <p:endCondLst>
                    <p:cond evt="onNext" delay="0">
                      <p:tgtEl>
                        <p:sldTgt/>
                      </p:tgtEl>
                    </p:cond>
                    <p:cond evt="onPrev" delay="0">
                      <p:tgtEl>
                        <p:sldTgt/>
                      </p:tgtEl>
                    </p:cond>
                    <p:cond evt="onStopAudio" delay="0">
                      <p:tgtEl>
                        <p:sldTgt/>
                      </p:tgtEl>
                    </p:cond>
                  </p:endCondLst>
                </p:cTn>
                <p:tgtEl/>
              </p:cMediaNode>
            </p:video>
          </p:childTnLst>
        </p:cTn>
      </p:par>
    </p:tnLst>
    <p:bldLst>
      <p:bldP spid="31746" grpId="0" animBg="1"/>
      <p:bldP spid="31747" grpId="0" animBg="1"/>
      <p:bldP spid="31748" grpId="0" animBg="1"/>
      <p:bldP spid="31749" grpId="0" animBg="1"/>
      <p:bldP spid="31750" grpId="0" animBg="1"/>
      <p:bldP spid="31751" grpId="0" animBg="1"/>
      <p:bldP spid="31752" grpId="0" animBg="1"/>
      <p:bldP spid="31753" grpId="0" animBg="1"/>
      <p:bldP spid="31754" grpId="0" animBg="1"/>
      <p:bldP spid="31755" grpId="0" animBg="1"/>
      <p:bldP spid="31756" grpId="0" animBg="1"/>
      <p:bldP spid="3175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pic>
        <p:nvPicPr>
          <p:cNvPr id="5122" name="图片 5121" descr="9787990271379918785531.jpg"/>
          <p:cNvPicPr>
            <a:picLocks noChangeAspect="1"/>
          </p:cNvPicPr>
          <p:nvPr/>
        </p:nvPicPr>
        <p:blipFill>
          <a:blip r:embed="rId1"/>
          <a:stretch>
            <a:fillRect/>
          </a:stretch>
        </p:blipFill>
        <p:spPr>
          <a:xfrm>
            <a:off x="381000" y="1066800"/>
            <a:ext cx="2857500" cy="4276725"/>
          </a:xfrm>
          <a:prstGeom prst="rect">
            <a:avLst/>
          </a:prstGeom>
          <a:noFill/>
          <a:ln w="9525">
            <a:noFill/>
          </a:ln>
        </p:spPr>
      </p:pic>
      <p:sp>
        <p:nvSpPr>
          <p:cNvPr id="5123" name="文本框 5122"/>
          <p:cNvSpPr txBox="1"/>
          <p:nvPr/>
        </p:nvSpPr>
        <p:spPr>
          <a:xfrm>
            <a:off x="3521075" y="914400"/>
            <a:ext cx="1922463" cy="4800600"/>
          </a:xfrm>
          <a:prstGeom prst="rect">
            <a:avLst/>
          </a:prstGeom>
          <a:noFill/>
          <a:ln w="9525">
            <a:noFill/>
          </a:ln>
        </p:spPr>
        <p:txBody>
          <a:bodyPr vert="eaVert">
            <a:spAutoFit/>
          </a:bodyPr>
          <a:p>
            <a:pPr marL="0" lvl="0" indent="0">
              <a:spcBef>
                <a:spcPct val="50000"/>
              </a:spcBef>
              <a:buNone/>
            </a:pPr>
            <a:r>
              <a:rPr lang="zh-CN" altLang="en-US" sz="4800">
                <a:latin typeface="Times New Roman" panose="02020603050405020304" pitchFamily="18" charset="0"/>
                <a:ea typeface="方正黄草简体" pitchFamily="2" charset="-122"/>
              </a:rPr>
              <a:t>无情未必真豪杰</a:t>
            </a:r>
            <a:endParaRPr lang="zh-CN" altLang="en-US" sz="4800">
              <a:latin typeface="Times New Roman" panose="02020603050405020304" pitchFamily="18" charset="0"/>
              <a:ea typeface="方正黄草简体" pitchFamily="2" charset="-122"/>
            </a:endParaRPr>
          </a:p>
          <a:p>
            <a:pPr marL="0" lvl="0" indent="0">
              <a:spcBef>
                <a:spcPct val="50000"/>
              </a:spcBef>
              <a:buNone/>
            </a:pPr>
            <a:r>
              <a:rPr lang="zh-CN" altLang="en-US" sz="4800">
                <a:latin typeface="Times New Roman" panose="02020603050405020304" pitchFamily="18" charset="0"/>
                <a:ea typeface="方正黄草简体" pitchFamily="2" charset="-122"/>
              </a:rPr>
              <a:t>怜子如何不丈夫</a:t>
            </a:r>
            <a:endParaRPr lang="zh-CN" altLang="en-US" sz="2400">
              <a:latin typeface="Times New Roman" panose="02020603050405020304" pitchFamily="18" charset="0"/>
              <a:ea typeface="宋体" panose="02010600030101010101" pitchFamily="2" charset="-122"/>
            </a:endParaRPr>
          </a:p>
        </p:txBody>
      </p:sp>
      <p:pic>
        <p:nvPicPr>
          <p:cNvPr id="5124" name="图片 5123" descr="2889277331379918785531.jpg"/>
          <p:cNvPicPr>
            <a:picLocks noChangeAspect="1"/>
          </p:cNvPicPr>
          <p:nvPr/>
        </p:nvPicPr>
        <p:blipFill>
          <a:blip r:embed="rId2"/>
          <a:stretch>
            <a:fillRect/>
          </a:stretch>
        </p:blipFill>
        <p:spPr>
          <a:xfrm>
            <a:off x="5562600" y="1143000"/>
            <a:ext cx="2876550" cy="4038600"/>
          </a:xfrm>
          <a:prstGeom prst="rect">
            <a:avLst/>
          </a:prstGeom>
          <a:noFill/>
          <a:ln w="9525">
            <a:noFill/>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p:cNvSpPr>
          <p:nvPr>
            <p:ph type="title"/>
          </p:nvPr>
        </p:nvSpPr>
        <p:spPr>
          <a:xfrm>
            <a:off x="323850" y="0"/>
            <a:ext cx="8540750" cy="1143000"/>
          </a:xfrm>
          <a:ln/>
        </p:spPr>
        <p:txBody>
          <a:bodyPr anchor="ctr"/>
          <a:p>
            <a:pPr>
              <a:buNone/>
            </a:pPr>
            <a:r>
              <a:rPr lang="zh-CN" altLang="en-US" b="1">
                <a:solidFill>
                  <a:schemeClr val="hlink"/>
                </a:solidFill>
              </a:rPr>
              <a:t>课堂小结</a:t>
            </a:r>
            <a:endParaRPr lang="zh-CN" altLang="en-US" b="1">
              <a:solidFill>
                <a:schemeClr val="hlink"/>
              </a:solidFill>
            </a:endParaRPr>
          </a:p>
        </p:txBody>
      </p:sp>
      <p:sp>
        <p:nvSpPr>
          <p:cNvPr id="32771" name="文本占位符 32770"/>
          <p:cNvSpPr>
            <a:spLocks noGrp="1"/>
          </p:cNvSpPr>
          <p:nvPr>
            <p:ph type="body" idx="1"/>
          </p:nvPr>
        </p:nvSpPr>
        <p:spPr>
          <a:xfrm>
            <a:off x="0" y="981075"/>
            <a:ext cx="9144000" cy="5876925"/>
          </a:xfrm>
          <a:ln/>
        </p:spPr>
        <p:txBody>
          <a:bodyPr/>
          <a:p>
            <a:r>
              <a:rPr lang="en-US" altLang="zh-CN" sz="3600" b="1">
                <a:ea typeface="黑体" panose="02010609060101010101" pitchFamily="2" charset="-122"/>
              </a:rPr>
              <a:t>    </a:t>
            </a:r>
            <a:r>
              <a:rPr lang="zh-CN" altLang="en-US" sz="3600" b="1">
                <a:ea typeface="黑体" panose="02010609060101010101" pitchFamily="2" charset="-122"/>
              </a:rPr>
              <a:t>本文是鲁迅为纪念在“三一八”惨案中牺牲的刘和珍烈士而写的纪念性文章。文中作者的立场、观点、态度鲜明，愤怒地控诉了段祺瑞政府虐杀爱国青年的暴行，痛斥了走狗文人下劣无耻的流言，无比沉痛地悼念了刘和珍等遇害青年，并告诫爱国青年要注意斗争方式的同时，颂扬了“为了中国而死的中国的青年”的勇敢精神，激励人们“更奋然而前行”。</a:t>
            </a:r>
            <a:endParaRPr lang="zh-CN" altLang="en-US" sz="3600" b="1">
              <a:ea typeface="黑体" panose="02010609060101010101" pitchFamily="2" charset="-122"/>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标题 33793"/>
          <p:cNvSpPr>
            <a:spLocks noGrp="1"/>
          </p:cNvSpPr>
          <p:nvPr>
            <p:ph type="title"/>
          </p:nvPr>
        </p:nvSpPr>
        <p:spPr>
          <a:xfrm>
            <a:off x="301625" y="685800"/>
            <a:ext cx="8540750" cy="2671763"/>
          </a:xfrm>
          <a:ln/>
        </p:spPr>
        <p:txBody>
          <a:bodyPr anchor="ctr"/>
          <a:p>
            <a:pPr>
              <a:buNone/>
            </a:pPr>
            <a:r>
              <a:rPr lang="en-US" altLang="zh-CN" sz="6600"/>
              <a:t>A</a:t>
            </a:r>
            <a:r>
              <a:rPr lang="zh-CN" altLang="en-US" sz="6600"/>
              <a:t>案</a:t>
            </a:r>
            <a:endParaRPr lang="zh-CN" altLang="en-US" sz="660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文本占位符 34817"/>
          <p:cNvSpPr>
            <a:spLocks noGrp="1"/>
          </p:cNvSpPr>
          <p:nvPr>
            <p:ph type="body" idx="1"/>
          </p:nvPr>
        </p:nvSpPr>
        <p:spPr>
          <a:xfrm>
            <a:off x="0" y="0"/>
            <a:ext cx="9144000" cy="6858000"/>
          </a:xfrm>
          <a:ln/>
        </p:spPr>
        <p:txBody>
          <a:bodyPr/>
          <a:p>
            <a:pPr>
              <a:buNone/>
            </a:pPr>
            <a:endParaRPr lang="en-US" altLang="zh-CN" b="1"/>
          </a:p>
          <a:p>
            <a:pPr>
              <a:buNone/>
            </a:pPr>
            <a:r>
              <a:rPr lang="zh-CN" altLang="en-US" b="1">
                <a:solidFill>
                  <a:schemeClr val="hlink"/>
                </a:solidFill>
              </a:rPr>
              <a:t>（</a:t>
            </a:r>
            <a:r>
              <a:rPr lang="en-US" altLang="zh-CN" b="1">
                <a:solidFill>
                  <a:schemeClr val="hlink"/>
                </a:solidFill>
              </a:rPr>
              <a:t>1</a:t>
            </a:r>
            <a:r>
              <a:rPr lang="zh-CN" altLang="en-US" b="1">
                <a:solidFill>
                  <a:schemeClr val="hlink"/>
                </a:solidFill>
              </a:rPr>
              <a:t>）</a:t>
            </a:r>
            <a:r>
              <a:rPr lang="zh-CN" altLang="en-US" b="1">
                <a:solidFill>
                  <a:schemeClr val="hlink"/>
                </a:solidFill>
                <a:ea typeface="黑体" panose="02010609060101010101" pitchFamily="2" charset="-122"/>
              </a:rPr>
              <a:t>我将深味这非人间的浓黑的悲凉；以我的最大哀痛显示于非人间，使他们快意于我的苦痛，就将这作为后死者菲薄的祭品，奉献于逝者的灵前。</a:t>
            </a:r>
            <a:endParaRPr lang="zh-CN" altLang="en-US" b="1">
              <a:solidFill>
                <a:schemeClr val="hlink"/>
              </a:solidFill>
              <a:ea typeface="黑体" panose="02010609060101010101" pitchFamily="2" charset="-122"/>
            </a:endParaRPr>
          </a:p>
          <a:p>
            <a:pPr>
              <a:buNone/>
            </a:pPr>
            <a:r>
              <a:rPr lang="zh-CN" altLang="en-US" b="1">
                <a:ea typeface="黑体" panose="02010609060101010101" pitchFamily="2" charset="-122"/>
              </a:rPr>
              <a:t>       这句是典型的鲁迅式长句。“</a:t>
            </a:r>
            <a:r>
              <a:rPr lang="zh-CN" altLang="en-US" b="1">
                <a:solidFill>
                  <a:schemeClr val="hlink"/>
                </a:solidFill>
                <a:ea typeface="黑体" panose="02010609060101010101" pitchFamily="2" charset="-122"/>
              </a:rPr>
              <a:t>非人间”“浓黑的悲凉</a:t>
            </a:r>
            <a:r>
              <a:rPr lang="zh-CN" altLang="en-US" b="1">
                <a:ea typeface="黑体" panose="02010609060101010101" pitchFamily="2" charset="-122"/>
              </a:rPr>
              <a:t>”，指社会的黑暗；“</a:t>
            </a:r>
            <a:r>
              <a:rPr lang="zh-CN" altLang="en-US" b="1">
                <a:solidFill>
                  <a:schemeClr val="hlink"/>
                </a:solidFill>
                <a:ea typeface="黑体" panose="02010609060101010101" pitchFamily="2" charset="-122"/>
              </a:rPr>
              <a:t>最大的哀痛</a:t>
            </a:r>
            <a:r>
              <a:rPr lang="zh-CN" altLang="en-US" b="1">
                <a:ea typeface="黑体" panose="02010609060101010101" pitchFamily="2" charset="-122"/>
              </a:rPr>
              <a:t>”指作者无法压抑的悲愤</a:t>
            </a:r>
            <a:r>
              <a:rPr lang="zh-CN" altLang="en-US" b="1">
                <a:solidFill>
                  <a:schemeClr val="hlink"/>
                </a:solidFill>
                <a:ea typeface="黑体" panose="02010609060101010101" pitchFamily="2" charset="-122"/>
              </a:rPr>
              <a:t>；“它们”</a:t>
            </a:r>
            <a:r>
              <a:rPr lang="zh-CN" altLang="en-US" b="1">
                <a:ea typeface="黑体" panose="02010609060101010101" pitchFamily="2" charset="-122"/>
              </a:rPr>
              <a:t>指反动派和那些“学者文人”；“</a:t>
            </a:r>
            <a:r>
              <a:rPr lang="zh-CN" altLang="en-US" b="1">
                <a:solidFill>
                  <a:schemeClr val="hlink"/>
                </a:solidFill>
                <a:ea typeface="黑体" panose="02010609060101010101" pitchFamily="2" charset="-122"/>
              </a:rPr>
              <a:t>后死者</a:t>
            </a:r>
            <a:r>
              <a:rPr lang="zh-CN" altLang="en-US" b="1">
                <a:ea typeface="黑体" panose="02010609060101010101" pitchFamily="2" charset="-122"/>
              </a:rPr>
              <a:t>”，作者自称。全句意思是：认清社会的黑暗，抒发自己强烈的悲愤之情，写下这篇文章纪念死者。</a:t>
            </a:r>
            <a:endParaRPr lang="zh-CN" altLang="en-US" b="1">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18">
                                            <p:txEl>
                                              <p:charRg st="68" end="192"/>
                                            </p:txEl>
                                          </p:spTgt>
                                        </p:tgtEl>
                                        <p:attrNameLst>
                                          <p:attrName>style.visibility</p:attrName>
                                        </p:attrNameLst>
                                      </p:cBhvr>
                                      <p:to>
                                        <p:strVal val="visible"/>
                                      </p:to>
                                    </p:set>
                                    <p:animEffect transition="in" filter="blinds(horizontal)">
                                      <p:cBhvr>
                                        <p:cTn id="7" dur="500"/>
                                        <p:tgtEl>
                                          <p:spTgt spid="34818">
                                            <p:txEl>
                                              <p:charRg st="68" end="19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cMediaNode>
            </p:video>
          </p:childTnLst>
        </p:cTn>
      </p:par>
    </p:tnLst>
    <p:bldLst>
      <p:bldP spid="3481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文本占位符 35841"/>
          <p:cNvSpPr>
            <a:spLocks noGrp="1"/>
          </p:cNvSpPr>
          <p:nvPr>
            <p:ph type="body" idx="1"/>
          </p:nvPr>
        </p:nvSpPr>
        <p:spPr>
          <a:xfrm>
            <a:off x="0" y="188913"/>
            <a:ext cx="8845550" cy="6480175"/>
          </a:xfrm>
          <a:ln/>
        </p:spPr>
        <p:txBody>
          <a:bodyPr/>
          <a:p>
            <a:pPr>
              <a:buNone/>
            </a:pPr>
            <a:endParaRPr lang="en-US" altLang="zh-CN" b="1"/>
          </a:p>
          <a:p>
            <a:pPr>
              <a:buNone/>
            </a:pPr>
            <a:r>
              <a:rPr lang="zh-CN" altLang="en-US" b="1">
                <a:solidFill>
                  <a:schemeClr val="hlink"/>
                </a:solidFill>
                <a:latin typeface="黑体" panose="02010609060101010101" pitchFamily="2" charset="-122"/>
                <a:ea typeface="黑体" panose="02010609060101010101" pitchFamily="2" charset="-122"/>
              </a:rPr>
              <a:t>（</a:t>
            </a:r>
            <a:r>
              <a:rPr lang="en-US" altLang="zh-CN" b="1">
                <a:solidFill>
                  <a:schemeClr val="hlink"/>
                </a:solidFill>
                <a:latin typeface="黑体" panose="02010609060101010101" pitchFamily="2" charset="-122"/>
                <a:ea typeface="黑体" panose="02010609060101010101" pitchFamily="2" charset="-122"/>
              </a:rPr>
              <a:t>2</a:t>
            </a:r>
            <a:r>
              <a:rPr lang="zh-CN" altLang="en-US" b="1">
                <a:solidFill>
                  <a:schemeClr val="hlink"/>
                </a:solidFill>
                <a:latin typeface="黑体" panose="02010609060101010101" pitchFamily="2" charset="-122"/>
                <a:ea typeface="黑体" panose="02010609060101010101" pitchFamily="2" charset="-122"/>
              </a:rPr>
              <a:t>）真的猛士，敢于直面惨淡的人生，敢于正视淋漓的鲜血。这是怎样的哀痛者和幸福者。</a:t>
            </a:r>
            <a:endParaRPr lang="zh-CN" altLang="en-US" b="1">
              <a:solidFill>
                <a:schemeClr val="hlink"/>
              </a:solidFill>
              <a:latin typeface="黑体" panose="02010609060101010101" pitchFamily="2" charset="-122"/>
              <a:ea typeface="黑体" panose="02010609060101010101" pitchFamily="2" charset="-122"/>
            </a:endParaRPr>
          </a:p>
          <a:p>
            <a:pPr>
              <a:buNone/>
            </a:pPr>
            <a:r>
              <a:rPr lang="zh-CN" altLang="en-US" b="1">
                <a:latin typeface="黑体" panose="02010609060101010101" pitchFamily="2" charset="-122"/>
                <a:ea typeface="黑体" panose="02010609060101010101" pitchFamily="2" charset="-122"/>
              </a:rPr>
              <a:t>     这句赞扬猛士勇敢面对残酷的现实，英勇清醒、永不回避的精神。鲁迅向来倡导对现实对人生直面的态度。“</a:t>
            </a:r>
            <a:r>
              <a:rPr lang="zh-CN" altLang="en-US" b="1">
                <a:solidFill>
                  <a:schemeClr val="hlink"/>
                </a:solidFill>
                <a:latin typeface="黑体" panose="02010609060101010101" pitchFamily="2" charset="-122"/>
                <a:ea typeface="黑体" panose="02010609060101010101" pitchFamily="2" charset="-122"/>
              </a:rPr>
              <a:t>哀痛者和幸福者”</a:t>
            </a:r>
            <a:r>
              <a:rPr lang="zh-CN" altLang="en-US" b="1">
                <a:latin typeface="黑体" panose="02010609060101010101" pitchFamily="2" charset="-122"/>
                <a:ea typeface="黑体" panose="02010609060101010101" pitchFamily="2" charset="-122"/>
              </a:rPr>
              <a:t>就是指上文中所说的“真的猛士”，因为他们对现实有大悲悯，对人生有大欢喜。对“真的猛士”的赞扬与下文对庸人的批判，形成鲜明的对比，鲜明地表达了鲁迅对人生意义的认识。</a:t>
            </a:r>
            <a:endParaRPr lang="zh-CN" altLang="en-US" b="1">
              <a:latin typeface="黑体" panose="02010609060101010101" pitchFamily="2" charset="-122"/>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42">
                                            <p:txEl>
                                              <p:charRg st="43" end="186"/>
                                            </p:txEl>
                                          </p:spTgt>
                                        </p:tgtEl>
                                        <p:attrNameLst>
                                          <p:attrName>style.visibility</p:attrName>
                                        </p:attrNameLst>
                                      </p:cBhvr>
                                      <p:to>
                                        <p:strVal val="visible"/>
                                      </p:to>
                                    </p:set>
                                    <p:animEffect transition="in" filter="blinds(horizontal)">
                                      <p:cBhvr>
                                        <p:cTn id="7" dur="500"/>
                                        <p:tgtEl>
                                          <p:spTgt spid="35842">
                                            <p:txEl>
                                              <p:charRg st="43" end="18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cMediaNode>
            </p:video>
          </p:childTnLst>
        </p:cTn>
      </p:par>
    </p:tnLst>
    <p:bldLst>
      <p:bldP spid="3584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文本占位符 36865"/>
          <p:cNvSpPr>
            <a:spLocks noGrp="1"/>
          </p:cNvSpPr>
          <p:nvPr>
            <p:ph type="body" idx="1"/>
          </p:nvPr>
        </p:nvSpPr>
        <p:spPr>
          <a:xfrm>
            <a:off x="0" y="0"/>
            <a:ext cx="9144000" cy="6669088"/>
          </a:xfrm>
          <a:ln/>
        </p:spPr>
        <p:txBody>
          <a:bodyPr/>
          <a:p>
            <a:pPr>
              <a:buNone/>
            </a:pPr>
            <a:endParaRPr lang="en-US" altLang="zh-CN"/>
          </a:p>
          <a:p>
            <a:pPr>
              <a:buNone/>
            </a:pPr>
            <a:r>
              <a:rPr lang="zh-CN" altLang="en-US" b="1">
                <a:solidFill>
                  <a:schemeClr val="hlink"/>
                </a:solidFill>
                <a:latin typeface="黑体" panose="02010609060101010101" pitchFamily="2" charset="-122"/>
                <a:ea typeface="黑体" panose="02010609060101010101" pitchFamily="2" charset="-122"/>
              </a:rPr>
              <a:t>（</a:t>
            </a:r>
            <a:r>
              <a:rPr lang="en-US" altLang="zh-CN" b="1">
                <a:solidFill>
                  <a:schemeClr val="hlink"/>
                </a:solidFill>
                <a:latin typeface="黑体" panose="02010609060101010101" pitchFamily="2" charset="-122"/>
                <a:ea typeface="黑体" panose="02010609060101010101" pitchFamily="2" charset="-122"/>
              </a:rPr>
              <a:t>3</a:t>
            </a:r>
            <a:r>
              <a:rPr lang="zh-CN" altLang="en-US" b="1">
                <a:solidFill>
                  <a:schemeClr val="hlink"/>
                </a:solidFill>
                <a:latin typeface="黑体" panose="02010609060101010101" pitchFamily="2" charset="-122"/>
                <a:ea typeface="黑体" panose="02010609060101010101" pitchFamily="2" charset="-122"/>
              </a:rPr>
              <a:t>）苟活者在淡红的血色中，会依稀看见微茫的希望；真的猛士，将更奋然而前行。</a:t>
            </a:r>
            <a:endParaRPr lang="zh-CN" altLang="en-US" b="1">
              <a:solidFill>
                <a:schemeClr val="hlink"/>
              </a:solidFill>
              <a:latin typeface="黑体" panose="02010609060101010101" pitchFamily="2" charset="-122"/>
              <a:ea typeface="黑体" panose="02010609060101010101" pitchFamily="2" charset="-122"/>
            </a:endParaRPr>
          </a:p>
          <a:p>
            <a:pPr>
              <a:buNone/>
            </a:pPr>
            <a:r>
              <a:rPr lang="zh-CN" altLang="en-US" b="1">
                <a:latin typeface="黑体" panose="02010609060101010101" pitchFamily="2" charset="-122"/>
                <a:ea typeface="黑体" panose="02010609060101010101" pitchFamily="2" charset="-122"/>
              </a:rPr>
              <a:t>    “苟活者”会从这次流血事件中看到希望，在殉难烈士的精神感召下，逐步觉醒，增长勇气；“真的猛士”会更坚定地奋勇前进。鲁迅以满腔的热情，坚定的信念，鼓舞大家“直面人生”，经受生死的考验，完成烈士未竟的事业。</a:t>
            </a:r>
            <a:endParaRPr lang="zh-CN" altLang="en-US" b="1">
              <a:latin typeface="黑体" panose="02010609060101010101" pitchFamily="2" charset="-122"/>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6">
                                            <p:txEl>
                                              <p:charRg st="40" end="146"/>
                                            </p:txEl>
                                          </p:spTgt>
                                        </p:tgtEl>
                                        <p:attrNameLst>
                                          <p:attrName>style.visibility</p:attrName>
                                        </p:attrNameLst>
                                      </p:cBhvr>
                                      <p:to>
                                        <p:strVal val="visible"/>
                                      </p:to>
                                    </p:set>
                                    <p:animEffect transition="in" filter="blinds(horizontal)">
                                      <p:cBhvr>
                                        <p:cTn id="7" dur="500"/>
                                        <p:tgtEl>
                                          <p:spTgt spid="36866">
                                            <p:txEl>
                                              <p:charRg st="40" end="14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cMediaNode>
            </p:video>
          </p:childTnLst>
        </p:cTn>
      </p:par>
    </p:tnLst>
    <p:bldLst>
      <p:bldP spid="3686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标题 37889"/>
          <p:cNvSpPr>
            <a:spLocks noGrp="1"/>
          </p:cNvSpPr>
          <p:nvPr>
            <p:ph type="ctrTitle"/>
          </p:nvPr>
        </p:nvSpPr>
        <p:spPr>
          <a:xfrm>
            <a:off x="3962400" y="1295400"/>
            <a:ext cx="2514600" cy="1311275"/>
          </a:xfrm>
          <a:ln/>
        </p:spPr>
        <p:txBody>
          <a:bodyPr anchor="ctr"/>
          <a:p>
            <a:pPr>
              <a:buSzPct val="100000"/>
              <a:buNone/>
            </a:pPr>
            <a:r>
              <a:rPr lang="zh-CN" altLang="en-US" sz="8000" b="1" kern="1200" baseline="0">
                <a:latin typeface="Arial" panose="020B0604020202020204" pitchFamily="34" charset="0"/>
                <a:ea typeface="宋体" panose="02010600030101010101" pitchFamily="2" charset="-122"/>
              </a:rPr>
              <a:t>练习</a:t>
            </a:r>
            <a:endParaRPr lang="zh-CN" altLang="en-US" sz="8000" b="1" kern="1200" baseline="0">
              <a:latin typeface="Arial" panose="020B0604020202020204" pitchFamily="34" charset="0"/>
              <a:ea typeface="宋体" panose="02010600030101010101" pitchFamily="2"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文本框 38913"/>
          <p:cNvSpPr txBox="1"/>
          <p:nvPr/>
        </p:nvSpPr>
        <p:spPr>
          <a:xfrm>
            <a:off x="250825" y="404813"/>
            <a:ext cx="8713788" cy="5449887"/>
          </a:xfrm>
          <a:prstGeom prst="rect">
            <a:avLst/>
          </a:prstGeom>
          <a:noFill/>
          <a:ln w="9525">
            <a:noFill/>
          </a:ln>
        </p:spPr>
        <p:txBody>
          <a:bodyPr>
            <a:spAutoFit/>
          </a:bodyPr>
          <a:p>
            <a:pPr marL="0" lvl="0" indent="0">
              <a:spcBef>
                <a:spcPct val="50000"/>
              </a:spcBef>
              <a:buNone/>
            </a:pPr>
            <a:r>
              <a:rPr lang="zh-CN" altLang="en-US" sz="2800" b="1">
                <a:solidFill>
                  <a:schemeClr val="hlink"/>
                </a:solidFill>
                <a:latin typeface="黑体" panose="02010609060101010101" pitchFamily="2" charset="-122"/>
                <a:ea typeface="黑体" panose="02010609060101010101" pitchFamily="2" charset="-122"/>
              </a:rPr>
              <a:t>一：选出对第一自然段理解不正确的项</a:t>
            </a:r>
            <a:r>
              <a:rPr lang="zh-CN" altLang="en-US" sz="2800" b="1">
                <a:solidFill>
                  <a:schemeClr val="hlink"/>
                </a:solidFill>
                <a:latin typeface="黑体" panose="02010609060101010101" pitchFamily="2" charset="-122"/>
                <a:ea typeface="黑体" panose="02010609060101010101" pitchFamily="2" charset="-122"/>
                <a:sym typeface="Wingdings" panose="05000000000000000000" pitchFamily="2" charset="2"/>
              </a:rPr>
              <a:t>：</a:t>
            </a:r>
            <a:endParaRPr lang="zh-CN" altLang="en-US" sz="2800" b="1">
              <a:solidFill>
                <a:schemeClr val="hlink"/>
              </a:solidFill>
              <a:latin typeface="黑体" panose="02010609060101010101" pitchFamily="2" charset="-122"/>
              <a:ea typeface="黑体" panose="02010609060101010101" pitchFamily="2" charset="-122"/>
              <a:sym typeface="Wingdings" panose="05000000000000000000" pitchFamily="2" charset="2"/>
            </a:endParaRPr>
          </a:p>
          <a:p>
            <a:pPr marL="0" lvl="0" indent="0">
              <a:spcBef>
                <a:spcPct val="50000"/>
              </a:spcBef>
              <a:buNone/>
            </a:pPr>
            <a:r>
              <a:rPr lang="zh-CN" altLang="en-US" sz="2800" b="1">
                <a:latin typeface="黑体" panose="02010609060101010101" pitchFamily="2" charset="-122"/>
                <a:ea typeface="黑体" panose="02010609060101010101" pitchFamily="2" charset="-122"/>
                <a:sym typeface="Wingdings" panose="05000000000000000000" pitchFamily="2" charset="2"/>
              </a:rPr>
              <a:t> </a:t>
            </a:r>
            <a:r>
              <a:rPr lang="en-US" altLang="zh-CN" sz="2800" b="1">
                <a:latin typeface="黑体" panose="02010609060101010101" pitchFamily="2" charset="-122"/>
                <a:ea typeface="黑体" panose="02010609060101010101" pitchFamily="2" charset="-122"/>
                <a:sym typeface="Wingdings" panose="05000000000000000000" pitchFamily="2" charset="2"/>
              </a:rPr>
              <a:t>A:</a:t>
            </a:r>
            <a:r>
              <a:rPr lang="zh-CN" altLang="en-US" sz="2800" b="1">
                <a:latin typeface="黑体" panose="02010609060101010101" pitchFamily="2" charset="-122"/>
                <a:ea typeface="黑体" panose="02010609060101010101" pitchFamily="2" charset="-122"/>
                <a:sym typeface="Wingdings" panose="05000000000000000000" pitchFamily="2" charset="2"/>
              </a:rPr>
              <a:t>文章开篇用史家笔法纪年，目的在于让人们牢记“历史上最黑暗的一天，不忘烈士的死”</a:t>
            </a:r>
            <a:endParaRPr lang="zh-CN" altLang="en-US" sz="2800" b="1">
              <a:latin typeface="黑体" panose="02010609060101010101" pitchFamily="2" charset="-122"/>
              <a:ea typeface="黑体" panose="02010609060101010101" pitchFamily="2" charset="-122"/>
              <a:sym typeface="Wingdings" panose="05000000000000000000" pitchFamily="2" charset="2"/>
            </a:endParaRPr>
          </a:p>
          <a:p>
            <a:pPr marL="0" lvl="0" indent="0">
              <a:buNone/>
            </a:pPr>
            <a:r>
              <a:rPr lang="zh-CN" altLang="en-US" sz="2800" b="1">
                <a:latin typeface="黑体" panose="02010609060101010101" pitchFamily="2" charset="-122"/>
                <a:ea typeface="黑体" panose="02010609060101010101" pitchFamily="2" charset="-122"/>
                <a:sym typeface="Wingdings" panose="05000000000000000000" pitchFamily="2" charset="2"/>
              </a:rPr>
              <a:t>  </a:t>
            </a:r>
            <a:r>
              <a:rPr lang="en-US" altLang="zh-CN" sz="2800" b="1">
                <a:latin typeface="黑体" panose="02010609060101010101" pitchFamily="2" charset="-122"/>
                <a:ea typeface="黑体" panose="02010609060101010101" pitchFamily="2" charset="-122"/>
                <a:sym typeface="Wingdings" panose="05000000000000000000" pitchFamily="2" charset="2"/>
              </a:rPr>
              <a:t>B:</a:t>
            </a:r>
            <a:r>
              <a:rPr lang="zh-CN" altLang="en-US" sz="2800" b="1">
                <a:latin typeface="黑体" panose="02010609060101010101" pitchFamily="2" charset="-122"/>
                <a:ea typeface="黑体" panose="02010609060101010101" pitchFamily="2" charset="-122"/>
                <a:sym typeface="Wingdings" panose="05000000000000000000" pitchFamily="2" charset="2"/>
              </a:rPr>
              <a:t>文章以“中华民国”纪年，后面又提到“国立”北京女子师范大学，这是愤慨的揭露和讽刺，所谓“民国”竟屠杀自己开办的学校的学生，何以为“民国”。</a:t>
            </a:r>
            <a:endParaRPr lang="zh-CN" altLang="en-US" sz="2800" b="1">
              <a:latin typeface="黑体" panose="02010609060101010101" pitchFamily="2" charset="-122"/>
              <a:ea typeface="黑体" panose="02010609060101010101" pitchFamily="2" charset="-122"/>
              <a:sym typeface="Wingdings" panose="05000000000000000000" pitchFamily="2" charset="2"/>
            </a:endParaRPr>
          </a:p>
          <a:p>
            <a:pPr marL="0" lvl="0" indent="0">
              <a:buNone/>
            </a:pPr>
            <a:r>
              <a:rPr lang="zh-CN" altLang="en-US" sz="2800" b="1">
                <a:latin typeface="黑体" panose="02010609060101010101" pitchFamily="2" charset="-122"/>
                <a:ea typeface="黑体" panose="02010609060101010101" pitchFamily="2" charset="-122"/>
                <a:sym typeface="Wingdings" panose="05000000000000000000" pitchFamily="2" charset="2"/>
              </a:rPr>
              <a:t> </a:t>
            </a:r>
            <a:r>
              <a:rPr lang="en-US" altLang="zh-CN" sz="2800" b="1">
                <a:latin typeface="黑体" panose="02010609060101010101" pitchFamily="2" charset="-122"/>
                <a:ea typeface="黑体" panose="02010609060101010101" pitchFamily="2" charset="-122"/>
              </a:rPr>
              <a:t>C:”</a:t>
            </a:r>
            <a:r>
              <a:rPr lang="zh-CN" altLang="en-US" sz="2800" b="1">
                <a:latin typeface="黑体" panose="02010609060101010101" pitchFamily="2" charset="-122"/>
                <a:ea typeface="黑体" panose="02010609060101010101" pitchFamily="2" charset="-122"/>
              </a:rPr>
              <a:t>我独自在礼堂外徘徊“是因为作者无法承受礼堂内那种悲凉的气氛，所以在外徘徊，借以排遣心中的悲愤。</a:t>
            </a:r>
            <a:endParaRPr lang="zh-CN" altLang="en-US" sz="2800" b="1">
              <a:latin typeface="黑体" panose="02010609060101010101" pitchFamily="2" charset="-122"/>
              <a:ea typeface="黑体" panose="02010609060101010101" pitchFamily="2" charset="-122"/>
            </a:endParaRPr>
          </a:p>
          <a:p>
            <a:pPr marL="0" lvl="0" indent="0">
              <a:buNone/>
            </a:pPr>
            <a:r>
              <a:rPr lang="zh-CN" altLang="en-US" sz="2800" b="1">
                <a:latin typeface="黑体" panose="02010609060101010101" pitchFamily="2" charset="-122"/>
                <a:ea typeface="黑体" panose="02010609060101010101" pitchFamily="2" charset="-122"/>
              </a:rPr>
              <a:t>  </a:t>
            </a:r>
            <a:r>
              <a:rPr lang="en-US" altLang="zh-CN" sz="2800" b="1">
                <a:latin typeface="黑体" panose="02010609060101010101" pitchFamily="2" charset="-122"/>
                <a:ea typeface="黑体" panose="02010609060101010101" pitchFamily="2" charset="-122"/>
              </a:rPr>
              <a:t>D:</a:t>
            </a:r>
            <a:r>
              <a:rPr lang="zh-CN" altLang="en-US" sz="2800" b="1">
                <a:latin typeface="黑体" panose="02010609060101010101" pitchFamily="2" charset="-122"/>
                <a:ea typeface="黑体" panose="02010609060101010101" pitchFamily="2" charset="-122"/>
              </a:rPr>
              <a:t>正告：严正地告诉。因为刘和珍生前就非常喜爱看鲁迅的文章，即强烈地追求真理，所以程君认为鲁迅还是应忍住悲愤写文章来纪念她。</a:t>
            </a:r>
            <a:endParaRPr lang="zh-CN" altLang="en-US" sz="2800" b="1">
              <a:latin typeface="黑体" panose="02010609060101010101" pitchFamily="2" charset="-122"/>
              <a:ea typeface="黑体" panose="02010609060101010101" pitchFamily="2"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文本占位符 39937"/>
          <p:cNvSpPr>
            <a:spLocks noGrp="1"/>
          </p:cNvSpPr>
          <p:nvPr>
            <p:ph type="body" idx="1"/>
          </p:nvPr>
        </p:nvSpPr>
        <p:spPr>
          <a:xfrm>
            <a:off x="304800" y="620713"/>
            <a:ext cx="8540750" cy="5246687"/>
          </a:xfrm>
          <a:ln/>
        </p:spPr>
        <p:txBody>
          <a:bodyPr/>
          <a:p>
            <a:r>
              <a:rPr lang="en-US" altLang="zh-CN" b="1">
                <a:solidFill>
                  <a:schemeClr val="hlink"/>
                </a:solidFill>
                <a:latin typeface="黑体" panose="02010609060101010101" pitchFamily="2" charset="-122"/>
                <a:ea typeface="黑体" panose="02010609060101010101" pitchFamily="2" charset="-122"/>
              </a:rPr>
              <a:t>C </a:t>
            </a:r>
            <a:endParaRPr lang="en-US" altLang="zh-CN" b="1">
              <a:solidFill>
                <a:schemeClr val="hlink"/>
              </a:solidFill>
              <a:latin typeface="黑体" panose="02010609060101010101" pitchFamily="2" charset="-122"/>
              <a:ea typeface="黑体" panose="02010609060101010101" pitchFamily="2" charset="-122"/>
            </a:endParaRPr>
          </a:p>
          <a:p>
            <a:r>
              <a:rPr lang="en-US" altLang="zh-CN" b="1">
                <a:latin typeface="黑体" panose="02010609060101010101" pitchFamily="2" charset="-122"/>
                <a:ea typeface="黑体" panose="02010609060101010101" pitchFamily="2" charset="-122"/>
              </a:rPr>
              <a:t> </a:t>
            </a:r>
            <a:r>
              <a:rPr lang="zh-CN" altLang="en-US" b="1">
                <a:latin typeface="黑体" panose="02010609060101010101" pitchFamily="2" charset="-122"/>
                <a:ea typeface="黑体" panose="02010609060101010101" pitchFamily="2" charset="-122"/>
              </a:rPr>
              <a:t>因为追悼会上，人们激昂愤慨的情绪和不时夹杂的一阵阵低低的啜泣声，使鲁迅压抑不住心头的悲愤和激动，便走出会场，“独在</a:t>
            </a:r>
            <a:r>
              <a:rPr lang="en-US" altLang="zh-CN" b="1">
                <a:latin typeface="黑体" panose="02010609060101010101" pitchFamily="2" charset="-122"/>
                <a:ea typeface="黑体" panose="02010609060101010101" pitchFamily="2" charset="-122"/>
              </a:rPr>
              <a:t>……</a:t>
            </a:r>
            <a:r>
              <a:rPr lang="zh-CN" altLang="en-US" b="1">
                <a:latin typeface="黑体" panose="02010609060101010101" pitchFamily="2" charset="-122"/>
                <a:ea typeface="黑体" panose="02010609060101010101" pitchFamily="2" charset="-122"/>
              </a:rPr>
              <a:t>徘徊”，写出了鲁迅压抑不住的悲愤，把读者引入了悲愤的氛围。</a:t>
            </a:r>
            <a:endParaRPr lang="zh-CN" altLang="en-US" b="1">
              <a:latin typeface="黑体" panose="02010609060101010101" pitchFamily="2" charset="-122"/>
              <a:ea typeface="黑体" panose="02010609060101010101" pitchFamily="2" charset="-122"/>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文本框 40961"/>
          <p:cNvSpPr txBox="1"/>
          <p:nvPr/>
        </p:nvSpPr>
        <p:spPr>
          <a:xfrm>
            <a:off x="457200" y="228600"/>
            <a:ext cx="8507413" cy="6521450"/>
          </a:xfrm>
          <a:prstGeom prst="rect">
            <a:avLst/>
          </a:prstGeom>
          <a:noFill/>
          <a:ln w="9525">
            <a:noFill/>
          </a:ln>
        </p:spPr>
        <p:txBody>
          <a:bodyPr>
            <a:spAutoFit/>
          </a:bodyPr>
          <a:p>
            <a:pPr marL="0" lvl="0" indent="0">
              <a:spcBef>
                <a:spcPct val="50000"/>
              </a:spcBef>
              <a:buNone/>
            </a:pPr>
            <a:r>
              <a:rPr lang="zh-CN" altLang="en-US" sz="2800">
                <a:solidFill>
                  <a:schemeClr val="hlink"/>
                </a:solidFill>
                <a:latin typeface="Verdana" panose="020B0604030504040204" pitchFamily="34" charset="0"/>
                <a:ea typeface="华文新魏" pitchFamily="2" charset="-122"/>
              </a:rPr>
              <a:t>二：选出对第</a:t>
            </a:r>
            <a:r>
              <a:rPr lang="en-US" altLang="zh-CN" sz="2800">
                <a:solidFill>
                  <a:schemeClr val="hlink"/>
                </a:solidFill>
                <a:latin typeface="Verdana" panose="020B0604030504040204" pitchFamily="34" charset="0"/>
                <a:ea typeface="华文新魏" pitchFamily="2" charset="-122"/>
              </a:rPr>
              <a:t>2</a:t>
            </a:r>
            <a:r>
              <a:rPr lang="zh-CN" altLang="en-US" sz="2800">
                <a:solidFill>
                  <a:schemeClr val="hlink"/>
                </a:solidFill>
                <a:latin typeface="Verdana" panose="020B0604030504040204" pitchFamily="34" charset="0"/>
                <a:ea typeface="华文新魏" pitchFamily="2" charset="-122"/>
              </a:rPr>
              <a:t>自然段理解错误的项：</a:t>
            </a:r>
            <a:endParaRPr lang="zh-CN" altLang="en-US" sz="2800">
              <a:solidFill>
                <a:schemeClr val="hlink"/>
              </a:solidFill>
              <a:latin typeface="Verdana" panose="020B0604030504040204" pitchFamily="34" charset="0"/>
              <a:ea typeface="华文新魏" pitchFamily="2" charset="-122"/>
            </a:endParaRPr>
          </a:p>
          <a:p>
            <a:pPr marL="0" lvl="0" indent="0">
              <a:spcBef>
                <a:spcPct val="50000"/>
              </a:spcBef>
              <a:buNone/>
            </a:pPr>
            <a:r>
              <a:rPr lang="zh-CN" altLang="en-US" sz="2800">
                <a:latin typeface="Verdana" panose="020B0604030504040204" pitchFamily="34" charset="0"/>
                <a:ea typeface="华文新魏" pitchFamily="2" charset="-122"/>
              </a:rPr>
              <a:t> </a:t>
            </a:r>
            <a:r>
              <a:rPr lang="en-US" altLang="zh-CN" sz="2800" b="1">
                <a:latin typeface="黑体" panose="02010609060101010101" pitchFamily="2" charset="-122"/>
                <a:ea typeface="黑体" panose="02010609060101010101" pitchFamily="2" charset="-122"/>
              </a:rPr>
              <a:t>A </a:t>
            </a:r>
            <a:r>
              <a:rPr lang="zh-CN" altLang="en-US" sz="2800" b="1">
                <a:latin typeface="黑体" panose="02010609060101010101" pitchFamily="2" charset="-122"/>
                <a:ea typeface="黑体" panose="02010609060101010101" pitchFamily="2" charset="-122"/>
              </a:rPr>
              <a:t>：鲁迅编辑的期刊，由于其进步性、革命性，常常受到反动当局的查禁和销毁，“往往有始无终”指的就是这种情形。</a:t>
            </a:r>
            <a:endParaRPr lang="zh-CN" altLang="en-US" sz="2800" b="1">
              <a:latin typeface="黑体" panose="02010609060101010101" pitchFamily="2" charset="-122"/>
              <a:ea typeface="黑体" panose="02010609060101010101" pitchFamily="2" charset="-122"/>
            </a:endParaRPr>
          </a:p>
          <a:p>
            <a:pPr marL="0" lvl="0" indent="0">
              <a:buNone/>
            </a:pPr>
            <a:r>
              <a:rPr lang="en-US" altLang="zh-CN" sz="2800" b="1">
                <a:latin typeface="黑体" panose="02010609060101010101" pitchFamily="2" charset="-122"/>
                <a:ea typeface="黑体" panose="02010609060101010101" pitchFamily="2" charset="-122"/>
              </a:rPr>
              <a:t>B </a:t>
            </a:r>
            <a:r>
              <a:rPr lang="zh-CN" altLang="en-US" sz="2800" b="1">
                <a:latin typeface="黑体" panose="02010609060101010101" pitchFamily="2" charset="-122"/>
                <a:ea typeface="黑体" panose="02010609060101010101" pitchFamily="2" charset="-122"/>
              </a:rPr>
              <a:t>：“这样的生活艰难”指刘和珍生活比较拮据，但为追求真理，她仍“毅然”预定了</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莽原</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全年。</a:t>
            </a:r>
            <a:endParaRPr lang="zh-CN" altLang="en-US" sz="2800" b="1">
              <a:latin typeface="黑体" panose="02010609060101010101" pitchFamily="2" charset="-122"/>
              <a:ea typeface="黑体" panose="02010609060101010101" pitchFamily="2" charset="-122"/>
            </a:endParaRPr>
          </a:p>
          <a:p>
            <a:pPr marL="0" lvl="0" indent="0">
              <a:buNone/>
            </a:pPr>
            <a:r>
              <a:rPr lang="en-US" altLang="zh-CN" sz="2800" b="1">
                <a:latin typeface="黑体" panose="02010609060101010101" pitchFamily="2" charset="-122"/>
                <a:ea typeface="黑体" panose="02010609060101010101" pitchFamily="2" charset="-122"/>
              </a:rPr>
              <a:t>C:“</a:t>
            </a:r>
            <a:r>
              <a:rPr lang="zh-CN" altLang="en-US" sz="2800" b="1">
                <a:latin typeface="黑体" panose="02010609060101010101" pitchFamily="2" charset="-122"/>
                <a:ea typeface="黑体" panose="02010609060101010101" pitchFamily="2" charset="-122"/>
              </a:rPr>
              <a:t>我也早觉得有写一点东西的必要了”中的“也”说明程君的想法作者自己一样有；而“早”则表明想法由来已久，并不是因程君的提醒才有的。</a:t>
            </a:r>
            <a:endParaRPr lang="zh-CN" altLang="en-US" sz="2800" b="1">
              <a:latin typeface="黑体" panose="02010609060101010101" pitchFamily="2" charset="-122"/>
              <a:ea typeface="黑体" panose="02010609060101010101" pitchFamily="2" charset="-122"/>
            </a:endParaRPr>
          </a:p>
          <a:p>
            <a:pPr marL="0" lvl="0" indent="0">
              <a:buNone/>
            </a:pPr>
            <a:r>
              <a:rPr lang="en-US" altLang="zh-CN" sz="2800" b="1">
                <a:latin typeface="黑体" panose="02010609060101010101" pitchFamily="2" charset="-122"/>
                <a:ea typeface="黑体" panose="02010609060101010101" pitchFamily="2" charset="-122"/>
              </a:rPr>
              <a:t>D:</a:t>
            </a:r>
            <a:r>
              <a:rPr lang="zh-CN" altLang="en-US" sz="2800" b="1">
                <a:latin typeface="黑体" panose="02010609060101010101" pitchFamily="2" charset="-122"/>
                <a:ea typeface="黑体" panose="02010609060101010101" pitchFamily="2" charset="-122"/>
              </a:rPr>
              <a:t>两次写“只能如此而已”，既抒发作者在当时的白色恐怖下无法用更好的方式而只能用写文章来纪念烈士的内疚之情，对敌人的愤慨之情，更能表现作者的理智、坚定、勇敢。</a:t>
            </a:r>
            <a:endParaRPr lang="zh-CN" altLang="en-US" sz="2800" b="1">
              <a:latin typeface="黑体" panose="02010609060101010101" pitchFamily="2" charset="-122"/>
              <a:ea typeface="黑体" panose="02010609060101010101" pitchFamily="2" charset="-122"/>
            </a:endParaRPr>
          </a:p>
          <a:p>
            <a:pPr marL="0" lvl="0" indent="0">
              <a:spcBef>
                <a:spcPct val="50000"/>
              </a:spcBef>
              <a:buNone/>
            </a:pPr>
            <a:endParaRPr lang="zh-CN" altLang="en-US" sz="2800" b="1">
              <a:latin typeface="黑体" panose="02010609060101010101" pitchFamily="2" charset="-122"/>
              <a:ea typeface="黑体" panose="02010609060101010101" pitchFamily="2" charset="-122"/>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文本框 41985"/>
          <p:cNvSpPr txBox="1"/>
          <p:nvPr/>
        </p:nvSpPr>
        <p:spPr>
          <a:xfrm>
            <a:off x="609600" y="457200"/>
            <a:ext cx="7924800" cy="4797425"/>
          </a:xfrm>
          <a:prstGeom prst="rect">
            <a:avLst/>
          </a:prstGeom>
          <a:noFill/>
          <a:ln w="9525">
            <a:noFill/>
          </a:ln>
        </p:spPr>
        <p:txBody>
          <a:bodyPr>
            <a:spAutoFit/>
          </a:bodyPr>
          <a:p>
            <a:pPr marL="0" lvl="0" indent="0">
              <a:spcBef>
                <a:spcPct val="50000"/>
              </a:spcBef>
              <a:buNone/>
            </a:pPr>
            <a:r>
              <a:rPr lang="zh-CN" altLang="en-US" sz="4800" b="1">
                <a:solidFill>
                  <a:srgbClr val="FF0000"/>
                </a:solidFill>
                <a:latin typeface="Verdana" panose="020B0604030504040204" pitchFamily="34" charset="0"/>
                <a:ea typeface="华文新魏" pitchFamily="2" charset="-122"/>
              </a:rPr>
              <a:t>仿照</a:t>
            </a:r>
            <a:r>
              <a:rPr lang="zh-CN" altLang="en-US" sz="4800" b="1">
                <a:solidFill>
                  <a:srgbClr val="0066FF"/>
                </a:solidFill>
                <a:latin typeface="Verdana" panose="020B0604030504040204" pitchFamily="34" charset="0"/>
                <a:ea typeface="华文新魏" pitchFamily="2" charset="-122"/>
              </a:rPr>
              <a:t>（</a:t>
            </a:r>
            <a:r>
              <a:rPr lang="en-US" altLang="zh-CN" sz="4800" b="1">
                <a:solidFill>
                  <a:srgbClr val="0066FF"/>
                </a:solidFill>
                <a:latin typeface="Verdana" panose="020B0604030504040204" pitchFamily="34" charset="0"/>
                <a:ea typeface="华文新魏" pitchFamily="2" charset="-122"/>
              </a:rPr>
              <a:t>1</a:t>
            </a:r>
            <a:r>
              <a:rPr lang="zh-CN" altLang="en-US" sz="4800" b="1">
                <a:solidFill>
                  <a:srgbClr val="0066FF"/>
                </a:solidFill>
                <a:latin typeface="Verdana" panose="020B0604030504040204" pitchFamily="34" charset="0"/>
                <a:ea typeface="华文新魏" pitchFamily="2" charset="-122"/>
              </a:rPr>
              <a:t>）</a:t>
            </a:r>
            <a:r>
              <a:rPr lang="zh-CN" altLang="en-US" sz="4800" b="1">
                <a:solidFill>
                  <a:schemeClr val="tx2"/>
                </a:solidFill>
                <a:latin typeface="Verdana" panose="020B0604030504040204" pitchFamily="34" charset="0"/>
                <a:ea typeface="华文新魏" pitchFamily="2" charset="-122"/>
              </a:rPr>
              <a:t>“惨象，已是我目不忍视了；流言，尤使我耳不忍闻。”</a:t>
            </a:r>
            <a:endParaRPr lang="zh-CN" altLang="en-US" sz="4800" b="1">
              <a:solidFill>
                <a:schemeClr val="tx2"/>
              </a:solidFill>
              <a:latin typeface="Verdana" panose="020B0604030504040204" pitchFamily="34" charset="0"/>
              <a:ea typeface="华文新魏" pitchFamily="2" charset="-122"/>
            </a:endParaRPr>
          </a:p>
          <a:p>
            <a:pPr marL="0" lvl="0" indent="0">
              <a:spcBef>
                <a:spcPct val="50000"/>
              </a:spcBef>
              <a:buNone/>
            </a:pPr>
            <a:r>
              <a:rPr lang="zh-CN" altLang="en-US" sz="4800" b="1">
                <a:solidFill>
                  <a:srgbClr val="0066FF"/>
                </a:solidFill>
                <a:latin typeface="Verdana" panose="020B0604030504040204" pitchFamily="34" charset="0"/>
                <a:ea typeface="华文新魏" pitchFamily="2" charset="-122"/>
              </a:rPr>
              <a:t>（</a:t>
            </a:r>
            <a:r>
              <a:rPr lang="en-US" altLang="zh-CN" sz="4800" b="1">
                <a:solidFill>
                  <a:srgbClr val="0066FF"/>
                </a:solidFill>
                <a:latin typeface="Verdana" panose="020B0604030504040204" pitchFamily="34" charset="0"/>
                <a:ea typeface="华文新魏" pitchFamily="2" charset="-122"/>
              </a:rPr>
              <a:t>2</a:t>
            </a:r>
            <a:r>
              <a:rPr lang="zh-CN" altLang="en-US" sz="4800" b="1">
                <a:solidFill>
                  <a:srgbClr val="0066FF"/>
                </a:solidFill>
                <a:latin typeface="Verdana" panose="020B0604030504040204" pitchFamily="34" charset="0"/>
                <a:ea typeface="华文新魏" pitchFamily="2" charset="-122"/>
              </a:rPr>
              <a:t>）</a:t>
            </a:r>
            <a:r>
              <a:rPr lang="zh-CN" altLang="en-US" sz="4800" b="1">
                <a:solidFill>
                  <a:schemeClr val="tx2"/>
                </a:solidFill>
                <a:latin typeface="Verdana" panose="020B0604030504040204" pitchFamily="34" charset="0"/>
                <a:ea typeface="华文新魏" pitchFamily="2" charset="-122"/>
              </a:rPr>
              <a:t>“沉默啊，沉默啊！不在沉默中爆发，就在沉默中灭亡。”的句式造句。</a:t>
            </a:r>
            <a:endParaRPr lang="zh-CN" altLang="en-US" sz="4800" b="1">
              <a:solidFill>
                <a:schemeClr val="tx2"/>
              </a:solidFill>
              <a:latin typeface="Verdana" panose="020B0604030504040204" pitchFamily="34" charset="0"/>
              <a:ea typeface="华文新魏"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p:pic>
        <p:nvPicPr>
          <p:cNvPr id="6146" name="图片 6145" descr="8225825551379918785531.jpg"/>
          <p:cNvPicPr>
            <a:picLocks noChangeAspect="1"/>
          </p:cNvPicPr>
          <p:nvPr/>
        </p:nvPicPr>
        <p:blipFill>
          <a:blip r:embed="rId1"/>
          <a:stretch>
            <a:fillRect/>
          </a:stretch>
        </p:blipFill>
        <p:spPr>
          <a:xfrm>
            <a:off x="0" y="0"/>
            <a:ext cx="5345113" cy="6858000"/>
          </a:xfrm>
          <a:prstGeom prst="rect">
            <a:avLst/>
          </a:prstGeom>
          <a:noFill/>
          <a:ln w="9525">
            <a:noFill/>
          </a:ln>
        </p:spPr>
      </p:pic>
      <p:sp>
        <p:nvSpPr>
          <p:cNvPr id="6147" name="文本框 6146"/>
          <p:cNvSpPr txBox="1"/>
          <p:nvPr/>
        </p:nvSpPr>
        <p:spPr>
          <a:xfrm>
            <a:off x="5813425" y="0"/>
            <a:ext cx="2790825" cy="6858000"/>
          </a:xfrm>
          <a:prstGeom prst="rect">
            <a:avLst/>
          </a:prstGeom>
          <a:noFill/>
          <a:ln w="9525">
            <a:noFill/>
          </a:ln>
        </p:spPr>
        <p:txBody>
          <a:bodyPr vert="eaVert">
            <a:spAutoFit/>
          </a:bodyPr>
          <a:p>
            <a:pPr marL="0" lvl="0" indent="0" algn="ctr">
              <a:spcBef>
                <a:spcPct val="50000"/>
              </a:spcBef>
              <a:buNone/>
            </a:pPr>
            <a:r>
              <a:rPr lang="zh-CN" altLang="en-US" sz="3600" b="1">
                <a:latin typeface="Verdana" panose="020B0604030504040204" pitchFamily="34" charset="0"/>
                <a:ea typeface="隶书" pitchFamily="49" charset="-122"/>
              </a:rPr>
              <a:t>自嘲</a:t>
            </a:r>
            <a:endParaRPr lang="zh-CN" altLang="en-US" sz="3600" b="1">
              <a:latin typeface="Verdana" panose="020B0604030504040204" pitchFamily="34" charset="0"/>
              <a:ea typeface="隶书" pitchFamily="49" charset="-122"/>
            </a:endParaRPr>
          </a:p>
          <a:p>
            <a:pPr marL="0" lvl="0" indent="0" algn="ctr">
              <a:spcBef>
                <a:spcPct val="50000"/>
              </a:spcBef>
              <a:buNone/>
            </a:pPr>
            <a:r>
              <a:rPr lang="zh-CN" altLang="en-US" sz="3200" b="1">
                <a:latin typeface="Arial Black" panose="020B0A04020102020204" pitchFamily="34" charset="0"/>
                <a:ea typeface="隶书" pitchFamily="49" charset="-122"/>
              </a:rPr>
              <a:t>运交华盖欲何求，未敢翻身已碰头。破帽遮颜过闹市，漏船载酒泛中流。横眉冷对千夫指，俯首甘为孺子牛。躲进小楼成一统，管他冬夏与春秋。</a:t>
            </a:r>
            <a:endParaRPr lang="zh-CN" altLang="en-US" sz="3200" b="1">
              <a:latin typeface="Arial Black" panose="020B0A04020102020204" pitchFamily="34" charset="0"/>
              <a:ea typeface="隶书" pitchFamily="49"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文本框 7169"/>
          <p:cNvSpPr txBox="1"/>
          <p:nvPr/>
        </p:nvSpPr>
        <p:spPr>
          <a:xfrm>
            <a:off x="3276600" y="0"/>
            <a:ext cx="5759450" cy="1865313"/>
          </a:xfrm>
          <a:prstGeom prst="rect">
            <a:avLst/>
          </a:prstGeom>
          <a:noFill/>
          <a:ln w="9525">
            <a:noFill/>
          </a:ln>
        </p:spPr>
        <p:txBody>
          <a:bodyPr>
            <a:spAutoFit/>
          </a:bodyPr>
          <a:p>
            <a:pPr marL="0" lvl="0" indent="0">
              <a:spcBef>
                <a:spcPts val="500"/>
              </a:spcBef>
              <a:spcAft>
                <a:spcPts val="500"/>
              </a:spcAft>
              <a:buNone/>
            </a:pPr>
            <a:r>
              <a:rPr lang="en-US" altLang="zh-CN" sz="2800" b="1">
                <a:solidFill>
                  <a:srgbClr val="FF0000"/>
                </a:solidFill>
                <a:latin typeface="宋体" panose="02010600030101010101" pitchFamily="2" charset="-122"/>
                <a:ea typeface="宋体" panose="02010600030101010101" pitchFamily="2" charset="-122"/>
              </a:rPr>
              <a:t> </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中国现代伟大的文学家、思想家、革命家。原名周树人，字豫才，浙江绍兴人</a:t>
            </a:r>
            <a:r>
              <a:rPr lang="zh-CN" altLang="en-US" b="1">
                <a:latin typeface="Arial" panose="020B0604020202020204" pitchFamily="34" charset="0"/>
                <a:ea typeface="宋体" panose="02010600030101010101" pitchFamily="2" charset="-122"/>
              </a:rPr>
              <a:t>。</a:t>
            </a:r>
            <a:r>
              <a:rPr lang="zh-CN" altLang="en-US" sz="2400" b="1">
                <a:latin typeface="宋体" panose="02010600030101010101" pitchFamily="2" charset="-122"/>
                <a:ea typeface="宋体" panose="02010600030101010101" pitchFamily="2" charset="-122"/>
              </a:rPr>
              <a:t>  </a:t>
            </a:r>
            <a:endParaRPr lang="zh-CN" altLang="en-US" sz="2400" b="1">
              <a:latin typeface="宋体" panose="02010600030101010101" pitchFamily="2" charset="-122"/>
              <a:ea typeface="宋体" panose="02010600030101010101" pitchFamily="2" charset="-122"/>
            </a:endParaRPr>
          </a:p>
          <a:p>
            <a:pPr marL="0" lvl="0" indent="0" algn="ctr">
              <a:spcBef>
                <a:spcPts val="500"/>
              </a:spcBef>
              <a:spcAft>
                <a:spcPts val="500"/>
              </a:spcAft>
              <a:buNone/>
            </a:pPr>
            <a:r>
              <a:rPr lang="zh-CN" altLang="en-US" sz="2400" b="1">
                <a:latin typeface="Times New Roman" panose="02020603050405020304" pitchFamily="18" charset="0"/>
                <a:ea typeface="宋体" panose="02010600030101010101" pitchFamily="2" charset="-122"/>
              </a:rPr>
              <a:t>            </a:t>
            </a:r>
            <a:endParaRPr lang="zh-CN" altLang="en-US" sz="2400" b="1">
              <a:latin typeface="Times New Roman" panose="02020603050405020304" pitchFamily="18" charset="0"/>
              <a:ea typeface="宋体" panose="02010600030101010101" pitchFamily="2" charset="-122"/>
            </a:endParaRPr>
          </a:p>
        </p:txBody>
      </p:sp>
      <p:sp>
        <p:nvSpPr>
          <p:cNvPr id="7171" name="文本框 7170"/>
          <p:cNvSpPr txBox="1"/>
          <p:nvPr/>
        </p:nvSpPr>
        <p:spPr>
          <a:xfrm>
            <a:off x="2987675" y="1484313"/>
            <a:ext cx="6156325" cy="2235200"/>
          </a:xfrm>
          <a:prstGeom prst="rect">
            <a:avLst/>
          </a:prstGeom>
          <a:noFill/>
          <a:ln w="9525">
            <a:noFill/>
          </a:ln>
        </p:spPr>
        <p:txBody>
          <a:bodyPr>
            <a:spAutoFit/>
          </a:bodyPr>
          <a:p>
            <a:pPr marL="0" lvl="0" indent="0">
              <a:spcBef>
                <a:spcPct val="50000"/>
              </a:spcBef>
              <a:buNone/>
            </a:pPr>
            <a:r>
              <a:rPr lang="en-US" altLang="zh-CN" sz="2800" b="1">
                <a:solidFill>
                  <a:schemeClr val="accent2"/>
                </a:solidFill>
                <a:latin typeface="Arial" panose="020B0604020202020204" pitchFamily="34" charset="0"/>
                <a:ea typeface="宋体" panose="02010600030101010101" pitchFamily="2" charset="-122"/>
              </a:rPr>
              <a:t>●</a:t>
            </a:r>
            <a:r>
              <a:rPr lang="en-US" altLang="zh-CN" sz="2800" b="1">
                <a:latin typeface="Times New Roman" panose="02020603050405020304" pitchFamily="18" charset="0"/>
                <a:ea typeface="宋体" panose="02010600030101010101" pitchFamily="2" charset="-122"/>
              </a:rPr>
              <a:t>1918</a:t>
            </a:r>
            <a:r>
              <a:rPr lang="zh-CN" altLang="en-US" sz="2800" b="1">
                <a:latin typeface="Times New Roman" panose="02020603050405020304" pitchFamily="18" charset="0"/>
                <a:ea typeface="宋体" panose="02010600030101010101" pitchFamily="2" charset="-122"/>
              </a:rPr>
              <a:t>年</a:t>
            </a:r>
            <a:r>
              <a:rPr lang="en-US" altLang="zh-CN" sz="2800" b="1">
                <a:latin typeface="Times New Roman" panose="02020603050405020304" pitchFamily="18" charset="0"/>
                <a:ea typeface="宋体" panose="02010600030101010101" pitchFamily="2" charset="-122"/>
              </a:rPr>
              <a:t>5</a:t>
            </a:r>
            <a:r>
              <a:rPr lang="zh-CN" altLang="en-US" sz="2800" b="1">
                <a:latin typeface="Times New Roman" panose="02020603050405020304" pitchFamily="18" charset="0"/>
                <a:ea typeface="宋体" panose="02010600030101010101" pitchFamily="2" charset="-122"/>
              </a:rPr>
              <a:t>月，首次用“鲁迅”为笔名，发表中国现代文学史上第一篇白话小说</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狂人日记</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a:t>
            </a:r>
            <a:r>
              <a:rPr lang="en-US" altLang="zh-CN" sz="2800" b="1">
                <a:latin typeface="Arial" panose="020B0604020202020204" pitchFamily="34" charset="0"/>
                <a:ea typeface="宋体" panose="02010600030101010101" pitchFamily="2" charset="-122"/>
              </a:rPr>
              <a:t>1921</a:t>
            </a:r>
            <a:r>
              <a:rPr lang="zh-CN" altLang="en-US" sz="2800" b="1">
                <a:latin typeface="Arial" panose="020B0604020202020204" pitchFamily="34" charset="0"/>
                <a:ea typeface="宋体" panose="02010600030101010101" pitchFamily="2" charset="-122"/>
              </a:rPr>
              <a:t>年</a:t>
            </a:r>
            <a:r>
              <a:rPr lang="en-US" altLang="zh-CN" sz="2800" b="1">
                <a:latin typeface="Arial" panose="020B0604020202020204" pitchFamily="34" charset="0"/>
                <a:ea typeface="宋体" panose="02010600030101010101" pitchFamily="2" charset="-122"/>
              </a:rPr>
              <a:t>12</a:t>
            </a:r>
            <a:r>
              <a:rPr lang="zh-CN" altLang="en-US" sz="2800" b="1">
                <a:latin typeface="Arial" panose="020B0604020202020204" pitchFamily="34" charset="0"/>
                <a:ea typeface="宋体" panose="02010600030101010101" pitchFamily="2" charset="-122"/>
              </a:rPr>
              <a:t>月发表的中篇小说</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阿Ｑ正传</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，是中国现代文学史上不朽的杰作。</a:t>
            </a:r>
            <a:endParaRPr lang="zh-CN" altLang="en-US" sz="2800" b="1">
              <a:latin typeface="Arial" panose="020B0604020202020204" pitchFamily="34" charset="0"/>
              <a:ea typeface="宋体" panose="02010600030101010101" pitchFamily="2" charset="-122"/>
            </a:endParaRPr>
          </a:p>
        </p:txBody>
      </p:sp>
      <p:sp>
        <p:nvSpPr>
          <p:cNvPr id="7172" name="文本框 7171"/>
          <p:cNvSpPr txBox="1"/>
          <p:nvPr/>
        </p:nvSpPr>
        <p:spPr>
          <a:xfrm>
            <a:off x="1676400" y="4343400"/>
            <a:ext cx="5943600" cy="454025"/>
          </a:xfrm>
          <a:prstGeom prst="rect">
            <a:avLst/>
          </a:prstGeom>
          <a:noFill/>
          <a:ln w="9525">
            <a:noFill/>
          </a:ln>
        </p:spPr>
        <p:txBody>
          <a:bodyPr>
            <a:spAutoFit/>
          </a:bodyPr>
          <a:p>
            <a:pPr marL="0" lvl="0" indent="0">
              <a:spcBef>
                <a:spcPct val="50000"/>
              </a:spcBef>
              <a:buNone/>
            </a:pPr>
            <a:endParaRPr sz="2400">
              <a:latin typeface="Times New Roman" panose="02020603050405020304" pitchFamily="18" charset="0"/>
              <a:ea typeface="宋体" panose="02010600030101010101" pitchFamily="2" charset="-122"/>
            </a:endParaRPr>
          </a:p>
        </p:txBody>
      </p:sp>
      <p:sp>
        <p:nvSpPr>
          <p:cNvPr id="7173" name="文本框 7172"/>
          <p:cNvSpPr txBox="1"/>
          <p:nvPr/>
        </p:nvSpPr>
        <p:spPr>
          <a:xfrm>
            <a:off x="107950" y="3933825"/>
            <a:ext cx="9036050" cy="3306763"/>
          </a:xfrm>
          <a:prstGeom prst="rect">
            <a:avLst/>
          </a:prstGeom>
          <a:noFill/>
          <a:ln w="9525">
            <a:noFill/>
          </a:ln>
        </p:spPr>
        <p:txBody>
          <a:bodyPr>
            <a:spAutoFit/>
          </a:bodyPr>
          <a:p>
            <a:pPr marL="0" lvl="0" indent="0">
              <a:buNone/>
            </a:pPr>
            <a:r>
              <a:rPr lang="zh-CN" altLang="en-US" sz="2800" b="1">
                <a:latin typeface="Times New Roman" panose="02020603050405020304" pitchFamily="18" charset="0"/>
                <a:ea typeface="宋体" panose="02010600030101010101" pitchFamily="2" charset="-122"/>
              </a:rPr>
              <a:t>主要作品有：</a:t>
            </a:r>
            <a:endParaRPr lang="zh-CN" altLang="en-US" sz="2800" b="1">
              <a:latin typeface="Times New Roman" panose="02020603050405020304" pitchFamily="18" charset="0"/>
              <a:ea typeface="宋体" panose="02010600030101010101" pitchFamily="2" charset="-122"/>
            </a:endParaRPr>
          </a:p>
          <a:p>
            <a:pPr marL="0" lvl="0" indent="0">
              <a:buNone/>
            </a:pP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小说集：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呐喊</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彷徨</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故事新编</a:t>
            </a:r>
            <a:r>
              <a:rPr lang="en-US" altLang="zh-CN" sz="2800" b="1">
                <a:latin typeface="Times New Roman" panose="02020603050405020304" pitchFamily="18" charset="0"/>
                <a:ea typeface="宋体" panose="02010600030101010101" pitchFamily="2" charset="-122"/>
              </a:rPr>
              <a:t>》</a:t>
            </a:r>
            <a:endParaRPr lang="en-US" altLang="zh-CN" sz="2800" b="1">
              <a:latin typeface="Times New Roman" panose="02020603050405020304" pitchFamily="18" charset="0"/>
              <a:ea typeface="宋体" panose="02010600030101010101" pitchFamily="2" charset="-122"/>
            </a:endParaRPr>
          </a:p>
          <a:p>
            <a:pPr marL="0" lvl="0" indent="0">
              <a:buNone/>
            </a:pP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散文集：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朝花夕拾</a:t>
            </a:r>
            <a:r>
              <a:rPr lang="en-US" altLang="zh-CN" sz="2800" b="1">
                <a:latin typeface="Times New Roman" panose="02020603050405020304" pitchFamily="18" charset="0"/>
                <a:ea typeface="宋体" panose="02010600030101010101" pitchFamily="2" charset="-122"/>
              </a:rPr>
              <a:t>》        ●</a:t>
            </a:r>
            <a:r>
              <a:rPr lang="zh-CN" altLang="en-US" sz="2800" b="1">
                <a:latin typeface="Times New Roman" panose="02020603050405020304" pitchFamily="18" charset="0"/>
                <a:ea typeface="宋体" panose="02010600030101010101" pitchFamily="2" charset="-122"/>
              </a:rPr>
              <a:t>散文诗集：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野草</a:t>
            </a:r>
            <a:r>
              <a:rPr lang="en-US" altLang="zh-CN" sz="2800" b="1">
                <a:latin typeface="Times New Roman" panose="02020603050405020304" pitchFamily="18" charset="0"/>
                <a:ea typeface="宋体" panose="02010600030101010101" pitchFamily="2" charset="-122"/>
              </a:rPr>
              <a:t>》</a:t>
            </a:r>
            <a:endParaRPr lang="en-US" altLang="zh-CN" sz="2800" b="1">
              <a:latin typeface="Times New Roman" panose="02020603050405020304" pitchFamily="18" charset="0"/>
              <a:ea typeface="宋体" panose="02010600030101010101" pitchFamily="2" charset="-122"/>
            </a:endParaRPr>
          </a:p>
          <a:p>
            <a:pPr marL="0" lvl="0" indent="0">
              <a:buNone/>
            </a:pPr>
            <a:r>
              <a:rPr lang="en-US" altLang="zh-CN" sz="2800" b="1">
                <a:latin typeface="Arial" panose="020B0604020202020204" pitchFamily="34"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杂文集：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华盖集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二心集</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且介亭杂文</a:t>
            </a:r>
            <a:r>
              <a:rPr lang="en-US" altLang="zh-CN" sz="2800" b="1">
                <a:latin typeface="Times New Roman" panose="02020603050405020304" pitchFamily="18" charset="0"/>
                <a:ea typeface="宋体" panose="02010600030101010101" pitchFamily="2" charset="-122"/>
              </a:rPr>
              <a:t>》</a:t>
            </a:r>
            <a:r>
              <a:rPr lang="zh-CN" altLang="en-US" sz="2800" b="1">
                <a:latin typeface="Times New Roman" panose="02020603050405020304" pitchFamily="18" charset="0"/>
                <a:ea typeface="宋体" panose="02010600030101010101" pitchFamily="2" charset="-122"/>
              </a:rPr>
              <a:t>等。</a:t>
            </a:r>
            <a:endParaRPr lang="zh-CN" altLang="en-US" sz="2800" b="1">
              <a:latin typeface="Times New Roman" panose="02020603050405020304" pitchFamily="18" charset="0"/>
              <a:ea typeface="宋体" panose="02010600030101010101" pitchFamily="2" charset="-122"/>
            </a:endParaRPr>
          </a:p>
          <a:p>
            <a:pPr marL="0" lvl="0" indent="0">
              <a:spcBef>
                <a:spcPct val="50000"/>
              </a:spcBef>
              <a:buNone/>
            </a:pPr>
            <a:r>
              <a:rPr lang="zh-CN" altLang="en-US" sz="2800" b="1">
                <a:solidFill>
                  <a:srgbClr val="CC0066"/>
                </a:solidFill>
                <a:latin typeface="Arial" panose="020B0604020202020204" pitchFamily="34" charset="0"/>
                <a:ea typeface="宋体" panose="02010600030101010101" pitchFamily="2" charset="-122"/>
              </a:rPr>
              <a:t>他的作品是一部记录着对黑暗的愤懑和对光明渴慕的民族启示录</a:t>
            </a:r>
            <a:endParaRPr lang="zh-CN" altLang="en-US" sz="2800" b="1">
              <a:latin typeface="Arial" panose="020B0604020202020204" pitchFamily="34" charset="0"/>
              <a:ea typeface="宋体" panose="02010600030101010101" pitchFamily="2" charset="-122"/>
            </a:endParaRPr>
          </a:p>
          <a:p>
            <a:pPr marL="0" lvl="0" indent="0">
              <a:buNone/>
            </a:pPr>
            <a:endParaRPr lang="zh-CN" altLang="en-US" sz="2800" b="1">
              <a:latin typeface="Times New Roman" panose="02020603050405020304" pitchFamily="18" charset="0"/>
              <a:ea typeface="宋体" panose="02010600030101010101" pitchFamily="2" charset="-122"/>
            </a:endParaRPr>
          </a:p>
        </p:txBody>
      </p:sp>
      <p:sp>
        <p:nvSpPr>
          <p:cNvPr id="7174" name="文本框 7173"/>
          <p:cNvSpPr txBox="1"/>
          <p:nvPr/>
        </p:nvSpPr>
        <p:spPr>
          <a:xfrm>
            <a:off x="1042988" y="6400800"/>
            <a:ext cx="9001125" cy="454025"/>
          </a:xfrm>
          <a:prstGeom prst="rect">
            <a:avLst/>
          </a:prstGeom>
          <a:noFill/>
          <a:ln w="9525">
            <a:noFill/>
          </a:ln>
        </p:spPr>
        <p:txBody>
          <a:bodyPr>
            <a:spAutoFit/>
          </a:bodyPr>
          <a:p>
            <a:pPr marL="0" lvl="0" indent="0">
              <a:spcBef>
                <a:spcPct val="50000"/>
              </a:spcBef>
              <a:buNone/>
            </a:pPr>
            <a:r>
              <a:rPr lang="en-US" altLang="zh-CN" sz="2400" b="1">
                <a:latin typeface="Times New Roman" panose="02020603050405020304" pitchFamily="18" charset="0"/>
                <a:ea typeface="宋体" panose="02010600030101010101" pitchFamily="2" charset="-122"/>
              </a:rPr>
              <a:t> </a:t>
            </a:r>
            <a:endParaRPr lang="en-US" altLang="zh-CN" sz="2800" b="1">
              <a:latin typeface="Times New Roman" panose="02020603050405020304" pitchFamily="18" charset="0"/>
              <a:ea typeface="宋体" panose="02010600030101010101" pitchFamily="2" charset="-122"/>
            </a:endParaRPr>
          </a:p>
        </p:txBody>
      </p:sp>
      <p:pic>
        <p:nvPicPr>
          <p:cNvPr id="7175" name="图片 7174" descr="6039091181379918785531.jpg"/>
          <p:cNvPicPr>
            <a:picLocks noChangeAspect="1"/>
          </p:cNvPicPr>
          <p:nvPr/>
        </p:nvPicPr>
        <p:blipFill>
          <a:blip r:embed="rId1"/>
          <a:stretch>
            <a:fillRect/>
          </a:stretch>
        </p:blipFill>
        <p:spPr>
          <a:xfrm>
            <a:off x="466725" y="404813"/>
            <a:ext cx="2447925" cy="3240087"/>
          </a:xfrm>
          <a:prstGeom prst="rect">
            <a:avLst/>
          </a:prstGeom>
          <a:noFill/>
          <a:ln w="9525">
            <a:noFill/>
          </a:ln>
        </p:spPr>
      </p:pic>
      <p:sp>
        <p:nvSpPr>
          <p:cNvPr id="7176" name="文本框 7175"/>
          <p:cNvSpPr txBox="1"/>
          <p:nvPr/>
        </p:nvSpPr>
        <p:spPr>
          <a:xfrm>
            <a:off x="323850" y="3717925"/>
            <a:ext cx="3455988" cy="454025"/>
          </a:xfrm>
          <a:prstGeom prst="rect">
            <a:avLst/>
          </a:prstGeom>
          <a:noFill/>
          <a:ln w="9525">
            <a:noFill/>
          </a:ln>
        </p:spPr>
        <p:txBody>
          <a:bodyPr>
            <a:spAutoFit/>
          </a:bodyPr>
          <a:p>
            <a:pPr marL="0" lvl="0" indent="0">
              <a:buNone/>
            </a:pPr>
            <a:r>
              <a:rPr lang="zh-CN" altLang="en-US" sz="2400" b="1">
                <a:solidFill>
                  <a:srgbClr val="FF0000"/>
                </a:solidFill>
                <a:latin typeface="Arial" panose="020B0604020202020204" pitchFamily="34" charset="0"/>
                <a:ea typeface="宋体" panose="02010600030101010101" pitchFamily="2" charset="-122"/>
              </a:rPr>
              <a:t>鲁迅（</a:t>
            </a:r>
            <a:r>
              <a:rPr lang="en-US" altLang="zh-CN" sz="2400" b="1">
                <a:solidFill>
                  <a:srgbClr val="FF0000"/>
                </a:solidFill>
                <a:latin typeface="Arial" panose="020B0604020202020204" pitchFamily="34" charset="0"/>
                <a:ea typeface="宋体" panose="02010600030101010101" pitchFamily="2" charset="-122"/>
              </a:rPr>
              <a:t>1881-1936</a:t>
            </a:r>
            <a:r>
              <a:rPr lang="zh-CN" altLang="en-US" sz="2400" b="1">
                <a:solidFill>
                  <a:srgbClr val="FF0000"/>
                </a:solidFill>
                <a:latin typeface="Arial" panose="020B0604020202020204" pitchFamily="34" charset="0"/>
                <a:ea typeface="宋体" panose="02010600030101010101" pitchFamily="2" charset="-122"/>
              </a:rPr>
              <a:t>）</a:t>
            </a:r>
            <a:endParaRPr lang="zh-CN" altLang="en-US" sz="2400" b="1">
              <a:solidFill>
                <a:srgbClr val="FF0000"/>
              </a:solidFill>
              <a:latin typeface="Arial" panose="020B0604020202020204" pitchFamily="34" charset="0"/>
              <a:ea typeface="宋体" panose="02010600030101010101"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文本框 8193"/>
          <p:cNvSpPr txBox="1"/>
          <p:nvPr/>
        </p:nvSpPr>
        <p:spPr>
          <a:xfrm>
            <a:off x="827088" y="3644900"/>
            <a:ext cx="8316912" cy="3006725"/>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北京女子师范大学英文系学生。</a:t>
            </a:r>
            <a:endParaRPr lang="zh-CN" altLang="en-US" sz="3200" b="1">
              <a:solidFill>
                <a:srgbClr val="0000FF"/>
              </a:solidFill>
              <a:latin typeface="Arial" panose="020B0604020202020204" pitchFamily="34" charset="0"/>
              <a:ea typeface="宋体" panose="02010600030101010101" pitchFamily="2" charset="-122"/>
            </a:endParaRPr>
          </a:p>
          <a:p>
            <a:pPr marL="0" lvl="0" indent="0">
              <a:buNone/>
            </a:pPr>
            <a:r>
              <a:rPr lang="zh-CN" altLang="en-US" sz="3200" b="1">
                <a:solidFill>
                  <a:srgbClr val="0000FF"/>
                </a:solidFill>
                <a:latin typeface="Arial" panose="020B0604020202020204" pitchFamily="34" charset="0"/>
                <a:ea typeface="宋体" panose="02010600030101010101" pitchFamily="2" charset="-122"/>
              </a:rPr>
              <a:t>                   “三</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一八”惨案中，身为学生自治会主席的刘和珍，动员组织同学集会游行。她扛着校旗到段祺瑞执政府门前请愿，段祺瑞竟命令卫兵开枪，刘和珍身中七弹，壮烈牺牲，时年</a:t>
            </a:r>
            <a:r>
              <a:rPr lang="en-US" altLang="zh-CN" sz="3200" b="1">
                <a:solidFill>
                  <a:srgbClr val="0000FF"/>
                </a:solidFill>
                <a:latin typeface="Arial" panose="020B0604020202020204" pitchFamily="34" charset="0"/>
                <a:ea typeface="宋体" panose="02010600030101010101" pitchFamily="2" charset="-122"/>
              </a:rPr>
              <a:t>22</a:t>
            </a:r>
            <a:r>
              <a:rPr lang="zh-CN" altLang="en-US" sz="3200" b="1">
                <a:solidFill>
                  <a:srgbClr val="0000FF"/>
                </a:solidFill>
                <a:latin typeface="Arial" panose="020B0604020202020204" pitchFamily="34" charset="0"/>
                <a:ea typeface="宋体" panose="02010600030101010101" pitchFamily="2" charset="-122"/>
              </a:rPr>
              <a:t>岁。 </a:t>
            </a:r>
            <a:endParaRPr lang="zh-CN" altLang="en-US" sz="3200" b="1">
              <a:solidFill>
                <a:srgbClr val="0000FF"/>
              </a:solidFill>
              <a:latin typeface="Arial" panose="020B0604020202020204" pitchFamily="34" charset="0"/>
              <a:ea typeface="宋体" panose="02010600030101010101" pitchFamily="2" charset="-122"/>
            </a:endParaRPr>
          </a:p>
        </p:txBody>
      </p:sp>
      <p:sp>
        <p:nvSpPr>
          <p:cNvPr id="8195" name="矩形 8194"/>
          <p:cNvSpPr/>
          <p:nvPr/>
        </p:nvSpPr>
        <p:spPr>
          <a:xfrm>
            <a:off x="3419475" y="260350"/>
            <a:ext cx="1657350" cy="485775"/>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宋体" panose="02010600030101010101" pitchFamily="2" charset="-122"/>
                <a:ea typeface="宋体" panose="02010600030101010101" pitchFamily="2" charset="-122"/>
              </a:rPr>
              <a:t>题解</a:t>
            </a:r>
            <a:endParaRPr lang="zh-CN" altLang="en-US" sz="3600">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宋体" panose="02010600030101010101" pitchFamily="2" charset="-122"/>
              <a:ea typeface="宋体" panose="02010600030101010101" pitchFamily="2" charset="-122"/>
            </a:endParaRPr>
          </a:p>
        </p:txBody>
      </p:sp>
      <p:sp>
        <p:nvSpPr>
          <p:cNvPr id="8196" name="文本框 8195"/>
          <p:cNvSpPr txBox="1"/>
          <p:nvPr/>
        </p:nvSpPr>
        <p:spPr>
          <a:xfrm>
            <a:off x="755650" y="765175"/>
            <a:ext cx="8208963" cy="3006725"/>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题目中的“记”相当于“纪”，</a:t>
            </a: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并非另</a:t>
            </a:r>
            <a:endParaRPr lang="zh-CN" altLang="en-US" sz="3200" b="1">
              <a:solidFill>
                <a:srgbClr val="0000FF"/>
              </a:solidFill>
              <a:latin typeface="Arial" panose="020B0604020202020204" pitchFamily="34" charset="0"/>
              <a:ea typeface="宋体" panose="02010600030101010101" pitchFamily="2" charset="-122"/>
            </a:endParaRPr>
          </a:p>
          <a:p>
            <a:pPr marL="0" lvl="0" indent="0">
              <a:buNone/>
            </a:pPr>
            <a:r>
              <a:rPr lang="zh-CN" altLang="en-US" sz="3200" b="1">
                <a:solidFill>
                  <a:srgbClr val="0000FF"/>
                </a:solidFill>
                <a:latin typeface="Arial" panose="020B0604020202020204" pitchFamily="34" charset="0"/>
                <a:ea typeface="宋体" panose="02010600030101010101" pitchFamily="2" charset="-122"/>
              </a:rPr>
              <a:t>             有其意，不能把“记念”一词理解为“记叙、怀念”。在白话文刚刚兴起时，人们有时不能严格界定字词，如文中“那里还能有什么言语”中的“那”实为“哪”，鲁迅当时用“记念”实为我们今天所说的“纪念”。 </a:t>
            </a:r>
            <a:endParaRPr lang="zh-CN" altLang="en-US" sz="3200" b="1">
              <a:solidFill>
                <a:srgbClr val="0000FF"/>
              </a:solidFill>
              <a:latin typeface="Arial" panose="020B0604020202020204" pitchFamily="34" charset="0"/>
              <a:ea typeface="宋体" panose="02010600030101010101" pitchFamily="2" charset="-122"/>
            </a:endParaRPr>
          </a:p>
        </p:txBody>
      </p:sp>
      <p:sp>
        <p:nvSpPr>
          <p:cNvPr id="8197" name="矩形 8196"/>
          <p:cNvSpPr/>
          <p:nvPr/>
        </p:nvSpPr>
        <p:spPr>
          <a:xfrm>
            <a:off x="827088" y="765175"/>
            <a:ext cx="914400" cy="1028700"/>
          </a:xfrm>
          <a:prstGeom prst="rect">
            <a:avLst/>
          </a:prstGeom>
        </p:spPr>
        <p:txBody>
          <a:bodyPr wrap="none" fromWordArt="1">
            <a:prstTxWarp prst="textSlantUp">
              <a:avLst>
                <a:gd name="adj" fmla="val 32056"/>
              </a:avLst>
            </a:prstTxWarp>
            <a:normAutofit/>
          </a:bodyPr>
          <a:p>
            <a:pPr algn="ctr"/>
            <a:r>
              <a:rPr lang="zh-CN" altLang="en-US" sz="3600">
                <a:ln w="9525" cap="flat" cmpd="sng">
                  <a:solidFill>
                    <a:srgbClr val="CC99FF"/>
                  </a:solidFill>
                  <a:prstDash val="solid"/>
                  <a:headEnd type="none" w="med" len="med"/>
                  <a:tailEnd type="none" w="med" len="med"/>
                </a:ln>
                <a:gradFill rotWithShape="0">
                  <a:gsLst>
                    <a:gs pos="0">
                      <a:srgbClr val="6600CC"/>
                    </a:gs>
                    <a:gs pos="100000">
                      <a:srgbClr val="CC00CC"/>
                    </a:gs>
                  </a:gsLst>
                  <a:lin ang="5400000" scaled="1"/>
                  <a:tileRect/>
                </a:gradFill>
                <a:effectLst>
                  <a:outerShdw dist="53882" dir="2699999" algn="ctr" rotWithShape="0">
                    <a:srgbClr val="9999FF">
                      <a:alpha val="50000"/>
                    </a:srgbClr>
                  </a:outerShdw>
                </a:effectLst>
                <a:latin typeface="宋体" panose="02010600030101010101" pitchFamily="2" charset="-122"/>
                <a:ea typeface="宋体" panose="02010600030101010101" pitchFamily="2" charset="-122"/>
              </a:rPr>
              <a:t>记念</a:t>
            </a:r>
            <a:endParaRPr lang="zh-CN" altLang="en-US" sz="3600">
              <a:ln w="9525" cap="flat" cmpd="sng">
                <a:solidFill>
                  <a:srgbClr val="CC99FF"/>
                </a:solidFill>
                <a:prstDash val="solid"/>
                <a:headEnd type="none" w="med" len="med"/>
                <a:tailEnd type="none" w="med" len="med"/>
              </a:ln>
              <a:gradFill rotWithShape="0">
                <a:gsLst>
                  <a:gs pos="0">
                    <a:srgbClr val="6600CC"/>
                  </a:gs>
                  <a:gs pos="100000">
                    <a:srgbClr val="CC00CC"/>
                  </a:gs>
                </a:gsLst>
                <a:lin ang="5400000" scaled="1"/>
                <a:tileRect/>
              </a:gradFill>
              <a:effectLst>
                <a:outerShdw dist="53882" dir="2699999" algn="ctr" rotWithShape="0">
                  <a:srgbClr val="9999FF">
                    <a:alpha val="50000"/>
                  </a:srgbClr>
                </a:outerShdw>
              </a:effectLst>
              <a:latin typeface="宋体" panose="02010600030101010101" pitchFamily="2" charset="-122"/>
              <a:ea typeface="宋体" panose="02010600030101010101" pitchFamily="2" charset="-122"/>
            </a:endParaRPr>
          </a:p>
        </p:txBody>
      </p:sp>
      <p:sp>
        <p:nvSpPr>
          <p:cNvPr id="8198" name="文本框 8197"/>
          <p:cNvSpPr txBox="1"/>
          <p:nvPr/>
        </p:nvSpPr>
        <p:spPr>
          <a:xfrm>
            <a:off x="4932363" y="6016625"/>
            <a:ext cx="3571875" cy="577850"/>
          </a:xfrm>
          <a:prstGeom prst="rect">
            <a:avLst/>
          </a:prstGeom>
          <a:noFill/>
          <a:ln w="9525">
            <a:noFill/>
          </a:ln>
        </p:spPr>
        <p:txBody>
          <a:bodyPr wrap="none">
            <a:spAutoFit/>
          </a:bodyPr>
          <a:p>
            <a:pPr marL="0" lvl="0" indent="0">
              <a:buNone/>
            </a:pPr>
            <a:r>
              <a:rPr lang="en-US" altLang="zh-CN" sz="3200" b="1">
                <a:solidFill>
                  <a:srgbClr val="A50021"/>
                </a:solidFill>
                <a:latin typeface="Arial" panose="020B0604020202020204" pitchFamily="34" charset="0"/>
                <a:ea typeface="宋体" panose="02010600030101010101" pitchFamily="2" charset="-122"/>
              </a:rPr>
              <a:t> </a:t>
            </a:r>
            <a:r>
              <a:rPr lang="zh-CN" altLang="en-US" sz="3200" b="1">
                <a:solidFill>
                  <a:srgbClr val="A50021"/>
                </a:solidFill>
                <a:latin typeface="Arial" panose="020B0604020202020204" pitchFamily="34" charset="0"/>
                <a:ea typeface="宋体" panose="02010600030101010101" pitchFamily="2" charset="-122"/>
              </a:rPr>
              <a:t>君：对人的尊称。</a:t>
            </a:r>
            <a:endParaRPr lang="zh-CN" altLang="en-US" sz="3200" b="1">
              <a:solidFill>
                <a:srgbClr val="A50021"/>
              </a:solidFill>
              <a:latin typeface="Arial" panose="020B0604020202020204" pitchFamily="34" charset="0"/>
              <a:ea typeface="宋体" panose="02010600030101010101" pitchFamily="2" charset="-122"/>
            </a:endParaRPr>
          </a:p>
        </p:txBody>
      </p:sp>
      <p:sp>
        <p:nvSpPr>
          <p:cNvPr id="8199" name="矩形 8198"/>
          <p:cNvSpPr/>
          <p:nvPr/>
        </p:nvSpPr>
        <p:spPr>
          <a:xfrm>
            <a:off x="827088" y="3860800"/>
            <a:ext cx="1800225" cy="719138"/>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50000"/>
                    </a:srgbClr>
                  </a:outerShdw>
                </a:effectLst>
                <a:latin typeface="宋体" panose="02010600030101010101" pitchFamily="2" charset="-122"/>
                <a:ea typeface="宋体" panose="02010600030101010101" pitchFamily="2" charset="-122"/>
              </a:rPr>
              <a:t>刘和珍</a:t>
            </a:r>
            <a:endParaRPr lang="zh-CN" altLang="en-US" sz="3600">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50000"/>
                  </a:srgbClr>
                </a:outerShdw>
              </a:effectLst>
              <a:latin typeface="宋体" panose="02010600030101010101" pitchFamily="2" charset="-122"/>
              <a:ea typeface="宋体" panose="02010600030101010101" pitchFamily="2" charset="-122"/>
            </a:endParaRPr>
          </a:p>
        </p:txBody>
      </p:sp>
    </p:spTree>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矩形 9217"/>
          <p:cNvSpPr/>
          <p:nvPr/>
        </p:nvSpPr>
        <p:spPr>
          <a:xfrm>
            <a:off x="2916238" y="188913"/>
            <a:ext cx="2743200" cy="457200"/>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宋体" panose="02010600030101010101" pitchFamily="2" charset="-122"/>
                <a:ea typeface="宋体" panose="02010600030101010101" pitchFamily="2" charset="-122"/>
              </a:rPr>
              <a:t>有关时代背景</a:t>
            </a:r>
            <a:endParaRPr lang="zh-CN" altLang="en-US" sz="3600">
              <a:ln w="12700" cap="flat" cmpd="sng">
                <a:solidFill>
                  <a:srgbClr val="3333CC"/>
                </a:solidFill>
                <a:prstDash val="solid"/>
                <a:headEnd type="none" w="med" len="med"/>
                <a:tailEnd type="none" w="med" len="med"/>
              </a:ln>
              <a:solidFill>
                <a:srgbClr val="B2B2B2">
                  <a:alpha val="50000"/>
                </a:srgbClr>
              </a:solidFill>
              <a:effectLst>
                <a:outerShdw dist="45791" dir="2021404" algn="ctr" rotWithShape="0">
                  <a:srgbClr val="9999FF"/>
                </a:outerShdw>
              </a:effectLst>
              <a:latin typeface="宋体" panose="02010600030101010101" pitchFamily="2" charset="-122"/>
              <a:ea typeface="宋体" panose="02010600030101010101" pitchFamily="2" charset="-122"/>
            </a:endParaRPr>
          </a:p>
        </p:txBody>
      </p:sp>
      <p:sp>
        <p:nvSpPr>
          <p:cNvPr id="9219" name="文本框 9218"/>
          <p:cNvSpPr txBox="1"/>
          <p:nvPr/>
        </p:nvSpPr>
        <p:spPr>
          <a:xfrm>
            <a:off x="539750" y="719138"/>
            <a:ext cx="8459788" cy="1549400"/>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是继“五卅惨案”后，帝国主义和封建军阀对中国人民的又一次大屠杀，它的直接导火线是</a:t>
            </a:r>
            <a:r>
              <a:rPr lang="en-US" altLang="zh-CN" sz="3200" b="1">
                <a:solidFill>
                  <a:srgbClr val="0000FF"/>
                </a:solidFill>
                <a:latin typeface="Arial" panose="020B0604020202020204" pitchFamily="34" charset="0"/>
                <a:ea typeface="宋体" panose="02010600030101010101" pitchFamily="2" charset="-122"/>
              </a:rPr>
              <a:t>3</a:t>
            </a:r>
            <a:r>
              <a:rPr lang="zh-CN" altLang="en-US" sz="3200" b="1">
                <a:solidFill>
                  <a:srgbClr val="0000FF"/>
                </a:solidFill>
                <a:latin typeface="Arial" panose="020B0604020202020204" pitchFamily="34" charset="0"/>
                <a:ea typeface="宋体" panose="02010600030101010101" pitchFamily="2" charset="-122"/>
              </a:rPr>
              <a:t>月</a:t>
            </a:r>
            <a:r>
              <a:rPr lang="en-US" altLang="zh-CN" sz="3200" b="1">
                <a:solidFill>
                  <a:srgbClr val="0000FF"/>
                </a:solidFill>
                <a:latin typeface="Arial" panose="020B0604020202020204" pitchFamily="34" charset="0"/>
                <a:ea typeface="宋体" panose="02010600030101010101" pitchFamily="2" charset="-122"/>
              </a:rPr>
              <a:t>12</a:t>
            </a:r>
            <a:r>
              <a:rPr lang="zh-CN" altLang="en-US" sz="3200" b="1">
                <a:solidFill>
                  <a:srgbClr val="0000FF"/>
                </a:solidFill>
                <a:latin typeface="Arial" panose="020B0604020202020204" pitchFamily="34" charset="0"/>
                <a:ea typeface="宋体" panose="02010600030101010101" pitchFamily="2" charset="-122"/>
              </a:rPr>
              <a:t>日的大沽口事件</a:t>
            </a:r>
            <a:r>
              <a:rPr lang="en-US" altLang="zh-CN" sz="3200" b="1">
                <a:solidFill>
                  <a:srgbClr val="0000FF"/>
                </a:solidFill>
                <a:latin typeface="Arial" panose="020B0604020202020204" pitchFamily="34" charset="0"/>
                <a:ea typeface="宋体" panose="02010600030101010101" pitchFamily="2" charset="-122"/>
              </a:rPr>
              <a:t>.</a:t>
            </a:r>
            <a:endParaRPr lang="en-US" altLang="zh-CN" sz="3200" b="1">
              <a:solidFill>
                <a:srgbClr val="0000FF"/>
              </a:solidFill>
              <a:latin typeface="Arial" panose="020B0604020202020204" pitchFamily="34" charset="0"/>
              <a:ea typeface="宋体" panose="02010600030101010101" pitchFamily="2" charset="-122"/>
            </a:endParaRPr>
          </a:p>
        </p:txBody>
      </p:sp>
      <p:sp>
        <p:nvSpPr>
          <p:cNvPr id="9220" name="矩形 9219" descr="白色大理石"/>
          <p:cNvSpPr/>
          <p:nvPr/>
        </p:nvSpPr>
        <p:spPr>
          <a:xfrm>
            <a:off x="1346200" y="739775"/>
            <a:ext cx="3657600" cy="457200"/>
          </a:xfrm>
          <a:prstGeom prst="rect">
            <a:avLst/>
          </a:prstGeom>
        </p:spPr>
        <p:txBody>
          <a:bodyPr wrap="none" fromWordArt="1">
            <a:prstTxWarp prst="textPlain">
              <a:avLst>
                <a:gd name="adj" fmla="val 50000"/>
              </a:avLst>
            </a:prstTxWarp>
            <a:normAutofit/>
            <a:scene3d>
              <a:camera prst="legacyObliqueRight">
                <a:rot lat="0" lon="0" rev="0"/>
              </a:camera>
              <a:lightRig rig="legacyHarsh3" dir="t"/>
            </a:scene3d>
            <a:sp3d extrusionH="100000" prstMaterial="legacyMatte">
              <a:extrusionClr>
                <a:srgbClr val="663300"/>
              </a:extrusionClr>
            </a:sp3d>
          </a:bodyPr>
          <a:p>
            <a:pPr algn="ctr"/>
            <a:r>
              <a:rPr lang="zh-CN" altLang="en-US" sz="3600">
                <a:blipFill rotWithShape="0">
                  <a:blip r:embed="rId1"/>
                </a:blipFill>
                <a:latin typeface="宋体" panose="02010600030101010101" pitchFamily="2" charset="-122"/>
                <a:ea typeface="宋体" panose="02010600030101010101" pitchFamily="2" charset="-122"/>
              </a:rPr>
              <a:t>“三·一八”惨案</a:t>
            </a:r>
            <a:endParaRPr lang="zh-CN" altLang="en-US" sz="3600">
              <a:blipFill rotWithShape="0">
                <a:blip r:embed="rId1"/>
              </a:blipFill>
              <a:latin typeface="宋体" panose="02010600030101010101" pitchFamily="2" charset="-122"/>
              <a:ea typeface="宋体" panose="02010600030101010101" pitchFamily="2" charset="-122"/>
            </a:endParaRPr>
          </a:p>
        </p:txBody>
      </p:sp>
      <p:sp>
        <p:nvSpPr>
          <p:cNvPr id="9221" name="文本框 9220"/>
          <p:cNvSpPr txBox="1"/>
          <p:nvPr/>
        </p:nvSpPr>
        <p:spPr>
          <a:xfrm>
            <a:off x="611188" y="2201863"/>
            <a:ext cx="8532812" cy="4464050"/>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１９２６年３月，奉系军阀在日本帝国主义支持下进兵关内，冯玉祥率领的国民军同奉军作战。日本帝国主义公开援助奉军，派军舰驶入大沽口，炮击国民军。国民军开炮还击。日本帝国主义便向当时的北洋军阀段祺瑞执政府提出抗议，又联合英、法、意、荷、比、西等国驻北京公使，借口维护</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辛丑条约</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，提出种种无理条件，并且在天津附近集中各国军队，准备武力进攻。</a:t>
            </a:r>
            <a:endParaRPr lang="zh-CN" altLang="en-US" sz="3200" b="1">
              <a:solidFill>
                <a:srgbClr val="0000FF"/>
              </a:solidFill>
              <a:latin typeface="Arial" panose="020B0604020202020204" pitchFamily="34" charset="0"/>
              <a:ea typeface="宋体" panose="02010600030101010101" pitchFamily="2" charset="-122"/>
            </a:endParaRPr>
          </a:p>
        </p:txBody>
      </p:sp>
    </p:spTree>
  </p:cSld>
  <p:clrMapOvr>
    <a:masterClrMapping/>
  </p:clrMapOvr>
  <p:transition>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文本框 10241"/>
          <p:cNvSpPr txBox="1"/>
          <p:nvPr/>
        </p:nvSpPr>
        <p:spPr>
          <a:xfrm>
            <a:off x="755650" y="1125538"/>
            <a:ext cx="8388350" cy="2520950"/>
          </a:xfrm>
          <a:prstGeom prst="rect">
            <a:avLst/>
          </a:prstGeom>
          <a:noFill/>
          <a:ln w="9525">
            <a:noFill/>
          </a:ln>
        </p:spPr>
        <p:txBody>
          <a:bodyPr>
            <a:spAutoFit/>
          </a:bodyPr>
          <a:p>
            <a:pPr marL="0" lvl="0" indent="0">
              <a:buNone/>
            </a:pPr>
            <a:r>
              <a:rPr lang="en-US" altLang="zh-CN" sz="3200" b="1">
                <a:solidFill>
                  <a:srgbClr val="0000FF"/>
                </a:solidFill>
                <a:latin typeface="Arial" panose="020B0604020202020204" pitchFamily="34" charset="0"/>
                <a:ea typeface="宋体" panose="02010600030101010101" pitchFamily="2" charset="-122"/>
              </a:rPr>
              <a:t>       </a:t>
            </a:r>
            <a:r>
              <a:rPr lang="zh-CN" altLang="en-US" sz="3200" b="1">
                <a:solidFill>
                  <a:srgbClr val="0000FF"/>
                </a:solidFill>
                <a:latin typeface="Arial" panose="020B0604020202020204" pitchFamily="34" charset="0"/>
                <a:ea typeface="宋体" panose="02010600030101010101" pitchFamily="2" charset="-122"/>
              </a:rPr>
              <a:t>３月１８日，北京人民为了反对帝国主义侵犯我国主权，在天安门前集会抗议，会后到执政府前请愿。段祺瑞竟命令卫兵向请愿群众开枪，并用大刀铁棍追打砍杀，打死打伤２００余人，造成屠杀爱国人民的“三</a:t>
            </a:r>
            <a:r>
              <a:rPr lang="en-US" altLang="zh-CN" sz="3200" b="1">
                <a:solidFill>
                  <a:srgbClr val="0000FF"/>
                </a:solidFill>
                <a:latin typeface="Arial" panose="020B0604020202020204" pitchFamily="34" charset="0"/>
                <a:ea typeface="宋体" panose="02010600030101010101" pitchFamily="2" charset="-122"/>
              </a:rPr>
              <a:t>·</a:t>
            </a:r>
            <a:r>
              <a:rPr lang="zh-CN" altLang="en-US" sz="3200" b="1">
                <a:solidFill>
                  <a:srgbClr val="0000FF"/>
                </a:solidFill>
                <a:latin typeface="Arial" panose="020B0604020202020204" pitchFamily="34" charset="0"/>
                <a:ea typeface="宋体" panose="02010600030101010101" pitchFamily="2" charset="-122"/>
              </a:rPr>
              <a:t>一八”惨案</a:t>
            </a:r>
            <a:r>
              <a:rPr lang="en-US" altLang="zh-CN" sz="3200" b="1">
                <a:solidFill>
                  <a:srgbClr val="0000FF"/>
                </a:solidFill>
                <a:latin typeface="Arial" panose="020B0604020202020204" pitchFamily="34" charset="0"/>
                <a:ea typeface="宋体" panose="02010600030101010101" pitchFamily="2" charset="-122"/>
              </a:rPr>
              <a:t>. </a:t>
            </a:r>
            <a:endParaRPr lang="en-US" altLang="zh-CN" sz="3200" b="1">
              <a:solidFill>
                <a:srgbClr val="0000FF"/>
              </a:solidFill>
              <a:latin typeface="Arial" panose="020B0604020202020204" pitchFamily="34" charset="0"/>
              <a:ea typeface="宋体" panose="02010600030101010101" pitchFamily="2" charset="-122"/>
            </a:endParaRPr>
          </a:p>
        </p:txBody>
      </p:sp>
      <p:sp>
        <p:nvSpPr>
          <p:cNvPr id="10243" name="文本框 10242"/>
          <p:cNvSpPr txBox="1"/>
          <p:nvPr/>
        </p:nvSpPr>
        <p:spPr>
          <a:xfrm>
            <a:off x="539750" y="4076700"/>
            <a:ext cx="8301038" cy="1063625"/>
          </a:xfrm>
          <a:prstGeom prst="rect">
            <a:avLst/>
          </a:prstGeom>
          <a:noFill/>
          <a:ln w="9525">
            <a:noFill/>
          </a:ln>
        </p:spPr>
        <p:txBody>
          <a:bodyPr>
            <a:spAutoFit/>
          </a:bodyPr>
          <a:p>
            <a:pPr marL="0" lvl="0" indent="0">
              <a:buNone/>
            </a:pPr>
            <a:r>
              <a:rPr lang="zh-CN" altLang="en-US" sz="3200" b="1">
                <a:solidFill>
                  <a:srgbClr val="0000FF"/>
                </a:solidFill>
                <a:latin typeface="Arial" panose="020B0604020202020204" pitchFamily="34" charset="0"/>
                <a:ea typeface="宋体" panose="02010600030101010101" pitchFamily="2" charset="-122"/>
              </a:rPr>
              <a:t>在这一惨案中，北京女子师范大学英文系学生、学生自治会主席刘和珍遇难了！ </a:t>
            </a:r>
            <a:endParaRPr lang="zh-CN" altLang="en-US" sz="3200" b="1">
              <a:solidFill>
                <a:srgbClr val="0000FF"/>
              </a:solidFill>
              <a:latin typeface="Arial" panose="020B0604020202020204" pitchFamily="34" charset="0"/>
              <a:ea typeface="宋体" panose="02010600030101010101" pitchFamily="2" charset="-122"/>
            </a:endParaRPr>
          </a:p>
        </p:txBody>
      </p:sp>
      <p:sp>
        <p:nvSpPr>
          <p:cNvPr id="10244" name="文本框 10243"/>
          <p:cNvSpPr txBox="1"/>
          <p:nvPr/>
        </p:nvSpPr>
        <p:spPr>
          <a:xfrm>
            <a:off x="611188" y="4213225"/>
            <a:ext cx="8515350" cy="579438"/>
          </a:xfrm>
          <a:prstGeom prst="rect">
            <a:avLst/>
          </a:prstGeom>
          <a:noFill/>
          <a:ln w="9525">
            <a:noFill/>
          </a:ln>
        </p:spPr>
        <p:txBody>
          <a:bodyPr>
            <a:spAutoFit/>
          </a:bodyPr>
          <a:p>
            <a:pPr marL="0" lvl="0" indent="0">
              <a:buNone/>
            </a:pPr>
            <a:r>
              <a:rPr lang="en-US" altLang="zh-CN" sz="3200" b="1">
                <a:solidFill>
                  <a:srgbClr val="A50021"/>
                </a:solidFill>
                <a:latin typeface="Arial" panose="020B0604020202020204" pitchFamily="34" charset="0"/>
                <a:ea typeface="宋体" panose="02010600030101010101" pitchFamily="2" charset="-122"/>
              </a:rPr>
              <a:t>     </a:t>
            </a:r>
            <a:endParaRPr lang="en-US" altLang="zh-CN" sz="3200" b="1">
              <a:solidFill>
                <a:srgbClr val="A50021"/>
              </a:solidFill>
              <a:latin typeface="Arial" panose="020B0604020202020204" pitchFamily="34" charset="0"/>
              <a:ea typeface="宋体" panose="02010600030101010101" pitchFamily="2" charset="-122"/>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ppt_w</p:attrName>
                                        </p:attrNameLst>
                                      </p:cBhvr>
                                      <p:tavLst>
                                        <p:tav tm="0">
                                          <p:val>
                                            <p:fltVal val="0.000000"/>
                                          </p:val>
                                        </p:tav>
                                        <p:tav tm="100000">
                                          <p:val>
                                            <p:strVal val="#ppt_w"/>
                                          </p:val>
                                        </p:tav>
                                      </p:tavLst>
                                    </p:anim>
                                    <p:anim calcmode="lin" valueType="num">
                                      <p:cBhvr additive="base">
                                        <p:cTn id="8" dur="500" fill="hold"/>
                                        <p:tgtEl>
                                          <p:spTgt spid="10244"/>
                                        </p:tgtEl>
                                        <p:attrNameLst>
                                          <p:attrName>ppt_h</p:attrName>
                                        </p:attrNameLst>
                                      </p:cBhvr>
                                      <p:tavLst>
                                        <p:tav tm="0">
                                          <p:val>
                                            <p:fltVal val="0.000000"/>
                                          </p:val>
                                        </p:tav>
                                        <p:tav tm="100000">
                                          <p:val>
                                            <p:strVal val="#ppt_h"/>
                                          </p:val>
                                        </p:tav>
                                      </p:tavLst>
                                    </p:anim>
                                    <p:anim calcmode="lin" valueType="num">
                                      <p:cBhvr>
                                        <p:cTn id="9" dur="500" fill="hold"/>
                                        <p:tgtEl>
                                          <p:spTgt spid="10244"/>
                                        </p:tgtEl>
                                        <p:attrNameLst>
                                          <p:attrName>style.rotation</p:attrName>
                                        </p:attrNameLst>
                                      </p:cBhvr>
                                      <p:tavLst>
                                        <p:tav tm="0">
                                          <p:val>
                                            <p:fltVal val="360.000000"/>
                                          </p:val>
                                        </p:tav>
                                        <p:tav tm="100000">
                                          <p:val>
                                            <p:fltVal val="0.000000"/>
                                          </p:val>
                                        </p:tav>
                                      </p:tavLst>
                                    </p:anim>
                                    <p:animEffect transition="in" filter="fade">
                                      <p:cBhvr>
                                        <p:cTn id="10"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文本框 11265"/>
          <p:cNvSpPr txBox="1"/>
          <p:nvPr/>
        </p:nvSpPr>
        <p:spPr>
          <a:xfrm>
            <a:off x="247650" y="6096000"/>
            <a:ext cx="3889375" cy="692150"/>
          </a:xfrm>
          <a:prstGeom prst="rect">
            <a:avLst/>
          </a:prstGeom>
          <a:noFill/>
          <a:ln w="9525">
            <a:noFill/>
          </a:ln>
        </p:spPr>
        <p:txBody>
          <a:bodyPr>
            <a:spAutoFit/>
          </a:bodyPr>
          <a:p>
            <a:pPr marL="0" lvl="0" indent="0" algn="ctr">
              <a:spcBef>
                <a:spcPct val="50000"/>
              </a:spcBef>
              <a:buNone/>
            </a:pPr>
            <a:r>
              <a:rPr lang="zh-CN" altLang="en-US" sz="4000">
                <a:solidFill>
                  <a:srgbClr val="0000FF"/>
                </a:solidFill>
                <a:latin typeface="Arial" panose="020B0604020202020204" pitchFamily="34" charset="0"/>
                <a:ea typeface="方正舒体" pitchFamily="2" charset="-122"/>
              </a:rPr>
              <a:t>刘和珍烈士遗像</a:t>
            </a:r>
            <a:endParaRPr lang="zh-CN" altLang="en-US" sz="4000">
              <a:solidFill>
                <a:srgbClr val="0000FF"/>
              </a:solidFill>
              <a:latin typeface="Arial" panose="020B0604020202020204" pitchFamily="34" charset="0"/>
              <a:ea typeface="方正舒体" pitchFamily="2" charset="-122"/>
            </a:endParaRPr>
          </a:p>
        </p:txBody>
      </p:sp>
      <p:pic>
        <p:nvPicPr>
          <p:cNvPr id="11267" name="图片 11266" descr="8152517111379918785515.jpg"/>
          <p:cNvPicPr>
            <a:picLocks noChangeAspect="1"/>
          </p:cNvPicPr>
          <p:nvPr/>
        </p:nvPicPr>
        <p:blipFill>
          <a:blip r:embed="rId1"/>
          <a:stretch>
            <a:fillRect/>
          </a:stretch>
        </p:blipFill>
        <p:spPr>
          <a:xfrm>
            <a:off x="-38100" y="44450"/>
            <a:ext cx="5157788" cy="5903913"/>
          </a:xfrm>
          <a:prstGeom prst="rect">
            <a:avLst/>
          </a:prstGeom>
          <a:noFill/>
          <a:ln w="9525">
            <a:noFill/>
          </a:ln>
        </p:spPr>
      </p:pic>
      <p:pic>
        <p:nvPicPr>
          <p:cNvPr id="11268" name="图片 11267" descr="8347375001379918785531.jpg"/>
          <p:cNvPicPr>
            <a:picLocks noChangeAspect="1"/>
          </p:cNvPicPr>
          <p:nvPr/>
        </p:nvPicPr>
        <p:blipFill>
          <a:blip r:embed="rId2"/>
          <a:stretch>
            <a:fillRect/>
          </a:stretch>
        </p:blipFill>
        <p:spPr>
          <a:xfrm>
            <a:off x="5148263" y="-26987"/>
            <a:ext cx="3962400" cy="5975350"/>
          </a:xfrm>
          <a:prstGeom prst="rect">
            <a:avLst/>
          </a:prstGeom>
          <a:noFill/>
          <a:ln w="9525">
            <a:noFill/>
          </a:ln>
        </p:spPr>
      </p:pic>
      <p:sp>
        <p:nvSpPr>
          <p:cNvPr id="11269" name="文本框 11268"/>
          <p:cNvSpPr txBox="1"/>
          <p:nvPr/>
        </p:nvSpPr>
        <p:spPr>
          <a:xfrm>
            <a:off x="4791075" y="6096000"/>
            <a:ext cx="4679950" cy="692150"/>
          </a:xfrm>
          <a:prstGeom prst="rect">
            <a:avLst/>
          </a:prstGeom>
          <a:noFill/>
          <a:ln w="9525">
            <a:noFill/>
          </a:ln>
        </p:spPr>
        <p:txBody>
          <a:bodyPr>
            <a:spAutoFit/>
          </a:bodyPr>
          <a:p>
            <a:pPr marL="0" lvl="0" indent="0" algn="ctr" fontAlgn="base">
              <a:lnSpc>
                <a:spcPct val="100000"/>
              </a:lnSpc>
              <a:spcBef>
                <a:spcPct val="50000"/>
              </a:spcBef>
              <a:spcAft>
                <a:spcPct val="0"/>
              </a:spcAft>
              <a:buNone/>
            </a:pPr>
            <a:r>
              <a:rPr lang="zh-CN" altLang="en-US" sz="4000">
                <a:solidFill>
                  <a:srgbClr val="0000FF"/>
                </a:solidFill>
                <a:latin typeface="Arial" panose="020B0604020202020204" pitchFamily="34" charset="0"/>
                <a:ea typeface="方正舒体" pitchFamily="2" charset="-122"/>
              </a:rPr>
              <a:t>杨德群烈士遗像</a:t>
            </a:r>
            <a:endParaRPr lang="zh-CN" altLang="en-US" sz="4000">
              <a:solidFill>
                <a:srgbClr val="0000FF"/>
              </a:solidFill>
              <a:latin typeface="Arial" panose="020B0604020202020204" pitchFamily="34" charset="0"/>
              <a:ea typeface="方正舒体" pitchFamily="2" charset="-122"/>
            </a:endParaRPr>
          </a:p>
        </p:txBody>
      </p:sp>
    </p:spTree>
  </p:cSld>
  <p:clrMapOvr>
    <a:masterClrMapping/>
  </p:clrMapOvr>
  <p:transition/>
</p:sld>
</file>

<file path=ppt/theme/theme1.xml><?xml version="1.0" encoding="utf-8"?>
<a:theme xmlns:a="http://schemas.openxmlformats.org/drawingml/2006/main" name="古瓶荷花">
  <a:themeElements>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
        <a:dk1>
          <a:srgbClr val="007A77"/>
        </a:dk1>
        <a:lt1>
          <a:srgbClr val="EFF6EE"/>
        </a:lt1>
        <a:dk2>
          <a:srgbClr val="0066CC"/>
        </a:dk2>
        <a:lt2>
          <a:srgbClr val="C0C0C0"/>
        </a:lt2>
        <a:accent1>
          <a:srgbClr val="E7EEE6"/>
        </a:accent1>
        <a:accent2>
          <a:srgbClr val="FF9933"/>
        </a:accent2>
        <a:accent3>
          <a:srgbClr val="F5FAF5"/>
        </a:accent3>
        <a:accent4>
          <a:srgbClr val="006866"/>
        </a:accent4>
        <a:accent5>
          <a:srgbClr val="F1F5F0"/>
        </a:accent5>
        <a:accent6>
          <a:srgbClr val="E589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B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9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
        <a:dk1>
          <a:srgbClr val="636395"/>
        </a:dk1>
        <a:lt1>
          <a:srgbClr val="FFE2C5"/>
        </a:lt1>
        <a:dk2>
          <a:srgbClr val="000000"/>
        </a:dk2>
        <a:lt2>
          <a:srgbClr val="C0C0C0"/>
        </a:lt2>
        <a:accent1>
          <a:srgbClr val="FFE1E1"/>
        </a:accent1>
        <a:accent2>
          <a:srgbClr val="FF9933"/>
        </a:accent2>
        <a:accent3>
          <a:srgbClr val="FFEEDE"/>
        </a:accent3>
        <a:accent4>
          <a:srgbClr val="545480"/>
        </a:accent4>
        <a:accent5>
          <a:srgbClr val="FFEDED"/>
        </a:accent5>
        <a:accent6>
          <a:srgbClr val="E589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
        <a:dk1>
          <a:srgbClr val="626292"/>
        </a:dk1>
        <a:lt1>
          <a:srgbClr val="CCECFF"/>
        </a:lt1>
        <a:dk2>
          <a:srgbClr val="3333CC"/>
        </a:dk2>
        <a:lt2>
          <a:srgbClr val="C0C0C0"/>
        </a:lt2>
        <a:accent1>
          <a:srgbClr val="D9F1FF"/>
        </a:accent1>
        <a:accent2>
          <a:srgbClr val="FF9900"/>
        </a:accent2>
        <a:accent3>
          <a:srgbClr val="E2F4FF"/>
        </a:accent3>
        <a:accent4>
          <a:srgbClr val="53537D"/>
        </a:accent4>
        <a:accent5>
          <a:srgbClr val="E9F7FF"/>
        </a:accent5>
        <a:accent6>
          <a:srgbClr val="E589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
        <a:dk1>
          <a:srgbClr val="0066CC"/>
        </a:dk1>
        <a:lt1>
          <a:srgbClr val="FFE1E1"/>
        </a:lt1>
        <a:dk2>
          <a:srgbClr val="006600"/>
        </a:dk2>
        <a:lt2>
          <a:srgbClr val="C0C0C0"/>
        </a:lt2>
        <a:accent1>
          <a:srgbClr val="FFFFCC"/>
        </a:accent1>
        <a:accent2>
          <a:srgbClr val="009999"/>
        </a:accent2>
        <a:accent3>
          <a:srgbClr val="FFEDED"/>
        </a:accent3>
        <a:accent4>
          <a:srgbClr val="0057AF"/>
        </a:accent4>
        <a:accent5>
          <a:srgbClr val="FFFFE2"/>
        </a:accent5>
        <a:accent6>
          <a:srgbClr val="008989"/>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
        <a:dk1>
          <a:srgbClr val="292929"/>
        </a:dk1>
        <a:lt1>
          <a:srgbClr val="DDDDDD"/>
        </a:lt1>
        <a:dk2>
          <a:srgbClr val="0066CC"/>
        </a:dk2>
        <a:lt2>
          <a:srgbClr val="B2B2B2"/>
        </a:lt2>
        <a:accent1>
          <a:srgbClr val="CACADC"/>
        </a:accent1>
        <a:accent2>
          <a:srgbClr val="FFCC00"/>
        </a:accent2>
        <a:accent3>
          <a:srgbClr val="EBEBEB"/>
        </a:accent3>
        <a:accent4>
          <a:srgbClr val="222222"/>
        </a:accent4>
        <a:accent5>
          <a:srgbClr val="E1E1EA"/>
        </a:accent5>
        <a:accent6>
          <a:srgbClr val="E5B7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5222</Words>
  <Application>WPS 演示</Application>
  <PresentationFormat/>
  <Paragraphs>319</Paragraphs>
  <Slides>39</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39</vt:i4>
      </vt:variant>
    </vt:vector>
  </HeadingPairs>
  <TitlesOfParts>
    <vt:vector size="56" baseType="lpstr">
      <vt:lpstr>Arial</vt:lpstr>
      <vt:lpstr>宋体</vt:lpstr>
      <vt:lpstr>Wingdings</vt:lpstr>
      <vt:lpstr>隶书</vt:lpstr>
      <vt:lpstr>Times New Roman</vt:lpstr>
      <vt:lpstr>方正黄草简体</vt:lpstr>
      <vt:lpstr>Verdana</vt:lpstr>
      <vt:lpstr>Arial Black</vt:lpstr>
      <vt:lpstr>华文行楷</vt:lpstr>
      <vt:lpstr>方正舒体</vt:lpstr>
      <vt:lpstr>华文隶书</vt:lpstr>
      <vt:lpstr>黑体</vt:lpstr>
      <vt:lpstr>华文新魏</vt:lpstr>
      <vt:lpstr>微软雅黑</vt:lpstr>
      <vt:lpstr>Calibri</vt:lpstr>
      <vt:lpstr>Arial Unicode MS</vt:lpstr>
      <vt:lpstr>古瓶荷花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语文备课大师</dc:title>
  <dc:creator>语文备课大师</dc:creator>
  <cp:lastModifiedBy>Administrator</cp:lastModifiedBy>
  <cp:revision>1</cp:revision>
  <dcterms:created xsi:type="dcterms:W3CDTF">2016-11-01T06:25:08Z</dcterms:created>
  <dcterms:modified xsi:type="dcterms:W3CDTF">2016-11-01T06:25:09Z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2052-10.1.0.5973</vt:lpwstr>
  </property>
</Properties>
</file>