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49" r:id="rId2"/>
    <p:sldMasterId id="2147483697" r:id="rId3"/>
  </p:sldMasterIdLst>
  <p:notesMasterIdLst>
    <p:notesMasterId r:id="rId55"/>
  </p:notesMasterIdLst>
  <p:sldIdLst>
    <p:sldId id="256" r:id="rId4"/>
    <p:sldId id="297" r:id="rId5"/>
    <p:sldId id="299" r:id="rId6"/>
    <p:sldId id="300" r:id="rId7"/>
    <p:sldId id="301" r:id="rId8"/>
    <p:sldId id="302" r:id="rId9"/>
    <p:sldId id="270" r:id="rId10"/>
    <p:sldId id="303" r:id="rId11"/>
    <p:sldId id="304" r:id="rId12"/>
    <p:sldId id="305" r:id="rId13"/>
    <p:sldId id="307" r:id="rId14"/>
    <p:sldId id="306" r:id="rId15"/>
    <p:sldId id="308" r:id="rId16"/>
    <p:sldId id="312" r:id="rId17"/>
    <p:sldId id="326" r:id="rId18"/>
    <p:sldId id="327" r:id="rId19"/>
    <p:sldId id="275" r:id="rId20"/>
    <p:sldId id="325" r:id="rId21"/>
    <p:sldId id="329" r:id="rId22"/>
    <p:sldId id="328" r:id="rId23"/>
    <p:sldId id="330" r:id="rId24"/>
    <p:sldId id="331" r:id="rId25"/>
    <p:sldId id="280" r:id="rId26"/>
    <p:sldId id="281" r:id="rId27"/>
    <p:sldId id="282" r:id="rId28"/>
    <p:sldId id="332" r:id="rId29"/>
    <p:sldId id="278" r:id="rId30"/>
    <p:sldId id="283" r:id="rId31"/>
    <p:sldId id="277" r:id="rId32"/>
    <p:sldId id="291" r:id="rId33"/>
    <p:sldId id="289" r:id="rId34"/>
    <p:sldId id="290" r:id="rId35"/>
    <p:sldId id="333" r:id="rId36"/>
    <p:sldId id="334" r:id="rId37"/>
    <p:sldId id="335" r:id="rId38"/>
    <p:sldId id="336" r:id="rId39"/>
    <p:sldId id="309" r:id="rId40"/>
    <p:sldId id="311" r:id="rId41"/>
    <p:sldId id="314" r:id="rId42"/>
    <p:sldId id="313" r:id="rId43"/>
    <p:sldId id="316" r:id="rId44"/>
    <p:sldId id="315" r:id="rId45"/>
    <p:sldId id="317" r:id="rId46"/>
    <p:sldId id="318" r:id="rId47"/>
    <p:sldId id="319" r:id="rId48"/>
    <p:sldId id="320" r:id="rId49"/>
    <p:sldId id="321" r:id="rId50"/>
    <p:sldId id="322" r:id="rId51"/>
    <p:sldId id="323" r:id="rId52"/>
    <p:sldId id="324" r:id="rId53"/>
    <p:sldId id="337" r:id="rId54"/>
  </p:sldIdLst>
  <p:sldSz cx="9144000" cy="6858000" type="screen4x3"/>
  <p:notesSz cx="6858000" cy="9144000"/>
  <p:defaultTextStyle>
    <a:defPPr>
      <a:defRPr lang="zh-CN"/>
    </a:defPPr>
    <a:lvl1pPr algn="l" rtl="0" fontAlgn="base">
      <a:spcBef>
        <a:spcPct val="0"/>
      </a:spcBef>
      <a:spcAft>
        <a:spcPct val="0"/>
      </a:spcAft>
      <a:defRPr sz="2400" b="1" kern="1200">
        <a:solidFill>
          <a:schemeClr val="tx1"/>
        </a:solidFill>
        <a:latin typeface="Times New Roman" pitchFamily="18" charset="0"/>
        <a:ea typeface="楷体_GB2312" pitchFamily="49" charset="-122"/>
        <a:cs typeface="+mn-cs"/>
      </a:defRPr>
    </a:lvl1pPr>
    <a:lvl2pPr marL="457200" algn="l" rtl="0" fontAlgn="base">
      <a:spcBef>
        <a:spcPct val="0"/>
      </a:spcBef>
      <a:spcAft>
        <a:spcPct val="0"/>
      </a:spcAft>
      <a:defRPr sz="2400" b="1" kern="1200">
        <a:solidFill>
          <a:schemeClr val="tx1"/>
        </a:solidFill>
        <a:latin typeface="Times New Roman" pitchFamily="18" charset="0"/>
        <a:ea typeface="楷体_GB2312" pitchFamily="49" charset="-122"/>
        <a:cs typeface="+mn-cs"/>
      </a:defRPr>
    </a:lvl2pPr>
    <a:lvl3pPr marL="914400" algn="l" rtl="0" fontAlgn="base">
      <a:spcBef>
        <a:spcPct val="0"/>
      </a:spcBef>
      <a:spcAft>
        <a:spcPct val="0"/>
      </a:spcAft>
      <a:defRPr sz="2400" b="1" kern="1200">
        <a:solidFill>
          <a:schemeClr val="tx1"/>
        </a:solidFill>
        <a:latin typeface="Times New Roman" pitchFamily="18" charset="0"/>
        <a:ea typeface="楷体_GB2312" pitchFamily="49" charset="-122"/>
        <a:cs typeface="+mn-cs"/>
      </a:defRPr>
    </a:lvl3pPr>
    <a:lvl4pPr marL="1371600" algn="l" rtl="0" fontAlgn="base">
      <a:spcBef>
        <a:spcPct val="0"/>
      </a:spcBef>
      <a:spcAft>
        <a:spcPct val="0"/>
      </a:spcAft>
      <a:defRPr sz="2400" b="1" kern="1200">
        <a:solidFill>
          <a:schemeClr val="tx1"/>
        </a:solidFill>
        <a:latin typeface="Times New Roman" pitchFamily="18" charset="0"/>
        <a:ea typeface="楷体_GB2312" pitchFamily="49" charset="-122"/>
        <a:cs typeface="+mn-cs"/>
      </a:defRPr>
    </a:lvl4pPr>
    <a:lvl5pPr marL="1828800" algn="l" rtl="0" fontAlgn="base">
      <a:spcBef>
        <a:spcPct val="0"/>
      </a:spcBef>
      <a:spcAft>
        <a:spcPct val="0"/>
      </a:spcAft>
      <a:defRPr sz="2400" b="1" kern="1200">
        <a:solidFill>
          <a:schemeClr val="tx1"/>
        </a:solidFill>
        <a:latin typeface="Times New Roman" pitchFamily="18" charset="0"/>
        <a:ea typeface="楷体_GB2312" pitchFamily="49" charset="-122"/>
        <a:cs typeface="+mn-cs"/>
      </a:defRPr>
    </a:lvl5pPr>
    <a:lvl6pPr marL="2286000" algn="l" defTabSz="914400" rtl="0" eaLnBrk="1" latinLnBrk="0" hangingPunct="1">
      <a:defRPr sz="2400" b="1" kern="1200">
        <a:solidFill>
          <a:schemeClr val="tx1"/>
        </a:solidFill>
        <a:latin typeface="Times New Roman" pitchFamily="18" charset="0"/>
        <a:ea typeface="楷体_GB2312" pitchFamily="49" charset="-122"/>
        <a:cs typeface="+mn-cs"/>
      </a:defRPr>
    </a:lvl6pPr>
    <a:lvl7pPr marL="2743200" algn="l" defTabSz="914400" rtl="0" eaLnBrk="1" latinLnBrk="0" hangingPunct="1">
      <a:defRPr sz="2400" b="1" kern="1200">
        <a:solidFill>
          <a:schemeClr val="tx1"/>
        </a:solidFill>
        <a:latin typeface="Times New Roman" pitchFamily="18" charset="0"/>
        <a:ea typeface="楷体_GB2312" pitchFamily="49" charset="-122"/>
        <a:cs typeface="+mn-cs"/>
      </a:defRPr>
    </a:lvl7pPr>
    <a:lvl8pPr marL="3200400" algn="l" defTabSz="914400" rtl="0" eaLnBrk="1" latinLnBrk="0" hangingPunct="1">
      <a:defRPr sz="2400" b="1" kern="1200">
        <a:solidFill>
          <a:schemeClr val="tx1"/>
        </a:solidFill>
        <a:latin typeface="Times New Roman" pitchFamily="18" charset="0"/>
        <a:ea typeface="楷体_GB2312" pitchFamily="49" charset="-122"/>
        <a:cs typeface="+mn-cs"/>
      </a:defRPr>
    </a:lvl8pPr>
    <a:lvl9pPr marL="3657600" algn="l" defTabSz="914400" rtl="0" eaLnBrk="1" latinLnBrk="0" hangingPunct="1">
      <a:defRPr sz="2400" b="1" kern="1200">
        <a:solidFill>
          <a:schemeClr val="tx1"/>
        </a:solidFill>
        <a:latin typeface="Times New Roman" pitchFamily="18" charset="0"/>
        <a:ea typeface="楷体_GB2312"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FF0000"/>
    <a:srgbClr val="FFCC66"/>
    <a:srgbClr val="000000"/>
    <a:srgbClr val="FFCCFF"/>
    <a:srgbClr val="CC0099"/>
    <a:srgbClr val="FF9900"/>
    <a:srgbClr val="FF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226" autoAdjust="0"/>
    <p:restoredTop sz="95674" autoAdjust="0"/>
  </p:normalViewPr>
  <p:slideViewPr>
    <p:cSldViewPr snapToGrid="0">
      <p:cViewPr varScale="1">
        <p:scale>
          <a:sx n="108" d="100"/>
          <a:sy n="108" d="100"/>
        </p:scale>
        <p:origin x="-72" y="-84"/>
      </p:cViewPr>
      <p:guideLst>
        <p:guide orient="horz" pos="2160"/>
        <p:guide pos="2880"/>
      </p:guideLst>
    </p:cSldViewPr>
  </p:slideViewPr>
  <p:notesTextViewPr>
    <p:cViewPr>
      <p:scale>
        <a:sx n="100" d="100"/>
        <a:sy n="100" d="100"/>
      </p:scale>
      <p:origin x="0" y="0"/>
    </p:cViewPr>
  </p:notesTextViewPr>
  <p:sorterViewPr>
    <p:cViewPr>
      <p:scale>
        <a:sx n="68" d="100"/>
        <a:sy n="68"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slide" Target="slides/slide5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DF04753-3FBB-4280-9C62-F93412DFE1D5}" type="datetimeFigureOut">
              <a:rPr lang="zh-CN" altLang="en-US" smtClean="0"/>
              <a:t>2016-8-4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D8E4D2-B1CD-4A0D-A05D-E9D912011E47}" type="slidenum">
              <a:rPr lang="zh-CN" altLang="en-US" smtClean="0"/>
              <a:t>‹#›</a:t>
            </a:fld>
            <a:endParaRPr lang="zh-CN" altLang="en-US"/>
          </a:p>
        </p:txBody>
      </p:sp>
    </p:spTree>
    <p:extLst>
      <p:ext uri="{BB962C8B-B14F-4D97-AF65-F5344CB8AC3E}">
        <p14:creationId xmlns:p14="http://schemas.microsoft.com/office/powerpoint/2010/main" val="28277678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8" Type="http://schemas.openxmlformats.org/officeDocument/2006/relationships/hyperlink" Target="http://www.1ppt.com/powerpoint/" TargetMode="External"/><Relationship Id="rId13" Type="http://schemas.openxmlformats.org/officeDocument/2006/relationships/hyperlink" Target="http://www.1ppt.cn/" TargetMode="External"/><Relationship Id="rId18" Type="http://schemas.openxmlformats.org/officeDocument/2006/relationships/hyperlink" Target="http://www.1ppt.com/kejian/meishu/" TargetMode="External"/><Relationship Id="rId3" Type="http://schemas.openxmlformats.org/officeDocument/2006/relationships/hyperlink" Target="http://www.1ppt.com/moban/" TargetMode="External"/><Relationship Id="rId21" Type="http://schemas.openxmlformats.org/officeDocument/2006/relationships/hyperlink" Target="http://www.1ppt.com/kejian/huaxue/" TargetMode="External"/><Relationship Id="rId7" Type="http://schemas.openxmlformats.org/officeDocument/2006/relationships/hyperlink" Target="http://www.1ppt.com/xiazai/" TargetMode="External"/><Relationship Id="rId12" Type="http://schemas.openxmlformats.org/officeDocument/2006/relationships/hyperlink" Target="http://www.1ppt.com/jiaoan/" TargetMode="External"/><Relationship Id="rId17" Type="http://schemas.openxmlformats.org/officeDocument/2006/relationships/hyperlink" Target="http://www.1ppt.com/kejian/yingyu/" TargetMode="External"/><Relationship Id="rId2" Type="http://schemas.openxmlformats.org/officeDocument/2006/relationships/slide" Target="../slides/slide6.xml"/><Relationship Id="rId16" Type="http://schemas.openxmlformats.org/officeDocument/2006/relationships/hyperlink" Target="http://www.1ppt.com/kejian/shuxue/" TargetMode="External"/><Relationship Id="rId20" Type="http://schemas.openxmlformats.org/officeDocument/2006/relationships/hyperlink" Target="http://www.1ppt.com/kejian/wuli/" TargetMode="External"/><Relationship Id="rId1" Type="http://schemas.openxmlformats.org/officeDocument/2006/relationships/notesMaster" Target="../notesMasters/notesMaster1.xml"/><Relationship Id="rId6" Type="http://schemas.openxmlformats.org/officeDocument/2006/relationships/hyperlink" Target="http://www.1ppt.com/tubiao/" TargetMode="External"/><Relationship Id="rId11" Type="http://schemas.openxmlformats.org/officeDocument/2006/relationships/hyperlink" Target="http://www.1ppt.com/shiti/" TargetMode="External"/><Relationship Id="rId24" Type="http://schemas.openxmlformats.org/officeDocument/2006/relationships/hyperlink" Target="http://www.1ppt.com/kejian/lishi/" TargetMode="External"/><Relationship Id="rId5" Type="http://schemas.openxmlformats.org/officeDocument/2006/relationships/hyperlink" Target="http://www.1ppt.com/beijing/" TargetMode="External"/><Relationship Id="rId15" Type="http://schemas.openxmlformats.org/officeDocument/2006/relationships/hyperlink" Target="http://www.1ppt.com/kejian/yuwen/" TargetMode="External"/><Relationship Id="rId23" Type="http://schemas.openxmlformats.org/officeDocument/2006/relationships/hyperlink" Target="http://www.1ppt.com/kejian/dili/" TargetMode="External"/><Relationship Id="rId10" Type="http://schemas.openxmlformats.org/officeDocument/2006/relationships/hyperlink" Target="http://www.1ppt.com/fanwen/" TargetMode="External"/><Relationship Id="rId19" Type="http://schemas.openxmlformats.org/officeDocument/2006/relationships/hyperlink" Target="http://www.1ppt.com/kejian/kexue/" TargetMode="External"/><Relationship Id="rId4" Type="http://schemas.openxmlformats.org/officeDocument/2006/relationships/hyperlink" Target="http://www.1ppt.com/sucai/" TargetMode="External"/><Relationship Id="rId9" Type="http://schemas.openxmlformats.org/officeDocument/2006/relationships/hyperlink" Target="http://www.1ppt.com/ziliao/" TargetMode="External"/><Relationship Id="rId14" Type="http://schemas.openxmlformats.org/officeDocument/2006/relationships/hyperlink" Target="http://www.1ppt.com/kejian/" TargetMode="External"/><Relationship Id="rId22" Type="http://schemas.openxmlformats.org/officeDocument/2006/relationships/hyperlink" Target="http://www.1ppt.com/kejian/shengwu/"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dirty="0" smtClean="0">
                <a:solidFill>
                  <a:srgbClr val="EEECE1">
                    <a:lumMod val="25000"/>
                  </a:srgbClr>
                </a:solidFill>
              </a:rPr>
              <a:t>PPT</a:t>
            </a:r>
            <a:r>
              <a:rPr lang="zh-CN" altLang="en-US" sz="1200" dirty="0" smtClean="0">
                <a:solidFill>
                  <a:srgbClr val="EEECE1">
                    <a:lumMod val="25000"/>
                  </a:srgbClr>
                </a:solidFill>
              </a:rPr>
              <a:t>模板：</a:t>
            </a:r>
            <a:r>
              <a:rPr lang="en-US" altLang="zh-CN" sz="1200" dirty="0" smtClean="0">
                <a:solidFill>
                  <a:srgbClr val="EEECE1">
                    <a:lumMod val="25000"/>
                  </a:srgbClr>
                </a:solidFill>
                <a:hlinkClick r:id="rId3"/>
              </a:rPr>
              <a:t>www.1ppt.com/moban/</a:t>
            </a:r>
            <a:r>
              <a:rPr lang="en-US" altLang="zh-CN" sz="1200" dirty="0" smtClean="0">
                <a:solidFill>
                  <a:srgbClr val="EEECE1">
                    <a:lumMod val="25000"/>
                  </a:srgbClr>
                </a:solidFill>
              </a:rPr>
              <a:t>                  PPT</a:t>
            </a:r>
            <a:r>
              <a:rPr lang="zh-CN" altLang="en-US" sz="1200" dirty="0" smtClean="0">
                <a:solidFill>
                  <a:srgbClr val="EEECE1">
                    <a:lumMod val="25000"/>
                  </a:srgbClr>
                </a:solidFill>
              </a:rPr>
              <a:t>素材：</a:t>
            </a:r>
            <a:r>
              <a:rPr lang="en-US" altLang="zh-CN" sz="1200" dirty="0" smtClean="0">
                <a:solidFill>
                  <a:srgbClr val="EEECE1">
                    <a:lumMod val="25000"/>
                  </a:srgbClr>
                </a:solidFill>
                <a:hlinkClick r:id="rId4"/>
              </a:rPr>
              <a:t>www.1ppt.com/sucai/</a:t>
            </a:r>
            <a:endParaRPr lang="en-US" altLang="zh-CN" sz="1200" dirty="0" smtClean="0">
              <a:solidFill>
                <a:srgbClr val="EEECE1">
                  <a:lumMod val="25000"/>
                </a:srgbClr>
              </a:solidFill>
            </a:endParaRPr>
          </a:p>
          <a:p>
            <a:r>
              <a:rPr lang="en-US" altLang="zh-CN" sz="1200" dirty="0" smtClean="0">
                <a:solidFill>
                  <a:srgbClr val="EEECE1">
                    <a:lumMod val="25000"/>
                  </a:srgbClr>
                </a:solidFill>
              </a:rPr>
              <a:t>PPT</a:t>
            </a:r>
            <a:r>
              <a:rPr lang="zh-CN" altLang="en-US" sz="1200" dirty="0" smtClean="0">
                <a:solidFill>
                  <a:srgbClr val="EEECE1">
                    <a:lumMod val="25000"/>
                  </a:srgbClr>
                </a:solidFill>
              </a:rPr>
              <a:t>背景：</a:t>
            </a:r>
            <a:r>
              <a:rPr lang="en-US" altLang="zh-CN" sz="1200" dirty="0" smtClean="0">
                <a:solidFill>
                  <a:srgbClr val="EEECE1">
                    <a:lumMod val="25000"/>
                  </a:srgbClr>
                </a:solidFill>
                <a:hlinkClick r:id="rId5"/>
              </a:rPr>
              <a:t>www.1ppt.com/beijing/</a:t>
            </a:r>
            <a:r>
              <a:rPr lang="en-US" altLang="zh-CN" sz="1200" dirty="0" smtClean="0">
                <a:solidFill>
                  <a:srgbClr val="EEECE1">
                    <a:lumMod val="25000"/>
                  </a:srgbClr>
                </a:solidFill>
              </a:rPr>
              <a:t>                   PPT</a:t>
            </a:r>
            <a:r>
              <a:rPr lang="zh-CN" altLang="en-US" sz="1200" dirty="0" smtClean="0">
                <a:solidFill>
                  <a:srgbClr val="EEECE1">
                    <a:lumMod val="25000"/>
                  </a:srgbClr>
                </a:solidFill>
              </a:rPr>
              <a:t>图表：</a:t>
            </a:r>
            <a:r>
              <a:rPr lang="en-US" altLang="zh-CN" sz="1200" dirty="0" smtClean="0">
                <a:solidFill>
                  <a:srgbClr val="EEECE1">
                    <a:lumMod val="25000"/>
                  </a:srgbClr>
                </a:solidFill>
                <a:hlinkClick r:id="rId6"/>
              </a:rPr>
              <a:t>www.1ppt.com/tubiao/</a:t>
            </a:r>
            <a:r>
              <a:rPr lang="en-US" altLang="zh-CN" sz="1200" dirty="0" smtClean="0">
                <a:solidFill>
                  <a:srgbClr val="EEECE1">
                    <a:lumMod val="25000"/>
                  </a:srgbClr>
                </a:solidFill>
              </a:rPr>
              <a:t>      </a:t>
            </a:r>
          </a:p>
          <a:p>
            <a:r>
              <a:rPr lang="en-US" altLang="zh-CN" sz="1200" dirty="0" smtClean="0">
                <a:solidFill>
                  <a:srgbClr val="EEECE1">
                    <a:lumMod val="25000"/>
                  </a:srgbClr>
                </a:solidFill>
              </a:rPr>
              <a:t>PPT</a:t>
            </a:r>
            <a:r>
              <a:rPr lang="zh-CN" altLang="en-US" sz="1200" dirty="0" smtClean="0">
                <a:solidFill>
                  <a:srgbClr val="EEECE1">
                    <a:lumMod val="25000"/>
                  </a:srgbClr>
                </a:solidFill>
              </a:rPr>
              <a:t>下载：</a:t>
            </a:r>
            <a:r>
              <a:rPr lang="en-US" altLang="zh-CN" sz="1200" dirty="0" smtClean="0">
                <a:solidFill>
                  <a:srgbClr val="EEECE1">
                    <a:lumMod val="25000"/>
                  </a:srgbClr>
                </a:solidFill>
                <a:hlinkClick r:id="rId7"/>
              </a:rPr>
              <a:t>www.1ppt.com/xiazai/</a:t>
            </a:r>
            <a:r>
              <a:rPr lang="en-US" altLang="zh-CN" sz="1200" dirty="0" smtClean="0">
                <a:solidFill>
                  <a:srgbClr val="EEECE1">
                    <a:lumMod val="25000"/>
                  </a:srgbClr>
                </a:solidFill>
              </a:rPr>
              <a:t>                     PPT</a:t>
            </a:r>
            <a:r>
              <a:rPr lang="zh-CN" altLang="en-US" sz="1200" dirty="0" smtClean="0">
                <a:solidFill>
                  <a:srgbClr val="EEECE1">
                    <a:lumMod val="25000"/>
                  </a:srgbClr>
                </a:solidFill>
              </a:rPr>
              <a:t>教程： </a:t>
            </a:r>
            <a:r>
              <a:rPr lang="en-US" altLang="zh-CN" sz="1200" dirty="0" smtClean="0">
                <a:solidFill>
                  <a:srgbClr val="EEECE1">
                    <a:lumMod val="25000"/>
                  </a:srgbClr>
                </a:solidFill>
                <a:hlinkClick r:id="rId8"/>
              </a:rPr>
              <a:t>www.1ppt.com/powerpoint/</a:t>
            </a:r>
            <a:r>
              <a:rPr lang="en-US" altLang="zh-CN" sz="1200" dirty="0" smtClean="0">
                <a:solidFill>
                  <a:srgbClr val="EEECE1">
                    <a:lumMod val="25000"/>
                  </a:srgbClr>
                </a:solidFill>
              </a:rPr>
              <a:t>      </a:t>
            </a:r>
          </a:p>
          <a:p>
            <a:r>
              <a:rPr lang="zh-CN" altLang="en-US" sz="1200" dirty="0" smtClean="0">
                <a:solidFill>
                  <a:srgbClr val="EEECE1">
                    <a:lumMod val="25000"/>
                  </a:srgbClr>
                </a:solidFill>
              </a:rPr>
              <a:t>资料下载：</a:t>
            </a:r>
            <a:r>
              <a:rPr lang="en-US" altLang="zh-CN" sz="1200" dirty="0" smtClean="0">
                <a:solidFill>
                  <a:srgbClr val="EEECE1">
                    <a:lumMod val="25000"/>
                  </a:srgbClr>
                </a:solidFill>
                <a:hlinkClick r:id="rId9"/>
              </a:rPr>
              <a:t>www.1ppt.com/ziliao/</a:t>
            </a:r>
            <a:r>
              <a:rPr lang="en-US" altLang="zh-CN" sz="1200" dirty="0" smtClean="0">
                <a:solidFill>
                  <a:srgbClr val="EEECE1">
                    <a:lumMod val="25000"/>
                  </a:srgbClr>
                </a:solidFill>
              </a:rPr>
              <a:t>                   </a:t>
            </a:r>
            <a:r>
              <a:rPr lang="zh-CN" altLang="en-US" sz="1200" dirty="0" smtClean="0">
                <a:solidFill>
                  <a:srgbClr val="EEECE1">
                    <a:lumMod val="25000"/>
                  </a:srgbClr>
                </a:solidFill>
              </a:rPr>
              <a:t>范文下载：</a:t>
            </a:r>
            <a:r>
              <a:rPr lang="en-US" altLang="zh-CN" sz="1200" dirty="0" smtClean="0">
                <a:solidFill>
                  <a:srgbClr val="EEECE1">
                    <a:lumMod val="25000"/>
                  </a:srgbClr>
                </a:solidFill>
                <a:hlinkClick r:id="rId10"/>
              </a:rPr>
              <a:t>www.1ppt.com/fanwen/</a:t>
            </a:r>
            <a:r>
              <a:rPr lang="en-US" altLang="zh-CN" sz="1200" dirty="0" smtClean="0">
                <a:solidFill>
                  <a:srgbClr val="EEECE1">
                    <a:lumMod val="25000"/>
                  </a:srgbClr>
                </a:solidFill>
              </a:rPr>
              <a:t>             </a:t>
            </a:r>
          </a:p>
          <a:p>
            <a:r>
              <a:rPr lang="zh-CN" altLang="en-US" sz="1200" dirty="0" smtClean="0">
                <a:solidFill>
                  <a:srgbClr val="EEECE1">
                    <a:lumMod val="25000"/>
                  </a:srgbClr>
                </a:solidFill>
              </a:rPr>
              <a:t>试卷下载：</a:t>
            </a:r>
            <a:r>
              <a:rPr lang="en-US" altLang="zh-CN" sz="1200" dirty="0" smtClean="0">
                <a:solidFill>
                  <a:srgbClr val="EEECE1">
                    <a:lumMod val="25000"/>
                  </a:srgbClr>
                </a:solidFill>
                <a:hlinkClick r:id="rId11"/>
              </a:rPr>
              <a:t>www.1ppt.com/shiti/</a:t>
            </a:r>
            <a:r>
              <a:rPr lang="en-US" altLang="zh-CN" sz="1200" dirty="0" smtClean="0">
                <a:solidFill>
                  <a:srgbClr val="EEECE1">
                    <a:lumMod val="25000"/>
                  </a:srgbClr>
                </a:solidFill>
              </a:rPr>
              <a:t>                     </a:t>
            </a:r>
            <a:r>
              <a:rPr lang="zh-CN" altLang="en-US" sz="1200" dirty="0" smtClean="0">
                <a:solidFill>
                  <a:srgbClr val="EEECE1">
                    <a:lumMod val="25000"/>
                  </a:srgbClr>
                </a:solidFill>
              </a:rPr>
              <a:t>教案下载：</a:t>
            </a:r>
            <a:r>
              <a:rPr lang="en-US" altLang="zh-CN" sz="1200" dirty="0" smtClean="0">
                <a:solidFill>
                  <a:srgbClr val="EEECE1">
                    <a:lumMod val="25000"/>
                  </a:srgbClr>
                </a:solidFill>
                <a:hlinkClick r:id="rId12"/>
              </a:rPr>
              <a:t>www.1ppt.com/jiaoan/</a:t>
            </a:r>
            <a:r>
              <a:rPr lang="en-US" altLang="zh-CN" sz="1200" dirty="0" smtClean="0">
                <a:solidFill>
                  <a:srgbClr val="EEECE1">
                    <a:lumMod val="25000"/>
                  </a:srgbClr>
                </a:solidFill>
              </a:rPr>
              <a:t>               </a:t>
            </a:r>
          </a:p>
          <a:p>
            <a:r>
              <a:rPr lang="en-US" altLang="zh-CN" sz="1200" dirty="0" smtClean="0">
                <a:solidFill>
                  <a:srgbClr val="EEECE1">
                    <a:lumMod val="25000"/>
                  </a:srgbClr>
                </a:solidFill>
              </a:rPr>
              <a:t>PPT</a:t>
            </a:r>
            <a:r>
              <a:rPr lang="zh-CN" altLang="en-US" sz="1200" dirty="0" smtClean="0">
                <a:solidFill>
                  <a:srgbClr val="EEECE1">
                    <a:lumMod val="25000"/>
                  </a:srgbClr>
                </a:solidFill>
              </a:rPr>
              <a:t>论坛：</a:t>
            </a:r>
            <a:r>
              <a:rPr lang="en-US" altLang="zh-CN" sz="1200" dirty="0" smtClean="0">
                <a:solidFill>
                  <a:srgbClr val="EEECE1">
                    <a:lumMod val="25000"/>
                  </a:srgbClr>
                </a:solidFill>
                <a:hlinkClick r:id="rId13"/>
              </a:rPr>
              <a:t>www.1ppt.cn</a:t>
            </a:r>
            <a:r>
              <a:rPr lang="en-US" altLang="zh-CN" sz="1200" dirty="0" smtClean="0">
                <a:solidFill>
                  <a:srgbClr val="EEECE1">
                    <a:lumMod val="25000"/>
                  </a:srgbClr>
                </a:solidFill>
              </a:rPr>
              <a:t>                                      PPT</a:t>
            </a:r>
            <a:r>
              <a:rPr lang="zh-CN" altLang="en-US" sz="1200" dirty="0" smtClean="0">
                <a:solidFill>
                  <a:srgbClr val="EEECE1">
                    <a:lumMod val="25000"/>
                  </a:srgbClr>
                </a:solidFill>
              </a:rPr>
              <a:t>课件：</a:t>
            </a:r>
            <a:r>
              <a:rPr lang="en-US" altLang="zh-CN" sz="1200" dirty="0" smtClean="0">
                <a:solidFill>
                  <a:srgbClr val="EEECE1">
                    <a:lumMod val="25000"/>
                  </a:srgbClr>
                </a:solidFill>
                <a:hlinkClick r:id="rId14"/>
              </a:rPr>
              <a:t>www.1ppt.com/kejian/</a:t>
            </a:r>
            <a:r>
              <a:rPr lang="en-US" altLang="zh-CN" sz="1200" dirty="0" smtClean="0">
                <a:solidFill>
                  <a:srgbClr val="EEECE1">
                    <a:lumMod val="25000"/>
                  </a:srgbClr>
                </a:solidFill>
              </a:rPr>
              <a:t> </a:t>
            </a:r>
          </a:p>
          <a:p>
            <a:r>
              <a:rPr lang="zh-CN" altLang="en-US" sz="1200" dirty="0" smtClean="0">
                <a:solidFill>
                  <a:srgbClr val="EEECE1">
                    <a:lumMod val="25000"/>
                  </a:srgbClr>
                </a:solidFill>
              </a:rPr>
              <a:t>语文课件：</a:t>
            </a:r>
            <a:r>
              <a:rPr lang="en-US" altLang="zh-CN" sz="1200" dirty="0" smtClean="0">
                <a:solidFill>
                  <a:srgbClr val="EEECE1">
                    <a:lumMod val="25000"/>
                  </a:srgbClr>
                </a:solidFill>
                <a:hlinkClick r:id="rId15"/>
              </a:rPr>
              <a:t>www.1ppt.com/kejian/yuwen/</a:t>
            </a:r>
            <a:r>
              <a:rPr lang="en-US" altLang="zh-CN" sz="1200" dirty="0" smtClean="0">
                <a:solidFill>
                  <a:srgbClr val="EEECE1">
                    <a:lumMod val="25000"/>
                  </a:srgbClr>
                </a:solidFill>
              </a:rPr>
              <a:t>    </a:t>
            </a:r>
            <a:r>
              <a:rPr lang="zh-CN" altLang="en-US" sz="1200" dirty="0" smtClean="0">
                <a:solidFill>
                  <a:srgbClr val="EEECE1">
                    <a:lumMod val="25000"/>
                  </a:srgbClr>
                </a:solidFill>
              </a:rPr>
              <a:t>数学课件：</a:t>
            </a:r>
            <a:r>
              <a:rPr lang="en-US" altLang="zh-CN" sz="1200" dirty="0" smtClean="0">
                <a:solidFill>
                  <a:srgbClr val="EEECE1">
                    <a:lumMod val="25000"/>
                  </a:srgbClr>
                </a:solidFill>
                <a:hlinkClick r:id="rId16"/>
              </a:rPr>
              <a:t>www.1ppt.com/kejian/shuxue/</a:t>
            </a:r>
            <a:r>
              <a:rPr lang="en-US" altLang="zh-CN" sz="1200" dirty="0" smtClean="0">
                <a:solidFill>
                  <a:srgbClr val="EEECE1">
                    <a:lumMod val="25000"/>
                  </a:srgbClr>
                </a:solidFill>
              </a:rPr>
              <a:t> </a:t>
            </a:r>
          </a:p>
          <a:p>
            <a:r>
              <a:rPr lang="zh-CN" altLang="en-US" sz="1200" dirty="0" smtClean="0">
                <a:solidFill>
                  <a:srgbClr val="EEECE1">
                    <a:lumMod val="25000"/>
                  </a:srgbClr>
                </a:solidFill>
              </a:rPr>
              <a:t>英语课件：</a:t>
            </a:r>
            <a:r>
              <a:rPr lang="en-US" altLang="zh-CN" sz="1200" dirty="0" smtClean="0">
                <a:solidFill>
                  <a:srgbClr val="EEECE1">
                    <a:lumMod val="25000"/>
                  </a:srgbClr>
                </a:solidFill>
                <a:hlinkClick r:id="rId17"/>
              </a:rPr>
              <a:t>www.1ppt.com/kejian/yingyu/</a:t>
            </a:r>
            <a:r>
              <a:rPr lang="en-US" altLang="zh-CN" sz="1200" dirty="0" smtClean="0">
                <a:solidFill>
                  <a:srgbClr val="EEECE1">
                    <a:lumMod val="25000"/>
                  </a:srgbClr>
                </a:solidFill>
              </a:rPr>
              <a:t>    </a:t>
            </a:r>
            <a:r>
              <a:rPr lang="zh-CN" altLang="en-US" sz="1200" dirty="0" smtClean="0">
                <a:solidFill>
                  <a:srgbClr val="EEECE1">
                    <a:lumMod val="25000"/>
                  </a:srgbClr>
                </a:solidFill>
              </a:rPr>
              <a:t>美术课件：</a:t>
            </a:r>
            <a:r>
              <a:rPr lang="en-US" altLang="zh-CN" sz="1200" dirty="0" smtClean="0">
                <a:solidFill>
                  <a:srgbClr val="EEECE1">
                    <a:lumMod val="25000"/>
                  </a:srgbClr>
                </a:solidFill>
                <a:hlinkClick r:id="rId18"/>
              </a:rPr>
              <a:t>www.1ppt.com/kejian/meishu/</a:t>
            </a:r>
            <a:r>
              <a:rPr lang="en-US" altLang="zh-CN" sz="1200" dirty="0" smtClean="0">
                <a:solidFill>
                  <a:srgbClr val="EEECE1">
                    <a:lumMod val="25000"/>
                  </a:srgbClr>
                </a:solidFill>
              </a:rPr>
              <a:t> </a:t>
            </a:r>
          </a:p>
          <a:p>
            <a:r>
              <a:rPr lang="zh-CN" altLang="en-US" sz="1200" dirty="0" smtClean="0">
                <a:solidFill>
                  <a:srgbClr val="EEECE1">
                    <a:lumMod val="25000"/>
                  </a:srgbClr>
                </a:solidFill>
              </a:rPr>
              <a:t>科学课件：</a:t>
            </a:r>
            <a:r>
              <a:rPr lang="en-US" altLang="zh-CN" sz="1200" dirty="0" smtClean="0">
                <a:solidFill>
                  <a:srgbClr val="EEECE1">
                    <a:lumMod val="25000"/>
                  </a:srgbClr>
                </a:solidFill>
                <a:hlinkClick r:id="rId19"/>
              </a:rPr>
              <a:t>www.1ppt.com/kejian/kexue/</a:t>
            </a:r>
            <a:r>
              <a:rPr lang="en-US" altLang="zh-CN" sz="1200" dirty="0" smtClean="0">
                <a:solidFill>
                  <a:srgbClr val="EEECE1">
                    <a:lumMod val="25000"/>
                  </a:srgbClr>
                </a:solidFill>
              </a:rPr>
              <a:t>     </a:t>
            </a:r>
            <a:r>
              <a:rPr lang="zh-CN" altLang="en-US" sz="1200" dirty="0" smtClean="0">
                <a:solidFill>
                  <a:srgbClr val="EEECE1">
                    <a:lumMod val="25000"/>
                  </a:srgbClr>
                </a:solidFill>
              </a:rPr>
              <a:t>物理课件：</a:t>
            </a:r>
            <a:r>
              <a:rPr lang="en-US" altLang="zh-CN" sz="1200" dirty="0" smtClean="0">
                <a:solidFill>
                  <a:srgbClr val="EEECE1">
                    <a:lumMod val="25000"/>
                  </a:srgbClr>
                </a:solidFill>
                <a:hlinkClick r:id="rId20"/>
              </a:rPr>
              <a:t>www.1ppt.com/kejian/wuli/</a:t>
            </a:r>
            <a:r>
              <a:rPr lang="en-US" altLang="zh-CN" sz="1200" dirty="0" smtClean="0">
                <a:solidFill>
                  <a:srgbClr val="EEECE1">
                    <a:lumMod val="25000"/>
                  </a:srgbClr>
                </a:solidFill>
              </a:rPr>
              <a:t> </a:t>
            </a:r>
          </a:p>
          <a:p>
            <a:r>
              <a:rPr lang="zh-CN" altLang="en-US" sz="1200" dirty="0" smtClean="0">
                <a:solidFill>
                  <a:srgbClr val="EEECE1">
                    <a:lumMod val="25000"/>
                  </a:srgbClr>
                </a:solidFill>
              </a:rPr>
              <a:t>化学课件：</a:t>
            </a:r>
            <a:r>
              <a:rPr lang="en-US" altLang="zh-CN" sz="1200" dirty="0" smtClean="0">
                <a:solidFill>
                  <a:srgbClr val="EEECE1">
                    <a:lumMod val="25000"/>
                  </a:srgbClr>
                </a:solidFill>
                <a:hlinkClick r:id="rId21"/>
              </a:rPr>
              <a:t>www.1ppt.com/kejian/huaxue/</a:t>
            </a:r>
            <a:r>
              <a:rPr lang="en-US" altLang="zh-CN" sz="1200" dirty="0" smtClean="0">
                <a:solidFill>
                  <a:srgbClr val="EEECE1">
                    <a:lumMod val="25000"/>
                  </a:srgbClr>
                </a:solidFill>
              </a:rPr>
              <a:t>  </a:t>
            </a:r>
            <a:r>
              <a:rPr lang="zh-CN" altLang="en-US" sz="1200" dirty="0" smtClean="0">
                <a:solidFill>
                  <a:srgbClr val="EEECE1">
                    <a:lumMod val="25000"/>
                  </a:srgbClr>
                </a:solidFill>
              </a:rPr>
              <a:t>生物课件：</a:t>
            </a:r>
            <a:r>
              <a:rPr lang="en-US" altLang="zh-CN" sz="1200" dirty="0" smtClean="0">
                <a:solidFill>
                  <a:srgbClr val="EEECE1">
                    <a:lumMod val="25000"/>
                  </a:srgbClr>
                </a:solidFill>
                <a:hlinkClick r:id="rId22"/>
              </a:rPr>
              <a:t>www.1ppt.com/kejian/shengwu/</a:t>
            </a:r>
            <a:r>
              <a:rPr lang="en-US" altLang="zh-CN" sz="1200" dirty="0" smtClean="0">
                <a:solidFill>
                  <a:srgbClr val="EEECE1">
                    <a:lumMod val="25000"/>
                  </a:srgbClr>
                </a:solidFill>
              </a:rPr>
              <a:t> </a:t>
            </a:r>
          </a:p>
          <a:p>
            <a:r>
              <a:rPr lang="zh-CN" altLang="en-US" sz="1200" dirty="0" smtClean="0">
                <a:solidFill>
                  <a:srgbClr val="EEECE1">
                    <a:lumMod val="25000"/>
                  </a:srgbClr>
                </a:solidFill>
              </a:rPr>
              <a:t>地理课件：</a:t>
            </a:r>
            <a:r>
              <a:rPr lang="en-US" altLang="zh-CN" sz="1200" dirty="0" smtClean="0">
                <a:solidFill>
                  <a:srgbClr val="EEECE1">
                    <a:lumMod val="25000"/>
                  </a:srgbClr>
                </a:solidFill>
                <a:hlinkClick r:id="rId23"/>
              </a:rPr>
              <a:t>www.1ppt.com/kejian/dili/</a:t>
            </a:r>
            <a:r>
              <a:rPr lang="en-US" altLang="zh-CN" sz="1200" dirty="0" smtClean="0">
                <a:solidFill>
                  <a:srgbClr val="EEECE1">
                    <a:lumMod val="25000"/>
                  </a:srgbClr>
                </a:solidFill>
              </a:rPr>
              <a:t>          </a:t>
            </a:r>
            <a:r>
              <a:rPr lang="zh-CN" altLang="en-US" sz="1200" dirty="0" smtClean="0">
                <a:solidFill>
                  <a:srgbClr val="EEECE1">
                    <a:lumMod val="25000"/>
                  </a:srgbClr>
                </a:solidFill>
              </a:rPr>
              <a:t>历史课件：</a:t>
            </a:r>
            <a:r>
              <a:rPr lang="en-US" altLang="zh-CN" sz="1200" dirty="0" smtClean="0">
                <a:solidFill>
                  <a:srgbClr val="EEECE1">
                    <a:lumMod val="25000"/>
                  </a:srgbClr>
                </a:solidFill>
                <a:hlinkClick r:id="rId24"/>
              </a:rPr>
              <a:t>www.1ppt.com/kejian/lishi/</a:t>
            </a:r>
            <a:r>
              <a:rPr lang="en-US" altLang="zh-CN" sz="1200" dirty="0" smtClean="0">
                <a:solidFill>
                  <a:srgbClr val="EEECE1">
                    <a:lumMod val="25000"/>
                  </a:srgbClr>
                </a:solidFill>
              </a:rPr>
              <a:t>        </a:t>
            </a:r>
          </a:p>
          <a:p>
            <a:r>
              <a:rPr lang="en-US" altLang="zh-CN" sz="1200" dirty="0" smtClean="0">
                <a:solidFill>
                  <a:srgbClr val="EEECE1">
                    <a:lumMod val="25000"/>
                  </a:srgbClr>
                </a:solidFill>
              </a:rPr>
              <a:t>  </a:t>
            </a:r>
            <a:endParaRPr lang="zh-CN" altLang="en-US" sz="1200" dirty="0" smtClean="0">
              <a:solidFill>
                <a:srgbClr val="EEECE1">
                  <a:lumMod val="25000"/>
                </a:srgbClr>
              </a:solidFill>
            </a:endParaRPr>
          </a:p>
          <a:p>
            <a:endParaRPr lang="zh-CN" altLang="en-US" dirty="0"/>
          </a:p>
        </p:txBody>
      </p:sp>
      <p:sp>
        <p:nvSpPr>
          <p:cNvPr id="4" name="灯片编号占位符 3"/>
          <p:cNvSpPr>
            <a:spLocks noGrp="1"/>
          </p:cNvSpPr>
          <p:nvPr>
            <p:ph type="sldNum" sz="quarter" idx="10"/>
          </p:nvPr>
        </p:nvSpPr>
        <p:spPr/>
        <p:txBody>
          <a:bodyPr/>
          <a:lstStyle/>
          <a:p>
            <a:fld id="{36D8E4D2-B1CD-4A0D-A05D-E9D912011E47}" type="slidenum">
              <a:rPr lang="zh-CN" altLang="en-US" smtClean="0"/>
              <a:t>6</a:t>
            </a:fld>
            <a:endParaRPr lang="zh-CN" altLang="en-US"/>
          </a:p>
        </p:txBody>
      </p:sp>
    </p:spTree>
    <p:extLst>
      <p:ext uri="{BB962C8B-B14F-4D97-AF65-F5344CB8AC3E}">
        <p14:creationId xmlns:p14="http://schemas.microsoft.com/office/powerpoint/2010/main" val="34157557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0596ED3C-C658-43CD-BAA0-E92E93302612}" type="slidenum">
              <a:rPr lang="en-US" altLang="zh-CN"/>
              <a:pPr>
                <a:defRPr/>
              </a:pPr>
              <a:t>‹#›</a:t>
            </a:fld>
            <a:endParaRPr lang="en-US" altLang="zh-CN"/>
          </a:p>
        </p:txBody>
      </p:sp>
    </p:spTree>
    <p:extLst>
      <p:ext uri="{BB962C8B-B14F-4D97-AF65-F5344CB8AC3E}">
        <p14:creationId xmlns:p14="http://schemas.microsoft.com/office/powerpoint/2010/main" val="15160737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6C4AB520-C5EB-4901-9140-7D4527A71C07}" type="slidenum">
              <a:rPr lang="en-US" altLang="zh-CN"/>
              <a:pPr>
                <a:defRPr/>
              </a:pPr>
              <a:t>‹#›</a:t>
            </a:fld>
            <a:endParaRPr lang="en-US" altLang="zh-CN"/>
          </a:p>
        </p:txBody>
      </p:sp>
    </p:spTree>
    <p:extLst>
      <p:ext uri="{BB962C8B-B14F-4D97-AF65-F5344CB8AC3E}">
        <p14:creationId xmlns:p14="http://schemas.microsoft.com/office/powerpoint/2010/main" val="20682516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4BCE899C-5FB6-43C1-98C9-81D03C2649EC}" type="slidenum">
              <a:rPr lang="en-US" altLang="zh-CN"/>
              <a:pPr>
                <a:defRPr/>
              </a:pPr>
              <a:t>‹#›</a:t>
            </a:fld>
            <a:endParaRPr lang="en-US" altLang="zh-CN"/>
          </a:p>
        </p:txBody>
      </p:sp>
    </p:spTree>
    <p:extLst>
      <p:ext uri="{BB962C8B-B14F-4D97-AF65-F5344CB8AC3E}">
        <p14:creationId xmlns:p14="http://schemas.microsoft.com/office/powerpoint/2010/main" val="39718789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1445A021-7939-4C0E-AEA8-4D3DF1588110}" type="slidenum">
              <a:rPr lang="en-US" altLang="zh-CN"/>
              <a:pPr>
                <a:defRPr/>
              </a:pPr>
              <a:t>‹#›</a:t>
            </a:fld>
            <a:endParaRPr lang="en-US" altLang="zh-CN"/>
          </a:p>
        </p:txBody>
      </p:sp>
    </p:spTree>
    <p:extLst>
      <p:ext uri="{BB962C8B-B14F-4D97-AF65-F5344CB8AC3E}">
        <p14:creationId xmlns:p14="http://schemas.microsoft.com/office/powerpoint/2010/main" val="5045157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Freeform 2"/>
          <p:cNvSpPr>
            <a:spLocks/>
          </p:cNvSpPr>
          <p:nvPr/>
        </p:nvSpPr>
        <p:spPr bwMode="blackWhite">
          <a:xfrm>
            <a:off x="20638" y="12700"/>
            <a:ext cx="8896350" cy="6780213"/>
          </a:xfrm>
          <a:custGeom>
            <a:avLst/>
            <a:gdLst/>
            <a:ahLst/>
            <a:cxnLst>
              <a:cxn ang="0">
                <a:pos x="2822" y="0"/>
              </a:cxn>
              <a:cxn ang="0">
                <a:pos x="0" y="975"/>
              </a:cxn>
              <a:cxn ang="0">
                <a:pos x="2169" y="3619"/>
              </a:cxn>
              <a:cxn ang="0">
                <a:pos x="3985" y="1125"/>
              </a:cxn>
              <a:cxn ang="0">
                <a:pos x="2822" y="0"/>
              </a:cxn>
              <a:cxn ang="0">
                <a:pos x="2822" y="0"/>
              </a:cxn>
            </a:cxnLst>
            <a:rect l="0" t="0" r="r" b="b"/>
            <a:pathLst>
              <a:path w="3985" h="3619">
                <a:moveTo>
                  <a:pt x="2822" y="0"/>
                </a:moveTo>
                <a:lnTo>
                  <a:pt x="0" y="975"/>
                </a:lnTo>
                <a:lnTo>
                  <a:pt x="2169" y="3619"/>
                </a:lnTo>
                <a:lnTo>
                  <a:pt x="3985" y="1125"/>
                </a:lnTo>
                <a:lnTo>
                  <a:pt x="2822" y="0"/>
                </a:lnTo>
                <a:lnTo>
                  <a:pt x="2822" y="0"/>
                </a:lnTo>
                <a:close/>
              </a:path>
            </a:pathLst>
          </a:custGeom>
          <a:solidFill>
            <a:schemeClr val="accent1"/>
          </a:solidFill>
          <a:ln w="9525">
            <a:noFill/>
            <a:round/>
            <a:headEnd/>
            <a:tailEnd/>
          </a:ln>
        </p:spPr>
        <p:txBody>
          <a:bodyPr/>
          <a:lstStyle/>
          <a:p>
            <a:pPr>
              <a:defRPr/>
            </a:pPr>
            <a:endParaRPr lang="zh-CN" altLang="en-US"/>
          </a:p>
        </p:txBody>
      </p:sp>
      <p:grpSp>
        <p:nvGrpSpPr>
          <p:cNvPr id="5" name="Group 8"/>
          <p:cNvGrpSpPr>
            <a:grpSpLocks/>
          </p:cNvGrpSpPr>
          <p:nvPr/>
        </p:nvGrpSpPr>
        <p:grpSpPr bwMode="auto">
          <a:xfrm>
            <a:off x="195263" y="234950"/>
            <a:ext cx="3787775" cy="1778000"/>
            <a:chOff x="123" y="148"/>
            <a:chExt cx="2386" cy="1120"/>
          </a:xfrm>
        </p:grpSpPr>
        <p:sp>
          <p:nvSpPr>
            <p:cNvPr id="6" name="Freeform 9"/>
            <p:cNvSpPr>
              <a:spLocks/>
            </p:cNvSpPr>
            <p:nvPr userDrawn="1"/>
          </p:nvSpPr>
          <p:spPr bwMode="auto">
            <a:xfrm>
              <a:off x="177" y="177"/>
              <a:ext cx="2250" cy="1017"/>
            </a:xfrm>
            <a:custGeom>
              <a:avLst/>
              <a:gdLst/>
              <a:ahLst/>
              <a:cxnLst>
                <a:cxn ang="0">
                  <a:pos x="794" y="395"/>
                </a:cxn>
                <a:cxn ang="0">
                  <a:pos x="710" y="318"/>
                </a:cxn>
                <a:cxn ang="0">
                  <a:pos x="556" y="210"/>
                </a:cxn>
                <a:cxn ang="0">
                  <a:pos x="71" y="0"/>
                </a:cxn>
                <a:cxn ang="0">
                  <a:pos x="23" y="20"/>
                </a:cxn>
                <a:cxn ang="0">
                  <a:pos x="0" y="83"/>
                </a:cxn>
                <a:cxn ang="0">
                  <a:pos x="28" y="155"/>
                </a:cxn>
                <a:cxn ang="0">
                  <a:pos x="570" y="409"/>
                </a:cxn>
                <a:cxn ang="0">
                  <a:pos x="689" y="393"/>
                </a:cxn>
                <a:cxn ang="0">
                  <a:pos x="785" y="414"/>
                </a:cxn>
                <a:cxn ang="0">
                  <a:pos x="794" y="395"/>
                </a:cxn>
                <a:cxn ang="0">
                  <a:pos x="794" y="395"/>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round/>
              <a:headEnd/>
              <a:tailEnd/>
            </a:ln>
          </p:spPr>
          <p:txBody>
            <a:bodyPr/>
            <a:lstStyle/>
            <a:p>
              <a:pPr>
                <a:defRPr/>
              </a:pPr>
              <a:endParaRPr lang="zh-CN" altLang="en-US"/>
            </a:p>
          </p:txBody>
        </p:sp>
        <p:sp>
          <p:nvSpPr>
            <p:cNvPr id="7" name="Freeform 10"/>
            <p:cNvSpPr>
              <a:spLocks/>
            </p:cNvSpPr>
            <p:nvPr userDrawn="1"/>
          </p:nvSpPr>
          <p:spPr bwMode="auto">
            <a:xfrm>
              <a:off x="166" y="261"/>
              <a:ext cx="2244" cy="1007"/>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w="9525">
              <a:noFill/>
              <a:round/>
              <a:headEnd/>
              <a:tailEnd/>
            </a:ln>
          </p:spPr>
          <p:txBody>
            <a:bodyPr/>
            <a:lstStyle/>
            <a:p>
              <a:pPr>
                <a:defRPr/>
              </a:pPr>
              <a:endParaRPr lang="zh-CN" altLang="en-US"/>
            </a:p>
          </p:txBody>
        </p:sp>
        <p:sp>
          <p:nvSpPr>
            <p:cNvPr id="8" name="Freeform 11"/>
            <p:cNvSpPr>
              <a:spLocks/>
            </p:cNvSpPr>
            <p:nvPr userDrawn="1"/>
          </p:nvSpPr>
          <p:spPr bwMode="auto">
            <a:xfrm>
              <a:off x="474" y="344"/>
              <a:ext cx="1488" cy="919"/>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headEnd/>
              <a:tailEnd/>
            </a:ln>
          </p:spPr>
          <p:txBody>
            <a:bodyPr/>
            <a:lstStyle/>
            <a:p>
              <a:pPr>
                <a:defRPr/>
              </a:pPr>
              <a:endParaRPr lang="zh-CN" altLang="en-US"/>
            </a:p>
          </p:txBody>
        </p:sp>
        <p:grpSp>
          <p:nvGrpSpPr>
            <p:cNvPr id="9" name="Group 12"/>
            <p:cNvGrpSpPr>
              <a:grpSpLocks/>
            </p:cNvGrpSpPr>
            <p:nvPr userDrawn="1"/>
          </p:nvGrpSpPr>
          <p:grpSpPr bwMode="auto">
            <a:xfrm>
              <a:off x="123" y="148"/>
              <a:ext cx="2386" cy="1081"/>
              <a:chOff x="123" y="148"/>
              <a:chExt cx="2386" cy="1081"/>
            </a:xfrm>
          </p:grpSpPr>
          <p:sp>
            <p:nvSpPr>
              <p:cNvPr id="10" name="Freeform 13"/>
              <p:cNvSpPr>
                <a:spLocks/>
              </p:cNvSpPr>
              <p:nvPr userDrawn="1"/>
            </p:nvSpPr>
            <p:spPr bwMode="auto">
              <a:xfrm>
                <a:off x="2005" y="934"/>
                <a:ext cx="212" cy="214"/>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headEnd/>
                <a:tailEnd/>
              </a:ln>
            </p:spPr>
            <p:txBody>
              <a:bodyPr/>
              <a:lstStyle/>
              <a:p>
                <a:pPr>
                  <a:defRPr/>
                </a:pPr>
                <a:endParaRPr lang="zh-CN" altLang="en-US"/>
              </a:p>
            </p:txBody>
          </p:sp>
          <p:sp>
            <p:nvSpPr>
              <p:cNvPr id="11" name="Freeform 14"/>
              <p:cNvSpPr>
                <a:spLocks/>
              </p:cNvSpPr>
              <p:nvPr userDrawn="1"/>
            </p:nvSpPr>
            <p:spPr bwMode="auto">
              <a:xfrm>
                <a:off x="123" y="148"/>
                <a:ext cx="2386" cy="1081"/>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headEnd/>
                <a:tailEnd/>
              </a:ln>
            </p:spPr>
            <p:txBody>
              <a:bodyPr/>
              <a:lstStyle/>
              <a:p>
                <a:pPr>
                  <a:defRPr/>
                </a:pPr>
                <a:endParaRPr lang="zh-CN" altLang="en-US"/>
              </a:p>
            </p:txBody>
          </p:sp>
          <p:sp>
            <p:nvSpPr>
              <p:cNvPr id="12" name="Freeform 15"/>
              <p:cNvSpPr>
                <a:spLocks/>
              </p:cNvSpPr>
              <p:nvPr userDrawn="1"/>
            </p:nvSpPr>
            <p:spPr bwMode="auto">
              <a:xfrm>
                <a:off x="324" y="158"/>
                <a:ext cx="1686" cy="614"/>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headEnd/>
                <a:tailEnd/>
              </a:ln>
            </p:spPr>
            <p:txBody>
              <a:bodyPr/>
              <a:lstStyle/>
              <a:p>
                <a:pPr>
                  <a:defRPr/>
                </a:pPr>
                <a:endParaRPr lang="zh-CN" altLang="en-US"/>
              </a:p>
            </p:txBody>
          </p:sp>
          <p:sp>
            <p:nvSpPr>
              <p:cNvPr id="13" name="Freeform 16"/>
              <p:cNvSpPr>
                <a:spLocks/>
              </p:cNvSpPr>
              <p:nvPr userDrawn="1"/>
            </p:nvSpPr>
            <p:spPr bwMode="auto">
              <a:xfrm>
                <a:off x="409" y="251"/>
                <a:ext cx="227" cy="410"/>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headEnd/>
                <a:tailEnd/>
              </a:ln>
            </p:spPr>
            <p:txBody>
              <a:bodyPr/>
              <a:lstStyle/>
              <a:p>
                <a:pPr>
                  <a:defRPr/>
                </a:pPr>
                <a:endParaRPr lang="zh-CN" altLang="en-US"/>
              </a:p>
            </p:txBody>
          </p:sp>
          <p:sp>
            <p:nvSpPr>
              <p:cNvPr id="14" name="Freeform 17"/>
              <p:cNvSpPr>
                <a:spLocks/>
              </p:cNvSpPr>
              <p:nvPr userDrawn="1"/>
            </p:nvSpPr>
            <p:spPr bwMode="auto">
              <a:xfrm>
                <a:off x="846" y="536"/>
                <a:ext cx="691" cy="364"/>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headEnd/>
                <a:tailEnd/>
              </a:ln>
            </p:spPr>
            <p:txBody>
              <a:bodyPr/>
              <a:lstStyle/>
              <a:p>
                <a:pPr>
                  <a:defRPr/>
                </a:pPr>
                <a:endParaRPr lang="zh-CN" altLang="en-US"/>
              </a:p>
            </p:txBody>
          </p:sp>
        </p:grpSp>
      </p:grpSp>
      <p:grpSp>
        <p:nvGrpSpPr>
          <p:cNvPr id="15" name="Group 18"/>
          <p:cNvGrpSpPr>
            <a:grpSpLocks/>
          </p:cNvGrpSpPr>
          <p:nvPr/>
        </p:nvGrpSpPr>
        <p:grpSpPr bwMode="auto">
          <a:xfrm>
            <a:off x="7915275" y="4368800"/>
            <a:ext cx="742950" cy="1058863"/>
            <a:chOff x="4986" y="2752"/>
            <a:chExt cx="468" cy="667"/>
          </a:xfrm>
        </p:grpSpPr>
        <p:sp>
          <p:nvSpPr>
            <p:cNvPr id="16" name="Freeform 19"/>
            <p:cNvSpPr>
              <a:spLocks/>
            </p:cNvSpPr>
            <p:nvPr userDrawn="1"/>
          </p:nvSpPr>
          <p:spPr bwMode="auto">
            <a:xfrm rot="7320404">
              <a:off x="4909" y="2936"/>
              <a:ext cx="629" cy="293"/>
            </a:xfrm>
            <a:custGeom>
              <a:avLst/>
              <a:gdLst/>
              <a:ahLst/>
              <a:cxnLst>
                <a:cxn ang="0">
                  <a:pos x="794" y="395"/>
                </a:cxn>
                <a:cxn ang="0">
                  <a:pos x="710" y="318"/>
                </a:cxn>
                <a:cxn ang="0">
                  <a:pos x="556" y="210"/>
                </a:cxn>
                <a:cxn ang="0">
                  <a:pos x="71" y="0"/>
                </a:cxn>
                <a:cxn ang="0">
                  <a:pos x="23" y="20"/>
                </a:cxn>
                <a:cxn ang="0">
                  <a:pos x="0" y="83"/>
                </a:cxn>
                <a:cxn ang="0">
                  <a:pos x="28" y="155"/>
                </a:cxn>
                <a:cxn ang="0">
                  <a:pos x="570" y="409"/>
                </a:cxn>
                <a:cxn ang="0">
                  <a:pos x="689" y="393"/>
                </a:cxn>
                <a:cxn ang="0">
                  <a:pos x="785" y="414"/>
                </a:cxn>
                <a:cxn ang="0">
                  <a:pos x="794" y="395"/>
                </a:cxn>
                <a:cxn ang="0">
                  <a:pos x="794" y="395"/>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round/>
              <a:headEnd/>
              <a:tailEnd/>
            </a:ln>
          </p:spPr>
          <p:txBody>
            <a:bodyPr/>
            <a:lstStyle/>
            <a:p>
              <a:pPr>
                <a:defRPr/>
              </a:pPr>
              <a:endParaRPr lang="zh-CN" altLang="en-US"/>
            </a:p>
          </p:txBody>
        </p:sp>
        <p:sp>
          <p:nvSpPr>
            <p:cNvPr id="17" name="Freeform 20"/>
            <p:cNvSpPr>
              <a:spLocks/>
            </p:cNvSpPr>
            <p:nvPr userDrawn="1"/>
          </p:nvSpPr>
          <p:spPr bwMode="auto">
            <a:xfrm rot="7320404">
              <a:off x="4893" y="2923"/>
              <a:ext cx="627" cy="290"/>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folHlink"/>
            </a:solidFill>
            <a:ln w="9525">
              <a:noFill/>
              <a:round/>
              <a:headEnd/>
              <a:tailEnd/>
            </a:ln>
          </p:spPr>
          <p:txBody>
            <a:bodyPr/>
            <a:lstStyle/>
            <a:p>
              <a:pPr>
                <a:defRPr/>
              </a:pPr>
              <a:endParaRPr lang="zh-CN" altLang="en-US"/>
            </a:p>
          </p:txBody>
        </p:sp>
        <p:sp>
          <p:nvSpPr>
            <p:cNvPr id="18" name="Freeform 21"/>
            <p:cNvSpPr>
              <a:spLocks/>
            </p:cNvSpPr>
            <p:nvPr userDrawn="1"/>
          </p:nvSpPr>
          <p:spPr bwMode="auto">
            <a:xfrm rot="7320404">
              <a:off x="5000" y="2913"/>
              <a:ext cx="416" cy="265"/>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headEnd/>
              <a:tailEnd/>
            </a:ln>
          </p:spPr>
          <p:txBody>
            <a:bodyPr/>
            <a:lstStyle/>
            <a:p>
              <a:pPr>
                <a:defRPr/>
              </a:pPr>
              <a:endParaRPr lang="zh-CN" altLang="en-US"/>
            </a:p>
          </p:txBody>
        </p:sp>
        <p:grpSp>
          <p:nvGrpSpPr>
            <p:cNvPr id="19" name="Group 22"/>
            <p:cNvGrpSpPr>
              <a:grpSpLocks/>
            </p:cNvGrpSpPr>
            <p:nvPr userDrawn="1"/>
          </p:nvGrpSpPr>
          <p:grpSpPr bwMode="auto">
            <a:xfrm>
              <a:off x="4986" y="2752"/>
              <a:ext cx="468" cy="667"/>
              <a:chOff x="4986" y="2752"/>
              <a:chExt cx="468" cy="667"/>
            </a:xfrm>
          </p:grpSpPr>
          <p:sp>
            <p:nvSpPr>
              <p:cNvPr id="20" name="Freeform 23"/>
              <p:cNvSpPr>
                <a:spLocks/>
              </p:cNvSpPr>
              <p:nvPr userDrawn="1"/>
            </p:nvSpPr>
            <p:spPr bwMode="auto">
              <a:xfrm rot="7320404">
                <a:off x="4987" y="3190"/>
                <a:ext cx="59" cy="61"/>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headEnd/>
                <a:tailEnd/>
              </a:ln>
            </p:spPr>
            <p:txBody>
              <a:bodyPr/>
              <a:lstStyle/>
              <a:p>
                <a:pPr>
                  <a:defRPr/>
                </a:pPr>
                <a:endParaRPr lang="zh-CN" altLang="en-US"/>
              </a:p>
            </p:txBody>
          </p:sp>
          <p:sp>
            <p:nvSpPr>
              <p:cNvPr id="21" name="Freeform 24"/>
              <p:cNvSpPr>
                <a:spLocks/>
              </p:cNvSpPr>
              <p:nvPr userDrawn="1"/>
            </p:nvSpPr>
            <p:spPr bwMode="auto">
              <a:xfrm rot="7320404">
                <a:off x="4887" y="2930"/>
                <a:ext cx="667" cy="311"/>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headEnd/>
                <a:tailEnd/>
              </a:ln>
            </p:spPr>
            <p:txBody>
              <a:bodyPr/>
              <a:lstStyle/>
              <a:p>
                <a:pPr>
                  <a:defRPr/>
                </a:pPr>
                <a:endParaRPr lang="zh-CN" altLang="en-US"/>
              </a:p>
            </p:txBody>
          </p:sp>
          <p:sp>
            <p:nvSpPr>
              <p:cNvPr id="22" name="Freeform 25"/>
              <p:cNvSpPr>
                <a:spLocks/>
              </p:cNvSpPr>
              <p:nvPr userDrawn="1"/>
            </p:nvSpPr>
            <p:spPr bwMode="auto">
              <a:xfrm rot="7320404">
                <a:off x="5062" y="2997"/>
                <a:ext cx="472" cy="176"/>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headEnd/>
                <a:tailEnd/>
              </a:ln>
            </p:spPr>
            <p:txBody>
              <a:bodyPr/>
              <a:lstStyle/>
              <a:p>
                <a:pPr>
                  <a:defRPr/>
                </a:pPr>
                <a:endParaRPr lang="zh-CN" altLang="en-US"/>
              </a:p>
            </p:txBody>
          </p:sp>
          <p:sp>
            <p:nvSpPr>
              <p:cNvPr id="23" name="Freeform 26"/>
              <p:cNvSpPr>
                <a:spLocks/>
              </p:cNvSpPr>
              <p:nvPr userDrawn="1"/>
            </p:nvSpPr>
            <p:spPr bwMode="auto">
              <a:xfrm rot="7320404">
                <a:off x="5364" y="2873"/>
                <a:ext cx="63" cy="118"/>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headEnd/>
                <a:tailEnd/>
              </a:ln>
            </p:spPr>
            <p:txBody>
              <a:bodyPr/>
              <a:lstStyle/>
              <a:p>
                <a:pPr>
                  <a:defRPr/>
                </a:pPr>
                <a:endParaRPr lang="zh-CN" altLang="en-US"/>
              </a:p>
            </p:txBody>
          </p:sp>
          <p:sp>
            <p:nvSpPr>
              <p:cNvPr id="24" name="Freeform 27"/>
              <p:cNvSpPr>
                <a:spLocks/>
              </p:cNvSpPr>
              <p:nvPr userDrawn="1"/>
            </p:nvSpPr>
            <p:spPr bwMode="auto">
              <a:xfrm rot="7320404">
                <a:off x="5137" y="3000"/>
                <a:ext cx="193" cy="104"/>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headEnd/>
                <a:tailEnd/>
              </a:ln>
            </p:spPr>
            <p:txBody>
              <a:bodyPr/>
              <a:lstStyle/>
              <a:p>
                <a:pPr>
                  <a:defRPr/>
                </a:pPr>
                <a:endParaRPr lang="zh-CN" altLang="en-US"/>
              </a:p>
            </p:txBody>
          </p:sp>
        </p:grpSp>
      </p:grpSp>
      <p:sp>
        <p:nvSpPr>
          <p:cNvPr id="25" name="Freeform 28"/>
          <p:cNvSpPr>
            <a:spLocks/>
          </p:cNvSpPr>
          <p:nvPr/>
        </p:nvSpPr>
        <p:spPr bwMode="auto">
          <a:xfrm>
            <a:off x="901700" y="5054600"/>
            <a:ext cx="6807200" cy="728663"/>
          </a:xfrm>
          <a:custGeom>
            <a:avLst/>
            <a:gdLst/>
            <a:ahLst/>
            <a:cxnLst>
              <a:cxn ang="0">
                <a:pos x="0" y="0"/>
              </a:cxn>
              <a:cxn ang="0">
                <a:pos x="816" y="256"/>
              </a:cxn>
              <a:cxn ang="0">
                <a:pos x="1560" y="144"/>
              </a:cxn>
              <a:cxn ang="0">
                <a:pos x="1856" y="376"/>
              </a:cxn>
              <a:cxn ang="0">
                <a:pos x="2344" y="152"/>
              </a:cxn>
              <a:cxn ang="0">
                <a:pos x="3536" y="456"/>
              </a:cxn>
              <a:cxn ang="0">
                <a:pos x="4288" y="136"/>
              </a:cxn>
            </a:cxnLst>
            <a:rect l="0" t="0" r="r" b="b"/>
            <a:pathLst>
              <a:path w="4288" h="459">
                <a:moveTo>
                  <a:pt x="0" y="0"/>
                </a:moveTo>
                <a:cubicBezTo>
                  <a:pt x="136" y="43"/>
                  <a:pt x="556" y="232"/>
                  <a:pt x="816" y="256"/>
                </a:cubicBezTo>
                <a:cubicBezTo>
                  <a:pt x="1076" y="280"/>
                  <a:pt x="1387" y="124"/>
                  <a:pt x="1560" y="144"/>
                </a:cubicBezTo>
                <a:cubicBezTo>
                  <a:pt x="1733" y="164"/>
                  <a:pt x="1725" y="375"/>
                  <a:pt x="1856" y="376"/>
                </a:cubicBezTo>
                <a:cubicBezTo>
                  <a:pt x="1987" y="377"/>
                  <a:pt x="2064" y="139"/>
                  <a:pt x="2344" y="152"/>
                </a:cubicBezTo>
                <a:cubicBezTo>
                  <a:pt x="2624" y="165"/>
                  <a:pt x="3212" y="459"/>
                  <a:pt x="3536" y="456"/>
                </a:cubicBezTo>
                <a:cubicBezTo>
                  <a:pt x="3860" y="453"/>
                  <a:pt x="4165" y="188"/>
                  <a:pt x="4288" y="136"/>
                </a:cubicBezTo>
              </a:path>
            </a:pathLst>
          </a:custGeom>
          <a:noFill/>
          <a:ln w="76200" cap="flat" cmpd="sng">
            <a:solidFill>
              <a:schemeClr val="folHlink"/>
            </a:solidFill>
            <a:prstDash val="solid"/>
            <a:round/>
            <a:headEnd/>
            <a:tailEnd/>
          </a:ln>
          <a:effectLst/>
        </p:spPr>
        <p:txBody>
          <a:bodyPr/>
          <a:lstStyle/>
          <a:p>
            <a:pPr>
              <a:defRPr/>
            </a:pPr>
            <a:endParaRPr lang="zh-CN" altLang="en-US"/>
          </a:p>
        </p:txBody>
      </p:sp>
      <p:sp>
        <p:nvSpPr>
          <p:cNvPr id="26" name="Freeform 29"/>
          <p:cNvSpPr>
            <a:spLocks/>
          </p:cNvSpPr>
          <p:nvPr/>
        </p:nvSpPr>
        <p:spPr bwMode="auto">
          <a:xfrm>
            <a:off x="4076700" y="1930400"/>
            <a:ext cx="889000" cy="381000"/>
          </a:xfrm>
          <a:custGeom>
            <a:avLst/>
            <a:gdLst/>
            <a:ahLst/>
            <a:cxnLst>
              <a:cxn ang="0">
                <a:pos x="0" y="32"/>
              </a:cxn>
              <a:cxn ang="0">
                <a:pos x="280" y="144"/>
              </a:cxn>
              <a:cxn ang="0">
                <a:pos x="448" y="16"/>
              </a:cxn>
              <a:cxn ang="0">
                <a:pos x="560" y="240"/>
              </a:cxn>
            </a:cxnLst>
            <a:rect l="0" t="0" r="r" b="b"/>
            <a:pathLst>
              <a:path w="560" h="240">
                <a:moveTo>
                  <a:pt x="0" y="32"/>
                </a:moveTo>
                <a:cubicBezTo>
                  <a:pt x="102" y="89"/>
                  <a:pt x="205" y="147"/>
                  <a:pt x="280" y="144"/>
                </a:cubicBezTo>
                <a:cubicBezTo>
                  <a:pt x="355" y="141"/>
                  <a:pt x="401" y="0"/>
                  <a:pt x="448" y="16"/>
                </a:cubicBezTo>
                <a:cubicBezTo>
                  <a:pt x="495" y="32"/>
                  <a:pt x="541" y="201"/>
                  <a:pt x="560" y="240"/>
                </a:cubicBezTo>
              </a:path>
            </a:pathLst>
          </a:custGeom>
          <a:noFill/>
          <a:ln w="114300" cmpd="sng">
            <a:solidFill>
              <a:schemeClr val="tx2"/>
            </a:solidFill>
            <a:round/>
            <a:headEnd/>
            <a:tailEnd/>
          </a:ln>
          <a:effectLst/>
        </p:spPr>
        <p:txBody>
          <a:bodyPr/>
          <a:lstStyle/>
          <a:p>
            <a:pPr>
              <a:defRPr/>
            </a:pPr>
            <a:endParaRPr lang="zh-CN" altLang="en-US"/>
          </a:p>
        </p:txBody>
      </p:sp>
      <p:sp>
        <p:nvSpPr>
          <p:cNvPr id="51203" name="Rectangle 3"/>
          <p:cNvSpPr>
            <a:spLocks noGrp="1" noChangeArrowheads="1"/>
          </p:cNvSpPr>
          <p:nvPr>
            <p:ph type="ctrTitle"/>
          </p:nvPr>
        </p:nvSpPr>
        <p:spPr>
          <a:xfrm>
            <a:off x="1371600" y="1511300"/>
            <a:ext cx="6400800" cy="2273300"/>
          </a:xfrm>
          <a:effectLst>
            <a:outerShdw dist="45791" dir="2021404" algn="ctr" rotWithShape="0">
              <a:schemeClr val="bg2"/>
            </a:outerShdw>
          </a:effectLst>
        </p:spPr>
        <p:txBody>
          <a:bodyPr/>
          <a:lstStyle>
            <a:lvl1pPr>
              <a:defRPr>
                <a:solidFill>
                  <a:schemeClr val="tx2"/>
                </a:solidFill>
                <a:effectLst>
                  <a:outerShdw blurRad="38100" dist="38100" dir="2700000" algn="tl">
                    <a:srgbClr val="C0C0C0"/>
                  </a:outerShdw>
                </a:effectLst>
              </a:defRPr>
            </a:lvl1pPr>
          </a:lstStyle>
          <a:p>
            <a:r>
              <a:rPr lang="zh-CN" altLang="en-US"/>
              <a:t>单击此处编辑母版标题样式</a:t>
            </a:r>
          </a:p>
        </p:txBody>
      </p:sp>
      <p:sp>
        <p:nvSpPr>
          <p:cNvPr id="51204" name="Rectangle 4"/>
          <p:cNvSpPr>
            <a:spLocks noGrp="1" noChangeArrowheads="1"/>
          </p:cNvSpPr>
          <p:nvPr>
            <p:ph type="subTitle" idx="1"/>
          </p:nvPr>
        </p:nvSpPr>
        <p:spPr>
          <a:xfrm>
            <a:off x="1549400" y="4051300"/>
            <a:ext cx="6032500" cy="1003300"/>
          </a:xfrm>
        </p:spPr>
        <p:txBody>
          <a:bodyPr/>
          <a:lstStyle>
            <a:lvl1pPr marL="0" indent="0" algn="ctr">
              <a:buFontTx/>
              <a:buNone/>
              <a:defRPr sz="2800">
                <a:effectLst>
                  <a:outerShdw blurRad="38100" dist="38100" dir="2700000" algn="tl">
                    <a:srgbClr val="C0C0C0"/>
                  </a:outerShdw>
                </a:effectLst>
              </a:defRPr>
            </a:lvl1pPr>
          </a:lstStyle>
          <a:p>
            <a:r>
              <a:rPr lang="zh-CN" altLang="en-US"/>
              <a:t>单击此处编辑母版副标题样式</a:t>
            </a:r>
          </a:p>
        </p:txBody>
      </p:sp>
      <p:sp>
        <p:nvSpPr>
          <p:cNvPr id="27" name="Rectangle 5"/>
          <p:cNvSpPr>
            <a:spLocks noGrp="1" noChangeArrowheads="1"/>
          </p:cNvSpPr>
          <p:nvPr>
            <p:ph type="dt" sz="half" idx="10"/>
          </p:nvPr>
        </p:nvSpPr>
        <p:spPr>
          <a:xfrm>
            <a:off x="685800" y="6248400"/>
            <a:ext cx="1905000" cy="457200"/>
          </a:xfrm>
        </p:spPr>
        <p:txBody>
          <a:bodyPr/>
          <a:lstStyle>
            <a:lvl1pPr>
              <a:defRPr smtClean="0"/>
            </a:lvl1pPr>
          </a:lstStyle>
          <a:p>
            <a:pPr>
              <a:defRPr/>
            </a:pPr>
            <a:endParaRPr lang="en-US" altLang="zh-CN"/>
          </a:p>
        </p:txBody>
      </p:sp>
      <p:sp>
        <p:nvSpPr>
          <p:cNvPr id="28" name="Rectangle 6"/>
          <p:cNvSpPr>
            <a:spLocks noGrp="1" noChangeArrowheads="1"/>
          </p:cNvSpPr>
          <p:nvPr>
            <p:ph type="ftr" sz="quarter" idx="11"/>
          </p:nvPr>
        </p:nvSpPr>
        <p:spPr>
          <a:xfrm>
            <a:off x="3124200" y="6248400"/>
            <a:ext cx="2895600" cy="457200"/>
          </a:xfrm>
        </p:spPr>
        <p:txBody>
          <a:bodyPr/>
          <a:lstStyle>
            <a:lvl1pPr>
              <a:defRPr smtClean="0"/>
            </a:lvl1pPr>
          </a:lstStyle>
          <a:p>
            <a:pPr>
              <a:defRPr/>
            </a:pPr>
            <a:endParaRPr lang="en-US" altLang="zh-CN"/>
          </a:p>
        </p:txBody>
      </p:sp>
      <p:sp>
        <p:nvSpPr>
          <p:cNvPr id="29" name="Rectangle 7"/>
          <p:cNvSpPr>
            <a:spLocks noGrp="1" noChangeArrowheads="1"/>
          </p:cNvSpPr>
          <p:nvPr>
            <p:ph type="sldNum" sz="quarter" idx="12"/>
          </p:nvPr>
        </p:nvSpPr>
        <p:spPr>
          <a:xfrm>
            <a:off x="6553200" y="6248400"/>
            <a:ext cx="1905000" cy="457200"/>
          </a:xfrm>
        </p:spPr>
        <p:txBody>
          <a:bodyPr/>
          <a:lstStyle>
            <a:lvl1pPr>
              <a:defRPr smtClean="0"/>
            </a:lvl1pPr>
          </a:lstStyle>
          <a:p>
            <a:pPr>
              <a:defRPr/>
            </a:pPr>
            <a:fld id="{73483E77-97EC-41C3-BDCC-6BF682A71E6B}" type="slidenum">
              <a:rPr lang="en-US" altLang="zh-CN"/>
              <a:pPr>
                <a:defRPr/>
              </a:pPr>
              <a:t>‹#›</a:t>
            </a:fld>
            <a:endParaRPr lang="en-US" altLang="zh-CN"/>
          </a:p>
        </p:txBody>
      </p:sp>
    </p:spTree>
    <p:extLst>
      <p:ext uri="{BB962C8B-B14F-4D97-AF65-F5344CB8AC3E}">
        <p14:creationId xmlns:p14="http://schemas.microsoft.com/office/powerpoint/2010/main" val="2584779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a:ln/>
        </p:spPr>
        <p:txBody>
          <a:bodyPr/>
          <a:lstStyle>
            <a:lvl1pPr>
              <a:defRPr/>
            </a:lvl1pPr>
          </a:lstStyle>
          <a:p>
            <a:pPr>
              <a:defRPr/>
            </a:pPr>
            <a:fld id="{4361E94A-D8BC-445B-B53C-0EAA5C59D468}" type="slidenum">
              <a:rPr lang="en-US" altLang="zh-CN"/>
              <a:pPr>
                <a:defRPr/>
              </a:pPr>
              <a:t>‹#›</a:t>
            </a:fld>
            <a:endParaRPr lang="en-US" altLang="zh-CN"/>
          </a:p>
        </p:txBody>
      </p:sp>
    </p:spTree>
    <p:extLst>
      <p:ext uri="{BB962C8B-B14F-4D97-AF65-F5344CB8AC3E}">
        <p14:creationId xmlns:p14="http://schemas.microsoft.com/office/powerpoint/2010/main" val="1536658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a:ln/>
        </p:spPr>
        <p:txBody>
          <a:bodyPr/>
          <a:lstStyle>
            <a:lvl1pPr>
              <a:defRPr/>
            </a:lvl1pPr>
          </a:lstStyle>
          <a:p>
            <a:pPr>
              <a:defRPr/>
            </a:pPr>
            <a:fld id="{1B84B477-EE70-4D45-BA48-6A83F0EDC730}" type="slidenum">
              <a:rPr lang="en-US" altLang="zh-CN"/>
              <a:pPr>
                <a:defRPr/>
              </a:pPr>
              <a:t>‹#›</a:t>
            </a:fld>
            <a:endParaRPr lang="en-US" altLang="zh-CN"/>
          </a:p>
        </p:txBody>
      </p:sp>
    </p:spTree>
    <p:extLst>
      <p:ext uri="{BB962C8B-B14F-4D97-AF65-F5344CB8AC3E}">
        <p14:creationId xmlns:p14="http://schemas.microsoft.com/office/powerpoint/2010/main" val="42793738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828800"/>
            <a:ext cx="3771900" cy="3657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10100" y="1828800"/>
            <a:ext cx="3771900" cy="3657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a:ln/>
        </p:spPr>
        <p:txBody>
          <a:bodyPr/>
          <a:lstStyle>
            <a:lvl1pPr>
              <a:defRPr/>
            </a:lvl1pPr>
          </a:lstStyle>
          <a:p>
            <a:pPr>
              <a:defRPr/>
            </a:pPr>
            <a:fld id="{ACAAB702-227A-4F99-A9B8-4E6164F648BE}" type="slidenum">
              <a:rPr lang="en-US" altLang="zh-CN"/>
              <a:pPr>
                <a:defRPr/>
              </a:pPr>
              <a:t>‹#›</a:t>
            </a:fld>
            <a:endParaRPr lang="en-US" altLang="zh-CN"/>
          </a:p>
        </p:txBody>
      </p:sp>
    </p:spTree>
    <p:extLst>
      <p:ext uri="{BB962C8B-B14F-4D97-AF65-F5344CB8AC3E}">
        <p14:creationId xmlns:p14="http://schemas.microsoft.com/office/powerpoint/2010/main" val="20337465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7"/>
          <p:cNvSpPr>
            <a:spLocks noGrp="1" noChangeArrowheads="1"/>
          </p:cNvSpPr>
          <p:nvPr>
            <p:ph type="sldNum" sz="quarter" idx="12"/>
          </p:nvPr>
        </p:nvSpPr>
        <p:spPr>
          <a:ln/>
        </p:spPr>
        <p:txBody>
          <a:bodyPr/>
          <a:lstStyle>
            <a:lvl1pPr>
              <a:defRPr/>
            </a:lvl1pPr>
          </a:lstStyle>
          <a:p>
            <a:pPr>
              <a:defRPr/>
            </a:pPr>
            <a:fld id="{4A4E7341-4CE2-4B7B-81C9-76CAF1308DA5}" type="slidenum">
              <a:rPr lang="en-US" altLang="zh-CN"/>
              <a:pPr>
                <a:defRPr/>
              </a:pPr>
              <a:t>‹#›</a:t>
            </a:fld>
            <a:endParaRPr lang="en-US" altLang="zh-CN"/>
          </a:p>
        </p:txBody>
      </p:sp>
    </p:spTree>
    <p:extLst>
      <p:ext uri="{BB962C8B-B14F-4D97-AF65-F5344CB8AC3E}">
        <p14:creationId xmlns:p14="http://schemas.microsoft.com/office/powerpoint/2010/main" val="13456325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7"/>
          <p:cNvSpPr>
            <a:spLocks noGrp="1" noChangeArrowheads="1"/>
          </p:cNvSpPr>
          <p:nvPr>
            <p:ph type="sldNum" sz="quarter" idx="12"/>
          </p:nvPr>
        </p:nvSpPr>
        <p:spPr>
          <a:ln/>
        </p:spPr>
        <p:txBody>
          <a:bodyPr/>
          <a:lstStyle>
            <a:lvl1pPr>
              <a:defRPr/>
            </a:lvl1pPr>
          </a:lstStyle>
          <a:p>
            <a:pPr>
              <a:defRPr/>
            </a:pPr>
            <a:fld id="{E902A204-2744-4F1B-9C6D-3D136C97A0B0}" type="slidenum">
              <a:rPr lang="en-US" altLang="zh-CN"/>
              <a:pPr>
                <a:defRPr/>
              </a:pPr>
              <a:t>‹#›</a:t>
            </a:fld>
            <a:endParaRPr lang="en-US" altLang="zh-CN"/>
          </a:p>
        </p:txBody>
      </p:sp>
    </p:spTree>
    <p:extLst>
      <p:ext uri="{BB962C8B-B14F-4D97-AF65-F5344CB8AC3E}">
        <p14:creationId xmlns:p14="http://schemas.microsoft.com/office/powerpoint/2010/main" val="23515446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7"/>
          <p:cNvSpPr>
            <a:spLocks noGrp="1" noChangeArrowheads="1"/>
          </p:cNvSpPr>
          <p:nvPr>
            <p:ph type="sldNum" sz="quarter" idx="12"/>
          </p:nvPr>
        </p:nvSpPr>
        <p:spPr>
          <a:ln/>
        </p:spPr>
        <p:txBody>
          <a:bodyPr/>
          <a:lstStyle>
            <a:lvl1pPr>
              <a:defRPr/>
            </a:lvl1pPr>
          </a:lstStyle>
          <a:p>
            <a:pPr>
              <a:defRPr/>
            </a:pPr>
            <a:fld id="{5F944583-06D6-4202-93F2-AA73A2A6AA4D}" type="slidenum">
              <a:rPr lang="en-US" altLang="zh-CN"/>
              <a:pPr>
                <a:defRPr/>
              </a:pPr>
              <a:t>‹#›</a:t>
            </a:fld>
            <a:endParaRPr lang="en-US" altLang="zh-CN"/>
          </a:p>
        </p:txBody>
      </p:sp>
    </p:spTree>
    <p:extLst>
      <p:ext uri="{BB962C8B-B14F-4D97-AF65-F5344CB8AC3E}">
        <p14:creationId xmlns:p14="http://schemas.microsoft.com/office/powerpoint/2010/main" val="28773139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2267DF1F-9427-437B-BCA3-561E52A6D20F}" type="slidenum">
              <a:rPr lang="en-US" altLang="zh-CN"/>
              <a:pPr>
                <a:defRPr/>
              </a:pPr>
              <a:t>‹#›</a:t>
            </a:fld>
            <a:endParaRPr lang="en-US" altLang="zh-CN"/>
          </a:p>
        </p:txBody>
      </p:sp>
    </p:spTree>
    <p:extLst>
      <p:ext uri="{BB962C8B-B14F-4D97-AF65-F5344CB8AC3E}">
        <p14:creationId xmlns:p14="http://schemas.microsoft.com/office/powerpoint/2010/main" val="190795065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a:ln/>
        </p:spPr>
        <p:txBody>
          <a:bodyPr/>
          <a:lstStyle>
            <a:lvl1pPr>
              <a:defRPr/>
            </a:lvl1pPr>
          </a:lstStyle>
          <a:p>
            <a:pPr>
              <a:defRPr/>
            </a:pPr>
            <a:fld id="{A0919F84-8F50-472E-A93F-EF72F529CC8F}" type="slidenum">
              <a:rPr lang="en-US" altLang="zh-CN"/>
              <a:pPr>
                <a:defRPr/>
              </a:pPr>
              <a:t>‹#›</a:t>
            </a:fld>
            <a:endParaRPr lang="en-US" altLang="zh-CN"/>
          </a:p>
        </p:txBody>
      </p:sp>
    </p:spTree>
    <p:extLst>
      <p:ext uri="{BB962C8B-B14F-4D97-AF65-F5344CB8AC3E}">
        <p14:creationId xmlns:p14="http://schemas.microsoft.com/office/powerpoint/2010/main" val="36577397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a:ln/>
        </p:spPr>
        <p:txBody>
          <a:bodyPr/>
          <a:lstStyle>
            <a:lvl1pPr>
              <a:defRPr/>
            </a:lvl1pPr>
          </a:lstStyle>
          <a:p>
            <a:pPr>
              <a:defRPr/>
            </a:pPr>
            <a:fld id="{FDE02760-0441-4A65-80A2-4B9CA9E58DFA}" type="slidenum">
              <a:rPr lang="en-US" altLang="zh-CN"/>
              <a:pPr>
                <a:defRPr/>
              </a:pPr>
              <a:t>‹#›</a:t>
            </a:fld>
            <a:endParaRPr lang="en-US" altLang="zh-CN"/>
          </a:p>
        </p:txBody>
      </p:sp>
    </p:spTree>
    <p:extLst>
      <p:ext uri="{BB962C8B-B14F-4D97-AF65-F5344CB8AC3E}">
        <p14:creationId xmlns:p14="http://schemas.microsoft.com/office/powerpoint/2010/main" val="415276274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a:ln/>
        </p:spPr>
        <p:txBody>
          <a:bodyPr/>
          <a:lstStyle>
            <a:lvl1pPr>
              <a:defRPr/>
            </a:lvl1pPr>
          </a:lstStyle>
          <a:p>
            <a:pPr>
              <a:defRPr/>
            </a:pPr>
            <a:fld id="{166DC538-3CD5-44A7-91B4-17B4347A18FD}" type="slidenum">
              <a:rPr lang="en-US" altLang="zh-CN"/>
              <a:pPr>
                <a:defRPr/>
              </a:pPr>
              <a:t>‹#›</a:t>
            </a:fld>
            <a:endParaRPr lang="en-US" altLang="zh-CN"/>
          </a:p>
        </p:txBody>
      </p:sp>
    </p:spTree>
    <p:extLst>
      <p:ext uri="{BB962C8B-B14F-4D97-AF65-F5344CB8AC3E}">
        <p14:creationId xmlns:p14="http://schemas.microsoft.com/office/powerpoint/2010/main" val="467128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57950" y="152400"/>
            <a:ext cx="1924050" cy="5334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152400"/>
            <a:ext cx="5619750" cy="5334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a:ln/>
        </p:spPr>
        <p:txBody>
          <a:bodyPr/>
          <a:lstStyle>
            <a:lvl1pPr>
              <a:defRPr/>
            </a:lvl1pPr>
          </a:lstStyle>
          <a:p>
            <a:pPr>
              <a:defRPr/>
            </a:pPr>
            <a:fld id="{64CBA954-754B-429D-831A-F5E75FCF83F3}" type="slidenum">
              <a:rPr lang="en-US" altLang="zh-CN"/>
              <a:pPr>
                <a:defRPr/>
              </a:pPr>
              <a:t>‹#›</a:t>
            </a:fld>
            <a:endParaRPr lang="en-US" altLang="zh-CN"/>
          </a:p>
        </p:txBody>
      </p:sp>
    </p:spTree>
    <p:extLst>
      <p:ext uri="{BB962C8B-B14F-4D97-AF65-F5344CB8AC3E}">
        <p14:creationId xmlns:p14="http://schemas.microsoft.com/office/powerpoint/2010/main" val="342000174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2016-8-4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4189889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2016-8-4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146980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2016-8-4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6285664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2016-8-4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972013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2016-8-4</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114251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2016-8-4</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465882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912A3F1C-DD5F-42CD-903B-E7C5274BE5A3}" type="slidenum">
              <a:rPr lang="en-US" altLang="zh-CN"/>
              <a:pPr>
                <a:defRPr/>
              </a:pPr>
              <a:t>‹#›</a:t>
            </a:fld>
            <a:endParaRPr lang="en-US" altLang="zh-CN"/>
          </a:p>
        </p:txBody>
      </p:sp>
    </p:spTree>
    <p:extLst>
      <p:ext uri="{BB962C8B-B14F-4D97-AF65-F5344CB8AC3E}">
        <p14:creationId xmlns:p14="http://schemas.microsoft.com/office/powerpoint/2010/main" val="286634551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2016-8-4</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6065263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2016-8-4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3854685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2016-8-4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5060225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2016-8-4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7495993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2016-8-4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085211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45C4F30E-59C7-4173-BA5A-F02114F79235}" type="slidenum">
              <a:rPr lang="en-US" altLang="zh-CN"/>
              <a:pPr>
                <a:defRPr/>
              </a:pPr>
              <a:t>‹#›</a:t>
            </a:fld>
            <a:endParaRPr lang="en-US" altLang="zh-CN"/>
          </a:p>
        </p:txBody>
      </p:sp>
    </p:spTree>
    <p:extLst>
      <p:ext uri="{BB962C8B-B14F-4D97-AF65-F5344CB8AC3E}">
        <p14:creationId xmlns:p14="http://schemas.microsoft.com/office/powerpoint/2010/main" val="20242407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1FDD367F-5256-48B1-A895-3B415B1395BF}" type="slidenum">
              <a:rPr lang="en-US" altLang="zh-CN"/>
              <a:pPr>
                <a:defRPr/>
              </a:pPr>
              <a:t>‹#›</a:t>
            </a:fld>
            <a:endParaRPr lang="en-US" altLang="zh-CN"/>
          </a:p>
        </p:txBody>
      </p:sp>
    </p:spTree>
    <p:extLst>
      <p:ext uri="{BB962C8B-B14F-4D97-AF65-F5344CB8AC3E}">
        <p14:creationId xmlns:p14="http://schemas.microsoft.com/office/powerpoint/2010/main" val="14933085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FB448878-9061-44EB-A5D1-2D3DE7A57AD7}" type="slidenum">
              <a:rPr lang="en-US" altLang="zh-CN"/>
              <a:pPr>
                <a:defRPr/>
              </a:pPr>
              <a:t>‹#›</a:t>
            </a:fld>
            <a:endParaRPr lang="en-US" altLang="zh-CN"/>
          </a:p>
        </p:txBody>
      </p:sp>
    </p:spTree>
    <p:extLst>
      <p:ext uri="{BB962C8B-B14F-4D97-AF65-F5344CB8AC3E}">
        <p14:creationId xmlns:p14="http://schemas.microsoft.com/office/powerpoint/2010/main" val="2178510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159A6BCF-759C-4E1A-92EB-6D6D5F14E50A}" type="slidenum">
              <a:rPr lang="en-US" altLang="zh-CN"/>
              <a:pPr>
                <a:defRPr/>
              </a:pPr>
              <a:t>‹#›</a:t>
            </a:fld>
            <a:endParaRPr lang="en-US" altLang="zh-CN"/>
          </a:p>
        </p:txBody>
      </p:sp>
    </p:spTree>
    <p:extLst>
      <p:ext uri="{BB962C8B-B14F-4D97-AF65-F5344CB8AC3E}">
        <p14:creationId xmlns:p14="http://schemas.microsoft.com/office/powerpoint/2010/main" val="24760782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7D2FEE99-5E17-4F9A-AF3B-E24F5E237FE7}" type="slidenum">
              <a:rPr lang="en-US" altLang="zh-CN"/>
              <a:pPr>
                <a:defRPr/>
              </a:pPr>
              <a:t>‹#›</a:t>
            </a:fld>
            <a:endParaRPr lang="en-US" altLang="zh-CN"/>
          </a:p>
        </p:txBody>
      </p:sp>
    </p:spTree>
    <p:extLst>
      <p:ext uri="{BB962C8B-B14F-4D97-AF65-F5344CB8AC3E}">
        <p14:creationId xmlns:p14="http://schemas.microsoft.com/office/powerpoint/2010/main" val="40188776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96846879-A4ED-417F-835A-BFA73FD5E292}" type="slidenum">
              <a:rPr lang="en-US" altLang="zh-CN"/>
              <a:pPr>
                <a:defRPr/>
              </a:pPr>
              <a:t>‹#›</a:t>
            </a:fld>
            <a:endParaRPr lang="en-US" altLang="zh-CN"/>
          </a:p>
        </p:txBody>
      </p:sp>
    </p:spTree>
    <p:extLst>
      <p:ext uri="{BB962C8B-B14F-4D97-AF65-F5344CB8AC3E}">
        <p14:creationId xmlns:p14="http://schemas.microsoft.com/office/powerpoint/2010/main" val="31218928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smtClean="0">
                <a:latin typeface="+mn-lt"/>
                <a:ea typeface="+mn-ea"/>
              </a:defRPr>
            </a:lvl1pPr>
          </a:lstStyle>
          <a:p>
            <a:pPr>
              <a:defRPr/>
            </a:pPr>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0" smtClean="0">
                <a:latin typeface="+mn-lt"/>
                <a:ea typeface="+mn-ea"/>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smtClean="0">
                <a:latin typeface="+mn-lt"/>
                <a:ea typeface="+mn-ea"/>
              </a:defRPr>
            </a:lvl1pPr>
          </a:lstStyle>
          <a:p>
            <a:pPr>
              <a:defRPr/>
            </a:pPr>
            <a:fld id="{C4948B3E-D7F8-400E-965E-44F98F79CCA3}"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178" name="Freeform 2"/>
          <p:cNvSpPr>
            <a:spLocks/>
          </p:cNvSpPr>
          <p:nvPr/>
        </p:nvSpPr>
        <p:spPr bwMode="auto">
          <a:xfrm rot="-3172564">
            <a:off x="7777957" y="-15081"/>
            <a:ext cx="1162050" cy="2084387"/>
          </a:xfrm>
          <a:custGeom>
            <a:avLst/>
            <a:gdLst/>
            <a:ahLst/>
            <a:cxnLst>
              <a:cxn ang="0">
                <a:pos x="2903" y="433"/>
              </a:cxn>
              <a:cxn ang="0">
                <a:pos x="2565" y="80"/>
              </a:cxn>
              <a:cxn ang="0">
                <a:pos x="2241" y="0"/>
              </a:cxn>
              <a:cxn ang="0">
                <a:pos x="110" y="2811"/>
              </a:cxn>
              <a:cxn ang="0">
                <a:pos x="110" y="3228"/>
              </a:cxn>
              <a:cxn ang="0">
                <a:pos x="0" y="3631"/>
              </a:cxn>
              <a:cxn ang="0">
                <a:pos x="72" y="3686"/>
              </a:cxn>
              <a:cxn ang="0">
                <a:pos x="441" y="3355"/>
              </a:cxn>
              <a:cxn ang="0">
                <a:pos x="740" y="3228"/>
              </a:cxn>
              <a:cxn ang="0">
                <a:pos x="2903" y="433"/>
              </a:cxn>
              <a:cxn ang="0">
                <a:pos x="2903" y="433"/>
              </a:cxn>
            </a:cxnLst>
            <a:rect l="0" t="0" r="r" b="b"/>
            <a:pathLst>
              <a:path w="2903" h="3686">
                <a:moveTo>
                  <a:pt x="2903" y="433"/>
                </a:moveTo>
                <a:lnTo>
                  <a:pt x="2565" y="80"/>
                </a:lnTo>
                <a:lnTo>
                  <a:pt x="2241" y="0"/>
                </a:lnTo>
                <a:lnTo>
                  <a:pt x="110" y="2811"/>
                </a:lnTo>
                <a:lnTo>
                  <a:pt x="110" y="3228"/>
                </a:lnTo>
                <a:lnTo>
                  <a:pt x="0" y="3631"/>
                </a:lnTo>
                <a:lnTo>
                  <a:pt x="72" y="3686"/>
                </a:lnTo>
                <a:lnTo>
                  <a:pt x="441" y="3355"/>
                </a:lnTo>
                <a:lnTo>
                  <a:pt x="740" y="3228"/>
                </a:lnTo>
                <a:lnTo>
                  <a:pt x="2903" y="433"/>
                </a:lnTo>
                <a:lnTo>
                  <a:pt x="2903" y="433"/>
                </a:lnTo>
                <a:close/>
              </a:path>
            </a:pathLst>
          </a:custGeom>
          <a:solidFill>
            <a:srgbClr val="FFFFFF"/>
          </a:solidFill>
          <a:ln w="9525">
            <a:noFill/>
            <a:round/>
            <a:headEnd/>
            <a:tailEnd/>
          </a:ln>
        </p:spPr>
        <p:txBody>
          <a:bodyPr/>
          <a:lstStyle/>
          <a:p>
            <a:pPr>
              <a:defRPr/>
            </a:pPr>
            <a:endParaRPr lang="zh-CN" altLang="en-US"/>
          </a:p>
        </p:txBody>
      </p:sp>
      <p:sp>
        <p:nvSpPr>
          <p:cNvPr id="2051" name="Rectangle 3"/>
          <p:cNvSpPr>
            <a:spLocks noGrp="1" noChangeArrowheads="1"/>
          </p:cNvSpPr>
          <p:nvPr>
            <p:ph type="title"/>
          </p:nvPr>
        </p:nvSpPr>
        <p:spPr bwMode="auto">
          <a:xfrm>
            <a:off x="685800" y="152400"/>
            <a:ext cx="68707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p>
        </p:txBody>
      </p:sp>
      <p:sp>
        <p:nvSpPr>
          <p:cNvPr id="2052" name="Rectangle 4"/>
          <p:cNvSpPr>
            <a:spLocks noGrp="1" noChangeArrowheads="1"/>
          </p:cNvSpPr>
          <p:nvPr>
            <p:ph type="body" idx="1"/>
          </p:nvPr>
        </p:nvSpPr>
        <p:spPr bwMode="auto">
          <a:xfrm>
            <a:off x="685800" y="1828800"/>
            <a:ext cx="769620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50181" name="Rectangle 5"/>
          <p:cNvSpPr>
            <a:spLocks noGrp="1" noChangeArrowheads="1"/>
          </p:cNvSpPr>
          <p:nvPr>
            <p:ph type="dt" sz="half" idx="2"/>
          </p:nvPr>
        </p:nvSpPr>
        <p:spPr bwMode="auto">
          <a:xfrm>
            <a:off x="13716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400" b="0" smtClean="0">
                <a:latin typeface="+mn-lt"/>
                <a:ea typeface="+mn-ea"/>
              </a:defRPr>
            </a:lvl1pPr>
          </a:lstStyle>
          <a:p>
            <a:pPr>
              <a:defRPr/>
            </a:pPr>
            <a:endParaRPr lang="en-US" altLang="zh-CN"/>
          </a:p>
        </p:txBody>
      </p:sp>
      <p:sp>
        <p:nvSpPr>
          <p:cNvPr id="50182" name="Rectangle 6"/>
          <p:cNvSpPr>
            <a:spLocks noGrp="1" noChangeArrowheads="1"/>
          </p:cNvSpPr>
          <p:nvPr>
            <p:ph type="ftr" sz="quarter" idx="3"/>
          </p:nvPr>
        </p:nvSpPr>
        <p:spPr bwMode="auto">
          <a:xfrm>
            <a:off x="3556000" y="62484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1400" b="0" smtClean="0">
                <a:latin typeface="+mn-lt"/>
                <a:ea typeface="+mn-ea"/>
              </a:defRPr>
            </a:lvl1pPr>
          </a:lstStyle>
          <a:p>
            <a:pPr>
              <a:defRPr/>
            </a:pPr>
            <a:endParaRPr lang="en-US" altLang="zh-CN"/>
          </a:p>
        </p:txBody>
      </p:sp>
      <p:sp>
        <p:nvSpPr>
          <p:cNvPr id="50183" name="Rectangle 7"/>
          <p:cNvSpPr>
            <a:spLocks noGrp="1" noChangeArrowheads="1"/>
          </p:cNvSpPr>
          <p:nvPr>
            <p:ph type="sldNum" sz="quarter" idx="4"/>
          </p:nvPr>
        </p:nvSpPr>
        <p:spPr bwMode="auto">
          <a:xfrm>
            <a:off x="67183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b="0" smtClean="0">
                <a:latin typeface="+mn-lt"/>
                <a:ea typeface="+mn-ea"/>
              </a:defRPr>
            </a:lvl1pPr>
          </a:lstStyle>
          <a:p>
            <a:pPr>
              <a:defRPr/>
            </a:pPr>
            <a:fld id="{A5F2B985-9F9B-4FE1-B164-4BC5449F353F}" type="slidenum">
              <a:rPr lang="en-US" altLang="zh-CN"/>
              <a:pPr>
                <a:defRPr/>
              </a:pPr>
              <a:t>‹#›</a:t>
            </a:fld>
            <a:endParaRPr lang="en-US" altLang="zh-CN"/>
          </a:p>
        </p:txBody>
      </p:sp>
      <p:sp>
        <p:nvSpPr>
          <p:cNvPr id="50184" name="Freeform 8"/>
          <p:cNvSpPr>
            <a:spLocks/>
          </p:cNvSpPr>
          <p:nvPr/>
        </p:nvSpPr>
        <p:spPr bwMode="auto">
          <a:xfrm rot="-3172564">
            <a:off x="7865269" y="24607"/>
            <a:ext cx="1165225" cy="2097087"/>
          </a:xfrm>
          <a:custGeom>
            <a:avLst/>
            <a:gdLst/>
            <a:ahLst/>
            <a:cxnLst>
              <a:cxn ang="0">
                <a:pos x="2293" y="0"/>
              </a:cxn>
              <a:cxn ang="0">
                <a:pos x="130" y="2835"/>
              </a:cxn>
              <a:cxn ang="0">
                <a:pos x="131" y="3201"/>
              </a:cxn>
              <a:cxn ang="0">
                <a:pos x="0" y="3633"/>
              </a:cxn>
              <a:cxn ang="0">
                <a:pos x="50" y="3703"/>
              </a:cxn>
              <a:cxn ang="0">
                <a:pos x="422" y="3352"/>
              </a:cxn>
              <a:cxn ang="0">
                <a:pos x="763" y="3220"/>
              </a:cxn>
              <a:cxn ang="0">
                <a:pos x="2911" y="428"/>
              </a:cxn>
              <a:cxn ang="0">
                <a:pos x="2589" y="96"/>
              </a:cxn>
              <a:cxn ang="0">
                <a:pos x="2293" y="0"/>
              </a:cxn>
              <a:cxn ang="0">
                <a:pos x="2293" y="0"/>
              </a:cxn>
            </a:cxnLst>
            <a:rect l="0" t="0" r="r" b="b"/>
            <a:pathLst>
              <a:path w="2911" h="3703">
                <a:moveTo>
                  <a:pt x="2293" y="0"/>
                </a:moveTo>
                <a:lnTo>
                  <a:pt x="130" y="2835"/>
                </a:lnTo>
                <a:lnTo>
                  <a:pt x="131" y="3201"/>
                </a:lnTo>
                <a:lnTo>
                  <a:pt x="0" y="3633"/>
                </a:lnTo>
                <a:lnTo>
                  <a:pt x="50" y="3703"/>
                </a:lnTo>
                <a:lnTo>
                  <a:pt x="422" y="3352"/>
                </a:lnTo>
                <a:lnTo>
                  <a:pt x="763" y="3220"/>
                </a:lnTo>
                <a:lnTo>
                  <a:pt x="2911" y="428"/>
                </a:lnTo>
                <a:lnTo>
                  <a:pt x="2589" y="96"/>
                </a:lnTo>
                <a:lnTo>
                  <a:pt x="2293" y="0"/>
                </a:lnTo>
                <a:lnTo>
                  <a:pt x="2293" y="0"/>
                </a:lnTo>
                <a:close/>
              </a:path>
            </a:pathLst>
          </a:custGeom>
          <a:solidFill>
            <a:schemeClr val="folHlink"/>
          </a:solidFill>
          <a:ln w="9525">
            <a:noFill/>
            <a:round/>
            <a:headEnd/>
            <a:tailEnd/>
          </a:ln>
        </p:spPr>
        <p:txBody>
          <a:bodyPr/>
          <a:lstStyle/>
          <a:p>
            <a:pPr>
              <a:defRPr/>
            </a:pPr>
            <a:endParaRPr lang="zh-CN" altLang="en-US"/>
          </a:p>
        </p:txBody>
      </p:sp>
      <p:sp>
        <p:nvSpPr>
          <p:cNvPr id="50185" name="Freeform 9"/>
          <p:cNvSpPr>
            <a:spLocks/>
          </p:cNvSpPr>
          <p:nvPr/>
        </p:nvSpPr>
        <p:spPr bwMode="auto">
          <a:xfrm rot="-3172564">
            <a:off x="7831138" y="192088"/>
            <a:ext cx="1025525" cy="1571625"/>
          </a:xfrm>
          <a:custGeom>
            <a:avLst/>
            <a:gdLst/>
            <a:ahLst/>
            <a:cxnLst>
              <a:cxn ang="0">
                <a:pos x="0" y="2485"/>
              </a:cxn>
              <a:cxn ang="0">
                <a:pos x="432" y="2553"/>
              </a:cxn>
              <a:cxn ang="0">
                <a:pos x="736" y="2777"/>
              </a:cxn>
              <a:cxn ang="0">
                <a:pos x="2561" y="399"/>
              </a:cxn>
              <a:cxn ang="0">
                <a:pos x="2118" y="82"/>
              </a:cxn>
              <a:cxn ang="0">
                <a:pos x="1898" y="0"/>
              </a:cxn>
              <a:cxn ang="0">
                <a:pos x="0" y="2485"/>
              </a:cxn>
              <a:cxn ang="0">
                <a:pos x="0" y="2485"/>
              </a:cxn>
            </a:cxnLst>
            <a:rect l="0" t="0" r="r" b="b"/>
            <a:pathLst>
              <a:path w="2561" h="2777">
                <a:moveTo>
                  <a:pt x="0" y="2485"/>
                </a:moveTo>
                <a:lnTo>
                  <a:pt x="432" y="2553"/>
                </a:lnTo>
                <a:lnTo>
                  <a:pt x="736" y="2777"/>
                </a:lnTo>
                <a:lnTo>
                  <a:pt x="2561" y="399"/>
                </a:lnTo>
                <a:lnTo>
                  <a:pt x="2118" y="82"/>
                </a:lnTo>
                <a:lnTo>
                  <a:pt x="1898" y="0"/>
                </a:lnTo>
                <a:lnTo>
                  <a:pt x="0" y="2485"/>
                </a:lnTo>
                <a:lnTo>
                  <a:pt x="0" y="2485"/>
                </a:lnTo>
                <a:close/>
              </a:path>
            </a:pathLst>
          </a:custGeom>
          <a:solidFill>
            <a:schemeClr val="bg2"/>
          </a:solidFill>
          <a:ln w="9525">
            <a:noFill/>
            <a:round/>
            <a:headEnd/>
            <a:tailEnd/>
          </a:ln>
        </p:spPr>
        <p:txBody>
          <a:bodyPr/>
          <a:lstStyle/>
          <a:p>
            <a:pPr>
              <a:defRPr/>
            </a:pPr>
            <a:endParaRPr lang="zh-CN" altLang="en-US"/>
          </a:p>
        </p:txBody>
      </p:sp>
      <p:grpSp>
        <p:nvGrpSpPr>
          <p:cNvPr id="2058" name="Group 10"/>
          <p:cNvGrpSpPr>
            <a:grpSpLocks/>
          </p:cNvGrpSpPr>
          <p:nvPr/>
        </p:nvGrpSpPr>
        <p:grpSpPr bwMode="auto">
          <a:xfrm>
            <a:off x="7938" y="5540375"/>
            <a:ext cx="1784350" cy="1246188"/>
            <a:chOff x="5" y="3490"/>
            <a:chExt cx="1124" cy="785"/>
          </a:xfrm>
        </p:grpSpPr>
        <p:sp>
          <p:nvSpPr>
            <p:cNvPr id="50187" name="Freeform 11"/>
            <p:cNvSpPr>
              <a:spLocks/>
            </p:cNvSpPr>
            <p:nvPr userDrawn="1"/>
          </p:nvSpPr>
          <p:spPr bwMode="auto">
            <a:xfrm>
              <a:off x="24" y="3505"/>
              <a:ext cx="1089" cy="649"/>
            </a:xfrm>
            <a:custGeom>
              <a:avLst/>
              <a:gdLst/>
              <a:ahLst/>
              <a:cxnLst>
                <a:cxn ang="0">
                  <a:pos x="1587" y="1260"/>
                </a:cxn>
                <a:cxn ang="0">
                  <a:pos x="1420" y="1106"/>
                </a:cxn>
                <a:cxn ang="0">
                  <a:pos x="1331" y="477"/>
                </a:cxn>
                <a:cxn ang="0">
                  <a:pos x="2139" y="330"/>
                </a:cxn>
                <a:cxn ang="0">
                  <a:pos x="2177" y="203"/>
                </a:cxn>
                <a:cxn ang="0">
                  <a:pos x="2099" y="100"/>
                </a:cxn>
                <a:cxn ang="0">
                  <a:pos x="1276" y="211"/>
                </a:cxn>
                <a:cxn ang="0">
                  <a:pos x="1219" y="32"/>
                </a:cxn>
                <a:cxn ang="0">
                  <a:pos x="1085" y="0"/>
                </a:cxn>
                <a:cxn ang="0">
                  <a:pos x="958" y="28"/>
                </a:cxn>
                <a:cxn ang="0">
                  <a:pos x="888" y="106"/>
                </a:cxn>
                <a:cxn ang="0">
                  <a:pos x="937" y="285"/>
                </a:cxn>
                <a:cxn ang="0">
                  <a:pos x="660" y="441"/>
                </a:cxn>
                <a:cxn ang="0">
                  <a:pos x="983" y="473"/>
                </a:cxn>
                <a:cxn ang="0">
                  <a:pos x="1112" y="889"/>
                </a:cxn>
                <a:cxn ang="0">
                  <a:pos x="141" y="469"/>
                </a:cxn>
                <a:cxn ang="0">
                  <a:pos x="46" y="509"/>
                </a:cxn>
                <a:cxn ang="0">
                  <a:pos x="0" y="636"/>
                </a:cxn>
                <a:cxn ang="0">
                  <a:pos x="55" y="779"/>
                </a:cxn>
                <a:cxn ang="0">
                  <a:pos x="1139" y="1288"/>
                </a:cxn>
                <a:cxn ang="0">
                  <a:pos x="1378" y="1256"/>
                </a:cxn>
                <a:cxn ang="0">
                  <a:pos x="1570" y="1298"/>
                </a:cxn>
                <a:cxn ang="0">
                  <a:pos x="1587" y="1260"/>
                </a:cxn>
                <a:cxn ang="0">
                  <a:pos x="1587" y="1260"/>
                </a:cxn>
              </a:cxnLst>
              <a:rect l="0" t="0" r="r" b="b"/>
              <a:pathLst>
                <a:path w="2177" h="1298">
                  <a:moveTo>
                    <a:pt x="1587" y="1260"/>
                  </a:moveTo>
                  <a:lnTo>
                    <a:pt x="1420" y="1106"/>
                  </a:lnTo>
                  <a:lnTo>
                    <a:pt x="1331" y="477"/>
                  </a:lnTo>
                  <a:lnTo>
                    <a:pt x="2139" y="330"/>
                  </a:lnTo>
                  <a:lnTo>
                    <a:pt x="2177" y="203"/>
                  </a:lnTo>
                  <a:lnTo>
                    <a:pt x="2099" y="100"/>
                  </a:lnTo>
                  <a:lnTo>
                    <a:pt x="1276" y="211"/>
                  </a:lnTo>
                  <a:lnTo>
                    <a:pt x="1219" y="32"/>
                  </a:lnTo>
                  <a:lnTo>
                    <a:pt x="1085" y="0"/>
                  </a:lnTo>
                  <a:lnTo>
                    <a:pt x="958" y="28"/>
                  </a:lnTo>
                  <a:lnTo>
                    <a:pt x="888" y="106"/>
                  </a:lnTo>
                  <a:lnTo>
                    <a:pt x="937" y="285"/>
                  </a:lnTo>
                  <a:lnTo>
                    <a:pt x="660" y="441"/>
                  </a:lnTo>
                  <a:lnTo>
                    <a:pt x="983" y="473"/>
                  </a:lnTo>
                  <a:lnTo>
                    <a:pt x="1112" y="889"/>
                  </a:lnTo>
                  <a:lnTo>
                    <a:pt x="141" y="469"/>
                  </a:lnTo>
                  <a:lnTo>
                    <a:pt x="46" y="509"/>
                  </a:lnTo>
                  <a:lnTo>
                    <a:pt x="0" y="636"/>
                  </a:lnTo>
                  <a:lnTo>
                    <a:pt x="55" y="779"/>
                  </a:lnTo>
                  <a:lnTo>
                    <a:pt x="1139" y="1288"/>
                  </a:lnTo>
                  <a:lnTo>
                    <a:pt x="1378" y="1256"/>
                  </a:lnTo>
                  <a:lnTo>
                    <a:pt x="1570" y="1298"/>
                  </a:lnTo>
                  <a:lnTo>
                    <a:pt x="1587" y="1260"/>
                  </a:lnTo>
                  <a:lnTo>
                    <a:pt x="1587" y="1260"/>
                  </a:lnTo>
                  <a:close/>
                </a:path>
              </a:pathLst>
            </a:custGeom>
            <a:solidFill>
              <a:srgbClr val="F8F8F8"/>
            </a:solidFill>
            <a:ln w="9525">
              <a:noFill/>
              <a:round/>
              <a:headEnd/>
              <a:tailEnd/>
            </a:ln>
          </p:spPr>
          <p:txBody>
            <a:bodyPr/>
            <a:lstStyle/>
            <a:p>
              <a:pPr>
                <a:defRPr/>
              </a:pPr>
              <a:endParaRPr lang="zh-CN" altLang="en-US"/>
            </a:p>
          </p:txBody>
        </p:sp>
        <p:sp>
          <p:nvSpPr>
            <p:cNvPr id="50188" name="Freeform 12"/>
            <p:cNvSpPr>
              <a:spLocks/>
            </p:cNvSpPr>
            <p:nvPr userDrawn="1"/>
          </p:nvSpPr>
          <p:spPr bwMode="auto">
            <a:xfrm>
              <a:off x="1022" y="3582"/>
              <a:ext cx="71" cy="129"/>
            </a:xfrm>
            <a:custGeom>
              <a:avLst/>
              <a:gdLst/>
              <a:ahLst/>
              <a:cxnLst>
                <a:cxn ang="0">
                  <a:pos x="0" y="7"/>
                </a:cxn>
                <a:cxn ang="0">
                  <a:pos x="120" y="0"/>
                </a:cxn>
                <a:cxn ang="0">
                  <a:pos x="143" y="233"/>
                </a:cxn>
                <a:cxn ang="0">
                  <a:pos x="8" y="258"/>
                </a:cxn>
                <a:cxn ang="0">
                  <a:pos x="0" y="7"/>
                </a:cxn>
                <a:cxn ang="0">
                  <a:pos x="0" y="7"/>
                </a:cxn>
              </a:cxnLst>
              <a:rect l="0" t="0" r="r" b="b"/>
              <a:pathLst>
                <a:path w="143" h="258">
                  <a:moveTo>
                    <a:pt x="0" y="7"/>
                  </a:moveTo>
                  <a:lnTo>
                    <a:pt x="120" y="0"/>
                  </a:lnTo>
                  <a:lnTo>
                    <a:pt x="143" y="233"/>
                  </a:lnTo>
                  <a:lnTo>
                    <a:pt x="8" y="258"/>
                  </a:lnTo>
                  <a:lnTo>
                    <a:pt x="0" y="7"/>
                  </a:lnTo>
                  <a:lnTo>
                    <a:pt x="0" y="7"/>
                  </a:lnTo>
                  <a:close/>
                </a:path>
              </a:pathLst>
            </a:custGeom>
            <a:solidFill>
              <a:schemeClr val="accent1"/>
            </a:solidFill>
            <a:ln w="9525">
              <a:noFill/>
              <a:round/>
              <a:headEnd/>
              <a:tailEnd/>
            </a:ln>
          </p:spPr>
          <p:txBody>
            <a:bodyPr/>
            <a:lstStyle/>
            <a:p>
              <a:pPr>
                <a:defRPr/>
              </a:pPr>
              <a:endParaRPr lang="zh-CN" altLang="en-US"/>
            </a:p>
          </p:txBody>
        </p:sp>
        <p:sp>
          <p:nvSpPr>
            <p:cNvPr id="50189" name="Freeform 13"/>
            <p:cNvSpPr>
              <a:spLocks/>
            </p:cNvSpPr>
            <p:nvPr userDrawn="1"/>
          </p:nvSpPr>
          <p:spPr bwMode="auto">
            <a:xfrm>
              <a:off x="20" y="3774"/>
              <a:ext cx="792" cy="410"/>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w="9525">
              <a:noFill/>
              <a:round/>
              <a:headEnd/>
              <a:tailEnd/>
            </a:ln>
          </p:spPr>
          <p:txBody>
            <a:bodyPr/>
            <a:lstStyle/>
            <a:p>
              <a:pPr>
                <a:defRPr/>
              </a:pPr>
              <a:endParaRPr lang="zh-CN" altLang="en-US"/>
            </a:p>
          </p:txBody>
        </p:sp>
        <p:sp>
          <p:nvSpPr>
            <p:cNvPr id="50190" name="Freeform 14"/>
            <p:cNvSpPr>
              <a:spLocks/>
            </p:cNvSpPr>
            <p:nvPr userDrawn="1"/>
          </p:nvSpPr>
          <p:spPr bwMode="auto">
            <a:xfrm>
              <a:off x="129" y="3808"/>
              <a:ext cx="525" cy="374"/>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headEnd/>
              <a:tailEnd/>
            </a:ln>
          </p:spPr>
          <p:txBody>
            <a:bodyPr/>
            <a:lstStyle/>
            <a:p>
              <a:pPr>
                <a:defRPr/>
              </a:pPr>
              <a:endParaRPr lang="zh-CN" altLang="en-US"/>
            </a:p>
          </p:txBody>
        </p:sp>
        <p:sp>
          <p:nvSpPr>
            <p:cNvPr id="50191" name="Freeform 15"/>
            <p:cNvSpPr>
              <a:spLocks/>
            </p:cNvSpPr>
            <p:nvPr userDrawn="1"/>
          </p:nvSpPr>
          <p:spPr bwMode="auto">
            <a:xfrm>
              <a:off x="485" y="3532"/>
              <a:ext cx="135" cy="121"/>
            </a:xfrm>
            <a:custGeom>
              <a:avLst/>
              <a:gdLst/>
              <a:ahLst/>
              <a:cxnLst>
                <a:cxn ang="0">
                  <a:pos x="0" y="28"/>
                </a:cxn>
                <a:cxn ang="0">
                  <a:pos x="160" y="0"/>
                </a:cxn>
                <a:cxn ang="0">
                  <a:pos x="251" y="36"/>
                </a:cxn>
                <a:cxn ang="0">
                  <a:pos x="272" y="139"/>
                </a:cxn>
                <a:cxn ang="0">
                  <a:pos x="164" y="146"/>
                </a:cxn>
                <a:cxn ang="0">
                  <a:pos x="32" y="241"/>
                </a:cxn>
                <a:cxn ang="0">
                  <a:pos x="0" y="28"/>
                </a:cxn>
                <a:cxn ang="0">
                  <a:pos x="0" y="28"/>
                </a:cxn>
              </a:cxnLst>
              <a:rect l="0" t="0" r="r" b="b"/>
              <a:pathLst>
                <a:path w="272" h="241">
                  <a:moveTo>
                    <a:pt x="0" y="28"/>
                  </a:moveTo>
                  <a:lnTo>
                    <a:pt x="160" y="0"/>
                  </a:lnTo>
                  <a:lnTo>
                    <a:pt x="251" y="36"/>
                  </a:lnTo>
                  <a:lnTo>
                    <a:pt x="272" y="139"/>
                  </a:lnTo>
                  <a:lnTo>
                    <a:pt x="164" y="146"/>
                  </a:lnTo>
                  <a:lnTo>
                    <a:pt x="32" y="241"/>
                  </a:lnTo>
                  <a:lnTo>
                    <a:pt x="0" y="28"/>
                  </a:lnTo>
                  <a:lnTo>
                    <a:pt x="0" y="28"/>
                  </a:lnTo>
                  <a:close/>
                </a:path>
              </a:pathLst>
            </a:custGeom>
            <a:solidFill>
              <a:schemeClr val="hlink"/>
            </a:solidFill>
            <a:ln w="9525">
              <a:noFill/>
              <a:round/>
              <a:headEnd/>
              <a:tailEnd/>
            </a:ln>
          </p:spPr>
          <p:txBody>
            <a:bodyPr/>
            <a:lstStyle/>
            <a:p>
              <a:pPr>
                <a:defRPr/>
              </a:pPr>
              <a:endParaRPr lang="zh-CN" altLang="en-US"/>
            </a:p>
          </p:txBody>
        </p:sp>
        <p:sp>
          <p:nvSpPr>
            <p:cNvPr id="50192" name="Freeform 16"/>
            <p:cNvSpPr>
              <a:spLocks/>
            </p:cNvSpPr>
            <p:nvPr userDrawn="1"/>
          </p:nvSpPr>
          <p:spPr bwMode="auto">
            <a:xfrm>
              <a:off x="641" y="4163"/>
              <a:ext cx="76" cy="112"/>
            </a:xfrm>
            <a:custGeom>
              <a:avLst/>
              <a:gdLst/>
              <a:ahLst/>
              <a:cxnLst>
                <a:cxn ang="0">
                  <a:pos x="152" y="4"/>
                </a:cxn>
                <a:cxn ang="0">
                  <a:pos x="152" y="224"/>
                </a:cxn>
                <a:cxn ang="0">
                  <a:pos x="0" y="8"/>
                </a:cxn>
                <a:cxn ang="0">
                  <a:pos x="72" y="0"/>
                </a:cxn>
                <a:cxn ang="0">
                  <a:pos x="152" y="4"/>
                </a:cxn>
                <a:cxn ang="0">
                  <a:pos x="152" y="4"/>
                </a:cxn>
              </a:cxnLst>
              <a:rect l="0" t="0" r="r" b="b"/>
              <a:pathLst>
                <a:path w="152" h="224">
                  <a:moveTo>
                    <a:pt x="152" y="4"/>
                  </a:moveTo>
                  <a:lnTo>
                    <a:pt x="152" y="224"/>
                  </a:lnTo>
                  <a:lnTo>
                    <a:pt x="0" y="8"/>
                  </a:lnTo>
                  <a:lnTo>
                    <a:pt x="72" y="0"/>
                  </a:lnTo>
                  <a:lnTo>
                    <a:pt x="152" y="4"/>
                  </a:lnTo>
                  <a:lnTo>
                    <a:pt x="152" y="4"/>
                  </a:lnTo>
                  <a:close/>
                </a:path>
              </a:pathLst>
            </a:custGeom>
            <a:solidFill>
              <a:schemeClr val="hlink"/>
            </a:solidFill>
            <a:ln w="9525">
              <a:noFill/>
              <a:round/>
              <a:headEnd/>
              <a:tailEnd/>
            </a:ln>
          </p:spPr>
          <p:txBody>
            <a:bodyPr/>
            <a:lstStyle/>
            <a:p>
              <a:pPr>
                <a:defRPr/>
              </a:pPr>
              <a:endParaRPr lang="zh-CN" altLang="en-US"/>
            </a:p>
          </p:txBody>
        </p:sp>
        <p:sp>
          <p:nvSpPr>
            <p:cNvPr id="50193" name="Freeform 17"/>
            <p:cNvSpPr>
              <a:spLocks/>
            </p:cNvSpPr>
            <p:nvPr userDrawn="1"/>
          </p:nvSpPr>
          <p:spPr bwMode="auto">
            <a:xfrm>
              <a:off x="504" y="3607"/>
              <a:ext cx="193" cy="383"/>
            </a:xfrm>
            <a:custGeom>
              <a:avLst/>
              <a:gdLst/>
              <a:ahLst/>
              <a:cxnLst>
                <a:cxn ang="0">
                  <a:pos x="0" y="80"/>
                </a:cxn>
                <a:cxn ang="0">
                  <a:pos x="87" y="0"/>
                </a:cxn>
                <a:cxn ang="0">
                  <a:pos x="232" y="6"/>
                </a:cxn>
                <a:cxn ang="0">
                  <a:pos x="386" y="764"/>
                </a:cxn>
                <a:cxn ang="0">
                  <a:pos x="279" y="720"/>
                </a:cxn>
                <a:cxn ang="0">
                  <a:pos x="152" y="677"/>
                </a:cxn>
                <a:cxn ang="0">
                  <a:pos x="0" y="80"/>
                </a:cxn>
                <a:cxn ang="0">
                  <a:pos x="0" y="80"/>
                </a:cxn>
              </a:cxnLst>
              <a:rect l="0" t="0" r="r" b="b"/>
              <a:pathLst>
                <a:path w="386" h="764">
                  <a:moveTo>
                    <a:pt x="0" y="80"/>
                  </a:moveTo>
                  <a:lnTo>
                    <a:pt x="87" y="0"/>
                  </a:lnTo>
                  <a:lnTo>
                    <a:pt x="232" y="6"/>
                  </a:lnTo>
                  <a:lnTo>
                    <a:pt x="386" y="764"/>
                  </a:lnTo>
                  <a:lnTo>
                    <a:pt x="279" y="720"/>
                  </a:lnTo>
                  <a:lnTo>
                    <a:pt x="152" y="677"/>
                  </a:lnTo>
                  <a:lnTo>
                    <a:pt x="0" y="80"/>
                  </a:lnTo>
                  <a:lnTo>
                    <a:pt x="0" y="80"/>
                  </a:lnTo>
                  <a:close/>
                </a:path>
              </a:pathLst>
            </a:custGeom>
            <a:solidFill>
              <a:schemeClr val="bg2"/>
            </a:solidFill>
            <a:ln w="9525">
              <a:noFill/>
              <a:round/>
              <a:headEnd/>
              <a:tailEnd/>
            </a:ln>
          </p:spPr>
          <p:txBody>
            <a:bodyPr/>
            <a:lstStyle/>
            <a:p>
              <a:pPr>
                <a:defRPr/>
              </a:pPr>
              <a:endParaRPr lang="zh-CN" altLang="en-US"/>
            </a:p>
          </p:txBody>
        </p:sp>
        <p:sp>
          <p:nvSpPr>
            <p:cNvPr id="50194" name="Freeform 18"/>
            <p:cNvSpPr>
              <a:spLocks/>
            </p:cNvSpPr>
            <p:nvPr userDrawn="1"/>
          </p:nvSpPr>
          <p:spPr bwMode="auto">
            <a:xfrm>
              <a:off x="668" y="3590"/>
              <a:ext cx="364" cy="174"/>
            </a:xfrm>
            <a:custGeom>
              <a:avLst/>
              <a:gdLst/>
              <a:ahLst/>
              <a:cxnLst>
                <a:cxn ang="0">
                  <a:pos x="692" y="0"/>
                </a:cxn>
                <a:cxn ang="0">
                  <a:pos x="0" y="106"/>
                </a:cxn>
                <a:cxn ang="0">
                  <a:pos x="28" y="348"/>
                </a:cxn>
                <a:cxn ang="0">
                  <a:pos x="715" y="237"/>
                </a:cxn>
                <a:cxn ang="0">
                  <a:pos x="728" y="43"/>
                </a:cxn>
                <a:cxn ang="0">
                  <a:pos x="692" y="0"/>
                </a:cxn>
                <a:cxn ang="0">
                  <a:pos x="692" y="0"/>
                </a:cxn>
              </a:cxnLst>
              <a:rect l="0" t="0" r="r" b="b"/>
              <a:pathLst>
                <a:path w="728" h="348">
                  <a:moveTo>
                    <a:pt x="692" y="0"/>
                  </a:moveTo>
                  <a:lnTo>
                    <a:pt x="0" y="106"/>
                  </a:lnTo>
                  <a:lnTo>
                    <a:pt x="28" y="348"/>
                  </a:lnTo>
                  <a:lnTo>
                    <a:pt x="715" y="237"/>
                  </a:lnTo>
                  <a:lnTo>
                    <a:pt x="728" y="43"/>
                  </a:lnTo>
                  <a:lnTo>
                    <a:pt x="692" y="0"/>
                  </a:lnTo>
                  <a:lnTo>
                    <a:pt x="692" y="0"/>
                  </a:lnTo>
                  <a:close/>
                </a:path>
              </a:pathLst>
            </a:custGeom>
            <a:solidFill>
              <a:schemeClr val="bg2"/>
            </a:solidFill>
            <a:ln w="9525">
              <a:noFill/>
              <a:round/>
              <a:headEnd/>
              <a:tailEnd/>
            </a:ln>
          </p:spPr>
          <p:txBody>
            <a:bodyPr/>
            <a:lstStyle/>
            <a:p>
              <a:pPr>
                <a:defRPr/>
              </a:pPr>
              <a:endParaRPr lang="zh-CN" altLang="en-US"/>
            </a:p>
          </p:txBody>
        </p:sp>
        <p:sp>
          <p:nvSpPr>
            <p:cNvPr id="50195" name="Freeform 19"/>
            <p:cNvSpPr>
              <a:spLocks/>
            </p:cNvSpPr>
            <p:nvPr userDrawn="1"/>
          </p:nvSpPr>
          <p:spPr bwMode="auto">
            <a:xfrm>
              <a:off x="347" y="3693"/>
              <a:ext cx="156" cy="67"/>
            </a:xfrm>
            <a:custGeom>
              <a:avLst/>
              <a:gdLst/>
              <a:ahLst/>
              <a:cxnLst>
                <a:cxn ang="0">
                  <a:pos x="272" y="0"/>
                </a:cxn>
                <a:cxn ang="0">
                  <a:pos x="0" y="78"/>
                </a:cxn>
                <a:cxn ang="0">
                  <a:pos x="312" y="135"/>
                </a:cxn>
                <a:cxn ang="0">
                  <a:pos x="272" y="0"/>
                </a:cxn>
                <a:cxn ang="0">
                  <a:pos x="272" y="0"/>
                </a:cxn>
              </a:cxnLst>
              <a:rect l="0" t="0" r="r" b="b"/>
              <a:pathLst>
                <a:path w="312" h="135">
                  <a:moveTo>
                    <a:pt x="272" y="0"/>
                  </a:moveTo>
                  <a:lnTo>
                    <a:pt x="0" y="78"/>
                  </a:lnTo>
                  <a:lnTo>
                    <a:pt x="312" y="135"/>
                  </a:lnTo>
                  <a:lnTo>
                    <a:pt x="272" y="0"/>
                  </a:lnTo>
                  <a:lnTo>
                    <a:pt x="272" y="0"/>
                  </a:lnTo>
                  <a:close/>
                </a:path>
              </a:pathLst>
            </a:custGeom>
            <a:solidFill>
              <a:schemeClr val="accent1"/>
            </a:solidFill>
            <a:ln w="9525">
              <a:noFill/>
              <a:round/>
              <a:headEnd/>
              <a:tailEnd/>
            </a:ln>
          </p:spPr>
          <p:txBody>
            <a:bodyPr/>
            <a:lstStyle/>
            <a:p>
              <a:pPr>
                <a:defRPr/>
              </a:pPr>
              <a:endParaRPr lang="zh-CN" altLang="en-US"/>
            </a:p>
          </p:txBody>
        </p:sp>
        <p:grpSp>
          <p:nvGrpSpPr>
            <p:cNvPr id="2084" name="Group 20"/>
            <p:cNvGrpSpPr>
              <a:grpSpLocks/>
            </p:cNvGrpSpPr>
            <p:nvPr userDrawn="1"/>
          </p:nvGrpSpPr>
          <p:grpSpPr bwMode="auto">
            <a:xfrm>
              <a:off x="5" y="3490"/>
              <a:ext cx="1124" cy="780"/>
              <a:chOff x="5" y="3490"/>
              <a:chExt cx="1124" cy="780"/>
            </a:xfrm>
          </p:grpSpPr>
          <p:grpSp>
            <p:nvGrpSpPr>
              <p:cNvPr id="2085" name="Group 21"/>
              <p:cNvGrpSpPr>
                <a:grpSpLocks/>
              </p:cNvGrpSpPr>
              <p:nvPr userDrawn="1"/>
            </p:nvGrpSpPr>
            <p:grpSpPr bwMode="auto">
              <a:xfrm>
                <a:off x="499" y="3562"/>
                <a:ext cx="548" cy="708"/>
                <a:chOff x="499" y="3562"/>
                <a:chExt cx="548" cy="708"/>
              </a:xfrm>
            </p:grpSpPr>
            <p:sp>
              <p:nvSpPr>
                <p:cNvPr id="50198" name="Freeform 22"/>
                <p:cNvSpPr>
                  <a:spLocks/>
                </p:cNvSpPr>
                <p:nvPr userDrawn="1"/>
              </p:nvSpPr>
              <p:spPr bwMode="auto">
                <a:xfrm>
                  <a:off x="499" y="3587"/>
                  <a:ext cx="157" cy="87"/>
                </a:xfrm>
                <a:custGeom>
                  <a:avLst/>
                  <a:gdLst/>
                  <a:ahLst/>
                  <a:cxnLst>
                    <a:cxn ang="0">
                      <a:pos x="0" y="107"/>
                    </a:cxn>
                    <a:cxn ang="0">
                      <a:pos x="114" y="10"/>
                    </a:cxn>
                    <a:cxn ang="0">
                      <a:pos x="213" y="0"/>
                    </a:cxn>
                    <a:cxn ang="0">
                      <a:pos x="292" y="27"/>
                    </a:cxn>
                    <a:cxn ang="0">
                      <a:pos x="313" y="91"/>
                    </a:cxn>
                    <a:cxn ang="0">
                      <a:pos x="167" y="67"/>
                    </a:cxn>
                    <a:cxn ang="0">
                      <a:pos x="74" y="101"/>
                    </a:cxn>
                    <a:cxn ang="0">
                      <a:pos x="13" y="175"/>
                    </a:cxn>
                    <a:cxn ang="0">
                      <a:pos x="0" y="107"/>
                    </a:cxn>
                    <a:cxn ang="0">
                      <a:pos x="0" y="107"/>
                    </a:cxn>
                  </a:cxnLst>
                  <a:rect l="0" t="0" r="r" b="b"/>
                  <a:pathLst>
                    <a:path w="313" h="175">
                      <a:moveTo>
                        <a:pt x="0" y="107"/>
                      </a:moveTo>
                      <a:lnTo>
                        <a:pt x="114" y="10"/>
                      </a:lnTo>
                      <a:lnTo>
                        <a:pt x="213" y="0"/>
                      </a:lnTo>
                      <a:lnTo>
                        <a:pt x="292" y="27"/>
                      </a:lnTo>
                      <a:lnTo>
                        <a:pt x="313" y="91"/>
                      </a:lnTo>
                      <a:lnTo>
                        <a:pt x="167" y="67"/>
                      </a:lnTo>
                      <a:lnTo>
                        <a:pt x="74" y="101"/>
                      </a:lnTo>
                      <a:lnTo>
                        <a:pt x="13" y="175"/>
                      </a:lnTo>
                      <a:lnTo>
                        <a:pt x="0" y="107"/>
                      </a:lnTo>
                      <a:lnTo>
                        <a:pt x="0" y="107"/>
                      </a:lnTo>
                      <a:close/>
                    </a:path>
                  </a:pathLst>
                </a:custGeom>
                <a:solidFill>
                  <a:schemeClr val="accent2"/>
                </a:solidFill>
                <a:ln w="9525">
                  <a:noFill/>
                  <a:round/>
                  <a:headEnd/>
                  <a:tailEnd/>
                </a:ln>
              </p:spPr>
              <p:txBody>
                <a:bodyPr/>
                <a:lstStyle/>
                <a:p>
                  <a:pPr>
                    <a:defRPr/>
                  </a:pPr>
                  <a:endParaRPr lang="zh-CN" altLang="en-US"/>
                </a:p>
              </p:txBody>
            </p:sp>
            <p:sp>
              <p:nvSpPr>
                <p:cNvPr id="50199" name="Freeform 23"/>
                <p:cNvSpPr>
                  <a:spLocks/>
                </p:cNvSpPr>
                <p:nvPr userDrawn="1"/>
              </p:nvSpPr>
              <p:spPr bwMode="auto">
                <a:xfrm>
                  <a:off x="636" y="4137"/>
                  <a:ext cx="115" cy="133"/>
                </a:xfrm>
                <a:custGeom>
                  <a:avLst/>
                  <a:gdLst/>
                  <a:ahLst/>
                  <a:cxnLst>
                    <a:cxn ang="0">
                      <a:pos x="0" y="40"/>
                    </a:cxn>
                    <a:cxn ang="0">
                      <a:pos x="160" y="266"/>
                    </a:cxn>
                    <a:cxn ang="0">
                      <a:pos x="230" y="251"/>
                    </a:cxn>
                    <a:cxn ang="0">
                      <a:pos x="223" y="17"/>
                    </a:cxn>
                    <a:cxn ang="0">
                      <a:pos x="166" y="0"/>
                    </a:cxn>
                    <a:cxn ang="0">
                      <a:pos x="179" y="197"/>
                    </a:cxn>
                    <a:cxn ang="0">
                      <a:pos x="71" y="4"/>
                    </a:cxn>
                    <a:cxn ang="0">
                      <a:pos x="0" y="40"/>
                    </a:cxn>
                    <a:cxn ang="0">
                      <a:pos x="0" y="40"/>
                    </a:cxn>
                  </a:cxnLst>
                  <a:rect l="0" t="0" r="r" b="b"/>
                  <a:pathLst>
                    <a:path w="230" h="266">
                      <a:moveTo>
                        <a:pt x="0" y="40"/>
                      </a:moveTo>
                      <a:lnTo>
                        <a:pt x="160" y="266"/>
                      </a:lnTo>
                      <a:lnTo>
                        <a:pt x="230" y="251"/>
                      </a:lnTo>
                      <a:lnTo>
                        <a:pt x="223" y="17"/>
                      </a:lnTo>
                      <a:lnTo>
                        <a:pt x="166" y="0"/>
                      </a:lnTo>
                      <a:lnTo>
                        <a:pt x="179" y="197"/>
                      </a:lnTo>
                      <a:lnTo>
                        <a:pt x="71" y="4"/>
                      </a:lnTo>
                      <a:lnTo>
                        <a:pt x="0" y="40"/>
                      </a:lnTo>
                      <a:lnTo>
                        <a:pt x="0" y="40"/>
                      </a:lnTo>
                      <a:close/>
                    </a:path>
                  </a:pathLst>
                </a:custGeom>
                <a:solidFill>
                  <a:schemeClr val="accent2"/>
                </a:solidFill>
                <a:ln w="9525">
                  <a:noFill/>
                  <a:round/>
                  <a:headEnd/>
                  <a:tailEnd/>
                </a:ln>
              </p:spPr>
              <p:txBody>
                <a:bodyPr/>
                <a:lstStyle/>
                <a:p>
                  <a:pPr>
                    <a:defRPr/>
                  </a:pPr>
                  <a:endParaRPr lang="zh-CN" altLang="en-US"/>
                </a:p>
              </p:txBody>
            </p:sp>
            <p:sp>
              <p:nvSpPr>
                <p:cNvPr id="50200" name="Freeform 24"/>
                <p:cNvSpPr>
                  <a:spLocks/>
                </p:cNvSpPr>
                <p:nvPr userDrawn="1"/>
              </p:nvSpPr>
              <p:spPr bwMode="auto">
                <a:xfrm>
                  <a:off x="1004" y="3562"/>
                  <a:ext cx="43" cy="117"/>
                </a:xfrm>
                <a:custGeom>
                  <a:avLst/>
                  <a:gdLst/>
                  <a:ahLst/>
                  <a:cxnLst>
                    <a:cxn ang="0">
                      <a:pos x="0" y="19"/>
                    </a:cxn>
                    <a:cxn ang="0">
                      <a:pos x="36" y="93"/>
                    </a:cxn>
                    <a:cxn ang="0">
                      <a:pos x="44" y="154"/>
                    </a:cxn>
                    <a:cxn ang="0">
                      <a:pos x="27" y="234"/>
                    </a:cxn>
                    <a:cxn ang="0">
                      <a:pos x="80" y="220"/>
                    </a:cxn>
                    <a:cxn ang="0">
                      <a:pos x="87" y="116"/>
                    </a:cxn>
                    <a:cxn ang="0">
                      <a:pos x="46" y="0"/>
                    </a:cxn>
                    <a:cxn ang="0">
                      <a:pos x="0" y="19"/>
                    </a:cxn>
                    <a:cxn ang="0">
                      <a:pos x="0" y="19"/>
                    </a:cxn>
                  </a:cxnLst>
                  <a:rect l="0" t="0" r="r" b="b"/>
                  <a:pathLst>
                    <a:path w="87" h="234">
                      <a:moveTo>
                        <a:pt x="0" y="19"/>
                      </a:moveTo>
                      <a:lnTo>
                        <a:pt x="36" y="93"/>
                      </a:lnTo>
                      <a:lnTo>
                        <a:pt x="44" y="154"/>
                      </a:lnTo>
                      <a:lnTo>
                        <a:pt x="27" y="234"/>
                      </a:lnTo>
                      <a:lnTo>
                        <a:pt x="80" y="220"/>
                      </a:lnTo>
                      <a:lnTo>
                        <a:pt x="87" y="116"/>
                      </a:lnTo>
                      <a:lnTo>
                        <a:pt x="46" y="0"/>
                      </a:lnTo>
                      <a:lnTo>
                        <a:pt x="0" y="19"/>
                      </a:lnTo>
                      <a:lnTo>
                        <a:pt x="0" y="19"/>
                      </a:lnTo>
                      <a:close/>
                    </a:path>
                  </a:pathLst>
                </a:custGeom>
                <a:solidFill>
                  <a:schemeClr val="accent2"/>
                </a:solidFill>
                <a:ln w="9525">
                  <a:noFill/>
                  <a:round/>
                  <a:headEnd/>
                  <a:tailEnd/>
                </a:ln>
              </p:spPr>
              <p:txBody>
                <a:bodyPr/>
                <a:lstStyle/>
                <a:p>
                  <a:pPr>
                    <a:defRPr/>
                  </a:pPr>
                  <a:endParaRPr lang="zh-CN" altLang="en-US"/>
                </a:p>
              </p:txBody>
            </p:sp>
          </p:grpSp>
          <p:sp>
            <p:nvSpPr>
              <p:cNvPr id="50201" name="Freeform 25"/>
              <p:cNvSpPr>
                <a:spLocks/>
              </p:cNvSpPr>
              <p:nvPr userDrawn="1"/>
            </p:nvSpPr>
            <p:spPr bwMode="auto">
              <a:xfrm>
                <a:off x="76" y="3732"/>
                <a:ext cx="595" cy="250"/>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headEnd/>
                <a:tailEnd/>
              </a:ln>
            </p:spPr>
            <p:txBody>
              <a:bodyPr/>
              <a:lstStyle/>
              <a:p>
                <a:pPr>
                  <a:defRPr/>
                </a:pPr>
                <a:endParaRPr lang="zh-CN" altLang="en-US"/>
              </a:p>
            </p:txBody>
          </p:sp>
          <p:sp>
            <p:nvSpPr>
              <p:cNvPr id="50202" name="Freeform 26"/>
              <p:cNvSpPr>
                <a:spLocks/>
              </p:cNvSpPr>
              <p:nvPr userDrawn="1"/>
            </p:nvSpPr>
            <p:spPr bwMode="auto">
              <a:xfrm>
                <a:off x="260" y="3886"/>
                <a:ext cx="244" cy="148"/>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headEnd/>
                <a:tailEnd/>
              </a:ln>
            </p:spPr>
            <p:txBody>
              <a:bodyPr/>
              <a:lstStyle/>
              <a:p>
                <a:pPr>
                  <a:defRPr/>
                </a:pPr>
                <a:endParaRPr lang="zh-CN" altLang="en-US"/>
              </a:p>
            </p:txBody>
          </p:sp>
          <p:sp>
            <p:nvSpPr>
              <p:cNvPr id="50203" name="Freeform 27"/>
              <p:cNvSpPr>
                <a:spLocks/>
              </p:cNvSpPr>
              <p:nvPr userDrawn="1"/>
            </p:nvSpPr>
            <p:spPr bwMode="auto">
              <a:xfrm>
                <a:off x="565" y="3680"/>
                <a:ext cx="107" cy="238"/>
              </a:xfrm>
              <a:custGeom>
                <a:avLst/>
                <a:gdLst/>
                <a:ahLst/>
                <a:cxnLst>
                  <a:cxn ang="0">
                    <a:pos x="24" y="0"/>
                  </a:cxn>
                  <a:cxn ang="0">
                    <a:pos x="91" y="25"/>
                  </a:cxn>
                  <a:cxn ang="0">
                    <a:pos x="80" y="192"/>
                  </a:cxn>
                  <a:cxn ang="0">
                    <a:pos x="106" y="327"/>
                  </a:cxn>
                  <a:cxn ang="0">
                    <a:pos x="213" y="451"/>
                  </a:cxn>
                  <a:cxn ang="0">
                    <a:pos x="97" y="478"/>
                  </a:cxn>
                  <a:cxn ang="0">
                    <a:pos x="30" y="344"/>
                  </a:cxn>
                  <a:cxn ang="0">
                    <a:pos x="0" y="57"/>
                  </a:cxn>
                  <a:cxn ang="0">
                    <a:pos x="24" y="0"/>
                  </a:cxn>
                  <a:cxn ang="0">
                    <a:pos x="24" y="0"/>
                  </a:cxn>
                </a:cxnLst>
                <a:rect l="0" t="0" r="r" b="b"/>
                <a:pathLst>
                  <a:path w="213" h="478">
                    <a:moveTo>
                      <a:pt x="24" y="0"/>
                    </a:moveTo>
                    <a:lnTo>
                      <a:pt x="91" y="25"/>
                    </a:lnTo>
                    <a:lnTo>
                      <a:pt x="80" y="192"/>
                    </a:lnTo>
                    <a:lnTo>
                      <a:pt x="106" y="327"/>
                    </a:lnTo>
                    <a:lnTo>
                      <a:pt x="213" y="451"/>
                    </a:lnTo>
                    <a:lnTo>
                      <a:pt x="97" y="478"/>
                    </a:lnTo>
                    <a:lnTo>
                      <a:pt x="30" y="344"/>
                    </a:lnTo>
                    <a:lnTo>
                      <a:pt x="0" y="57"/>
                    </a:lnTo>
                    <a:lnTo>
                      <a:pt x="24" y="0"/>
                    </a:lnTo>
                    <a:lnTo>
                      <a:pt x="24" y="0"/>
                    </a:lnTo>
                    <a:close/>
                  </a:path>
                </a:pathLst>
              </a:custGeom>
              <a:solidFill>
                <a:schemeClr val="accent2"/>
              </a:solidFill>
              <a:ln w="9525">
                <a:noFill/>
                <a:round/>
                <a:headEnd/>
                <a:tailEnd/>
              </a:ln>
            </p:spPr>
            <p:txBody>
              <a:bodyPr/>
              <a:lstStyle/>
              <a:p>
                <a:pPr>
                  <a:defRPr/>
                </a:pPr>
                <a:endParaRPr lang="zh-CN" altLang="en-US"/>
              </a:p>
            </p:txBody>
          </p:sp>
          <p:grpSp>
            <p:nvGrpSpPr>
              <p:cNvPr id="2089" name="Group 28"/>
              <p:cNvGrpSpPr>
                <a:grpSpLocks/>
              </p:cNvGrpSpPr>
              <p:nvPr userDrawn="1"/>
            </p:nvGrpSpPr>
            <p:grpSpPr bwMode="auto">
              <a:xfrm>
                <a:off x="5" y="3490"/>
                <a:ext cx="1124" cy="678"/>
                <a:chOff x="5" y="3490"/>
                <a:chExt cx="1124" cy="678"/>
              </a:xfrm>
            </p:grpSpPr>
            <p:sp>
              <p:nvSpPr>
                <p:cNvPr id="50205" name="Freeform 29"/>
                <p:cNvSpPr>
                  <a:spLocks/>
                </p:cNvSpPr>
                <p:nvPr userDrawn="1"/>
              </p:nvSpPr>
              <p:spPr bwMode="auto">
                <a:xfrm>
                  <a:off x="669" y="4048"/>
                  <a:ext cx="75" cy="87"/>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headEnd/>
                  <a:tailEnd/>
                </a:ln>
              </p:spPr>
              <p:txBody>
                <a:bodyPr/>
                <a:lstStyle/>
                <a:p>
                  <a:pPr>
                    <a:defRPr/>
                  </a:pPr>
                  <a:endParaRPr lang="zh-CN" altLang="en-US"/>
                </a:p>
              </p:txBody>
            </p:sp>
            <p:sp>
              <p:nvSpPr>
                <p:cNvPr id="50206" name="Freeform 30"/>
                <p:cNvSpPr>
                  <a:spLocks/>
                </p:cNvSpPr>
                <p:nvPr userDrawn="1"/>
              </p:nvSpPr>
              <p:spPr bwMode="auto">
                <a:xfrm>
                  <a:off x="5" y="3728"/>
                  <a:ext cx="842" cy="440"/>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headEnd/>
                  <a:tailEnd/>
                </a:ln>
              </p:spPr>
              <p:txBody>
                <a:bodyPr/>
                <a:lstStyle/>
                <a:p>
                  <a:pPr>
                    <a:defRPr/>
                  </a:pPr>
                  <a:endParaRPr lang="zh-CN" altLang="en-US"/>
                </a:p>
              </p:txBody>
            </p:sp>
            <p:sp>
              <p:nvSpPr>
                <p:cNvPr id="50207" name="Freeform 31"/>
                <p:cNvSpPr>
                  <a:spLocks/>
                </p:cNvSpPr>
                <p:nvPr userDrawn="1"/>
              </p:nvSpPr>
              <p:spPr bwMode="auto">
                <a:xfrm>
                  <a:off x="106" y="3770"/>
                  <a:ext cx="80" cy="167"/>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headEnd/>
                  <a:tailEnd/>
                </a:ln>
              </p:spPr>
              <p:txBody>
                <a:bodyPr/>
                <a:lstStyle/>
                <a:p>
                  <a:pPr>
                    <a:defRPr/>
                  </a:pPr>
                  <a:endParaRPr lang="zh-CN" altLang="en-US"/>
                </a:p>
              </p:txBody>
            </p:sp>
            <p:sp>
              <p:nvSpPr>
                <p:cNvPr id="50208" name="Freeform 32"/>
                <p:cNvSpPr>
                  <a:spLocks/>
                </p:cNvSpPr>
                <p:nvPr userDrawn="1"/>
              </p:nvSpPr>
              <p:spPr bwMode="auto">
                <a:xfrm>
                  <a:off x="449" y="3490"/>
                  <a:ext cx="322" cy="594"/>
                </a:xfrm>
                <a:custGeom>
                  <a:avLst/>
                  <a:gdLst/>
                  <a:ahLst/>
                  <a:cxnLst>
                    <a:cxn ang="0">
                      <a:pos x="218" y="896"/>
                    </a:cxn>
                    <a:cxn ang="0">
                      <a:pos x="0" y="124"/>
                    </a:cxn>
                    <a:cxn ang="0">
                      <a:pos x="81" y="38"/>
                    </a:cxn>
                    <a:cxn ang="0">
                      <a:pos x="258" y="0"/>
                    </a:cxn>
                    <a:cxn ang="0">
                      <a:pos x="399" y="57"/>
                    </a:cxn>
                    <a:cxn ang="0">
                      <a:pos x="642" y="1188"/>
                    </a:cxn>
                    <a:cxn ang="0">
                      <a:pos x="555" y="1091"/>
                    </a:cxn>
                    <a:cxn ang="0">
                      <a:pos x="355" y="97"/>
                    </a:cxn>
                    <a:cxn ang="0">
                      <a:pos x="226" y="61"/>
                    </a:cxn>
                    <a:cxn ang="0">
                      <a:pos x="119" y="74"/>
                    </a:cxn>
                    <a:cxn ang="0">
                      <a:pos x="76" y="141"/>
                    </a:cxn>
                    <a:cxn ang="0">
                      <a:pos x="306" y="924"/>
                    </a:cxn>
                    <a:cxn ang="0">
                      <a:pos x="218" y="896"/>
                    </a:cxn>
                    <a:cxn ang="0">
                      <a:pos x="218" y="896"/>
                    </a:cxn>
                  </a:cxnLst>
                  <a:rect l="0" t="0" r="r" b="b"/>
                  <a:pathLst>
                    <a:path w="642" h="1188">
                      <a:moveTo>
                        <a:pt x="218" y="896"/>
                      </a:moveTo>
                      <a:lnTo>
                        <a:pt x="0" y="124"/>
                      </a:lnTo>
                      <a:lnTo>
                        <a:pt x="81" y="38"/>
                      </a:lnTo>
                      <a:lnTo>
                        <a:pt x="258" y="0"/>
                      </a:lnTo>
                      <a:lnTo>
                        <a:pt x="399" y="57"/>
                      </a:lnTo>
                      <a:lnTo>
                        <a:pt x="642" y="1188"/>
                      </a:lnTo>
                      <a:lnTo>
                        <a:pt x="555" y="1091"/>
                      </a:lnTo>
                      <a:lnTo>
                        <a:pt x="355" y="97"/>
                      </a:lnTo>
                      <a:lnTo>
                        <a:pt x="226" y="61"/>
                      </a:lnTo>
                      <a:lnTo>
                        <a:pt x="119" y="74"/>
                      </a:lnTo>
                      <a:lnTo>
                        <a:pt x="76" y="141"/>
                      </a:lnTo>
                      <a:lnTo>
                        <a:pt x="306" y="924"/>
                      </a:lnTo>
                      <a:lnTo>
                        <a:pt x="218" y="896"/>
                      </a:lnTo>
                      <a:lnTo>
                        <a:pt x="218" y="896"/>
                      </a:lnTo>
                      <a:close/>
                    </a:path>
                  </a:pathLst>
                </a:custGeom>
                <a:solidFill>
                  <a:schemeClr val="accent2"/>
                </a:solidFill>
                <a:ln w="9525">
                  <a:noFill/>
                  <a:round/>
                  <a:headEnd/>
                  <a:tailEnd/>
                </a:ln>
              </p:spPr>
              <p:txBody>
                <a:bodyPr/>
                <a:lstStyle/>
                <a:p>
                  <a:pPr>
                    <a:defRPr/>
                  </a:pPr>
                  <a:endParaRPr lang="zh-CN" altLang="en-US"/>
                </a:p>
              </p:txBody>
            </p:sp>
            <p:sp>
              <p:nvSpPr>
                <p:cNvPr id="50209" name="Freeform 33"/>
                <p:cNvSpPr>
                  <a:spLocks/>
                </p:cNvSpPr>
                <p:nvPr userDrawn="1"/>
              </p:nvSpPr>
              <p:spPr bwMode="auto">
                <a:xfrm>
                  <a:off x="578" y="3650"/>
                  <a:ext cx="96" cy="252"/>
                </a:xfrm>
                <a:custGeom>
                  <a:avLst/>
                  <a:gdLst/>
                  <a:ahLst/>
                  <a:cxnLst>
                    <a:cxn ang="0">
                      <a:pos x="0" y="27"/>
                    </a:cxn>
                    <a:cxn ang="0">
                      <a:pos x="76" y="194"/>
                    </a:cxn>
                    <a:cxn ang="0">
                      <a:pos x="113" y="318"/>
                    </a:cxn>
                    <a:cxn ang="0">
                      <a:pos x="116" y="504"/>
                    </a:cxn>
                    <a:cxn ang="0">
                      <a:pos x="192" y="504"/>
                    </a:cxn>
                    <a:cxn ang="0">
                      <a:pos x="187" y="360"/>
                    </a:cxn>
                    <a:cxn ang="0">
                      <a:pos x="162" y="208"/>
                    </a:cxn>
                    <a:cxn ang="0">
                      <a:pos x="99" y="59"/>
                    </a:cxn>
                    <a:cxn ang="0">
                      <a:pos x="63" y="0"/>
                    </a:cxn>
                    <a:cxn ang="0">
                      <a:pos x="0" y="27"/>
                    </a:cxn>
                    <a:cxn ang="0">
                      <a:pos x="0" y="27"/>
                    </a:cxn>
                  </a:cxnLst>
                  <a:rect l="0" t="0" r="r" b="b"/>
                  <a:pathLst>
                    <a:path w="192" h="504">
                      <a:moveTo>
                        <a:pt x="0" y="27"/>
                      </a:moveTo>
                      <a:lnTo>
                        <a:pt x="76" y="194"/>
                      </a:lnTo>
                      <a:lnTo>
                        <a:pt x="113" y="318"/>
                      </a:lnTo>
                      <a:lnTo>
                        <a:pt x="116" y="504"/>
                      </a:lnTo>
                      <a:lnTo>
                        <a:pt x="192" y="504"/>
                      </a:lnTo>
                      <a:lnTo>
                        <a:pt x="187" y="360"/>
                      </a:lnTo>
                      <a:lnTo>
                        <a:pt x="162" y="208"/>
                      </a:lnTo>
                      <a:lnTo>
                        <a:pt x="99" y="59"/>
                      </a:lnTo>
                      <a:lnTo>
                        <a:pt x="63" y="0"/>
                      </a:lnTo>
                      <a:lnTo>
                        <a:pt x="0" y="27"/>
                      </a:lnTo>
                      <a:lnTo>
                        <a:pt x="0" y="27"/>
                      </a:lnTo>
                      <a:close/>
                    </a:path>
                  </a:pathLst>
                </a:custGeom>
                <a:solidFill>
                  <a:schemeClr val="accent2"/>
                </a:solidFill>
                <a:ln w="9525">
                  <a:noFill/>
                  <a:round/>
                  <a:headEnd/>
                  <a:tailEnd/>
                </a:ln>
              </p:spPr>
              <p:txBody>
                <a:bodyPr/>
                <a:lstStyle/>
                <a:p>
                  <a:pPr>
                    <a:defRPr/>
                  </a:pPr>
                  <a:endParaRPr lang="zh-CN" altLang="en-US"/>
                </a:p>
              </p:txBody>
            </p:sp>
            <p:sp>
              <p:nvSpPr>
                <p:cNvPr id="50210" name="Freeform 34"/>
                <p:cNvSpPr>
                  <a:spLocks/>
                </p:cNvSpPr>
                <p:nvPr userDrawn="1"/>
              </p:nvSpPr>
              <p:spPr bwMode="auto">
                <a:xfrm>
                  <a:off x="328" y="3630"/>
                  <a:ext cx="195" cy="135"/>
                </a:xfrm>
                <a:custGeom>
                  <a:avLst/>
                  <a:gdLst/>
                  <a:ahLst/>
                  <a:cxnLst>
                    <a:cxn ang="0">
                      <a:pos x="297" y="0"/>
                    </a:cxn>
                    <a:cxn ang="0">
                      <a:pos x="257" y="17"/>
                    </a:cxn>
                    <a:cxn ang="0">
                      <a:pos x="253" y="66"/>
                    </a:cxn>
                    <a:cxn ang="0">
                      <a:pos x="0" y="169"/>
                    </a:cxn>
                    <a:cxn ang="0">
                      <a:pos x="0" y="222"/>
                    </a:cxn>
                    <a:cxn ang="0">
                      <a:pos x="284" y="226"/>
                    </a:cxn>
                    <a:cxn ang="0">
                      <a:pos x="320" y="269"/>
                    </a:cxn>
                    <a:cxn ang="0">
                      <a:pos x="390" y="266"/>
                    </a:cxn>
                    <a:cxn ang="0">
                      <a:pos x="383" y="190"/>
                    </a:cxn>
                    <a:cxn ang="0">
                      <a:pos x="116" y="176"/>
                    </a:cxn>
                    <a:cxn ang="0">
                      <a:pos x="333" y="89"/>
                    </a:cxn>
                    <a:cxn ang="0">
                      <a:pos x="297" y="0"/>
                    </a:cxn>
                    <a:cxn ang="0">
                      <a:pos x="297" y="0"/>
                    </a:cxn>
                  </a:cxnLst>
                  <a:rect l="0" t="0" r="r" b="b"/>
                  <a:pathLst>
                    <a:path w="390" h="269">
                      <a:moveTo>
                        <a:pt x="297" y="0"/>
                      </a:moveTo>
                      <a:lnTo>
                        <a:pt x="257" y="17"/>
                      </a:lnTo>
                      <a:lnTo>
                        <a:pt x="253" y="66"/>
                      </a:lnTo>
                      <a:lnTo>
                        <a:pt x="0" y="169"/>
                      </a:lnTo>
                      <a:lnTo>
                        <a:pt x="0" y="222"/>
                      </a:lnTo>
                      <a:lnTo>
                        <a:pt x="284" y="226"/>
                      </a:lnTo>
                      <a:lnTo>
                        <a:pt x="320" y="269"/>
                      </a:lnTo>
                      <a:lnTo>
                        <a:pt x="390" y="266"/>
                      </a:lnTo>
                      <a:lnTo>
                        <a:pt x="383" y="190"/>
                      </a:lnTo>
                      <a:lnTo>
                        <a:pt x="116" y="176"/>
                      </a:lnTo>
                      <a:lnTo>
                        <a:pt x="333" y="89"/>
                      </a:lnTo>
                      <a:lnTo>
                        <a:pt x="297" y="0"/>
                      </a:lnTo>
                      <a:lnTo>
                        <a:pt x="297" y="0"/>
                      </a:lnTo>
                      <a:close/>
                    </a:path>
                  </a:pathLst>
                </a:custGeom>
                <a:solidFill>
                  <a:schemeClr val="accent2"/>
                </a:solidFill>
                <a:ln w="9525">
                  <a:noFill/>
                  <a:round/>
                  <a:headEnd/>
                  <a:tailEnd/>
                </a:ln>
              </p:spPr>
              <p:txBody>
                <a:bodyPr/>
                <a:lstStyle/>
                <a:p>
                  <a:pPr>
                    <a:defRPr/>
                  </a:pPr>
                  <a:endParaRPr lang="zh-CN" altLang="en-US"/>
                </a:p>
              </p:txBody>
            </p:sp>
            <p:sp>
              <p:nvSpPr>
                <p:cNvPr id="50211" name="Freeform 35"/>
                <p:cNvSpPr>
                  <a:spLocks/>
                </p:cNvSpPr>
                <p:nvPr userDrawn="1"/>
              </p:nvSpPr>
              <p:spPr bwMode="auto">
                <a:xfrm>
                  <a:off x="658" y="3538"/>
                  <a:ext cx="471" cy="212"/>
                </a:xfrm>
                <a:custGeom>
                  <a:avLst/>
                  <a:gdLst/>
                  <a:ahLst/>
                  <a:cxnLst>
                    <a:cxn ang="0">
                      <a:pos x="0" y="131"/>
                    </a:cxn>
                    <a:cxn ang="0">
                      <a:pos x="863" y="0"/>
                    </a:cxn>
                    <a:cxn ang="0">
                      <a:pos x="926" y="78"/>
                    </a:cxn>
                    <a:cxn ang="0">
                      <a:pos x="941" y="181"/>
                    </a:cxn>
                    <a:cxn ang="0">
                      <a:pos x="903" y="282"/>
                    </a:cxn>
                    <a:cxn ang="0">
                      <a:pos x="57" y="424"/>
                    </a:cxn>
                    <a:cxn ang="0">
                      <a:pos x="53" y="384"/>
                    </a:cxn>
                    <a:cxn ang="0">
                      <a:pos x="863" y="242"/>
                    </a:cxn>
                    <a:cxn ang="0">
                      <a:pos x="893" y="145"/>
                    </a:cxn>
                    <a:cxn ang="0">
                      <a:pos x="840" y="57"/>
                    </a:cxn>
                    <a:cxn ang="0">
                      <a:pos x="0" y="185"/>
                    </a:cxn>
                    <a:cxn ang="0">
                      <a:pos x="0" y="131"/>
                    </a:cxn>
                    <a:cxn ang="0">
                      <a:pos x="0" y="131"/>
                    </a:cxn>
                  </a:cxnLst>
                  <a:rect l="0" t="0" r="r" b="b"/>
                  <a:pathLst>
                    <a:path w="941" h="424">
                      <a:moveTo>
                        <a:pt x="0" y="131"/>
                      </a:moveTo>
                      <a:lnTo>
                        <a:pt x="863" y="0"/>
                      </a:lnTo>
                      <a:lnTo>
                        <a:pt x="926" y="78"/>
                      </a:lnTo>
                      <a:lnTo>
                        <a:pt x="941" y="181"/>
                      </a:lnTo>
                      <a:lnTo>
                        <a:pt x="903" y="282"/>
                      </a:lnTo>
                      <a:lnTo>
                        <a:pt x="57" y="424"/>
                      </a:lnTo>
                      <a:lnTo>
                        <a:pt x="53" y="384"/>
                      </a:lnTo>
                      <a:lnTo>
                        <a:pt x="863" y="242"/>
                      </a:lnTo>
                      <a:lnTo>
                        <a:pt x="893" y="145"/>
                      </a:lnTo>
                      <a:lnTo>
                        <a:pt x="840" y="57"/>
                      </a:lnTo>
                      <a:lnTo>
                        <a:pt x="0" y="185"/>
                      </a:lnTo>
                      <a:lnTo>
                        <a:pt x="0" y="131"/>
                      </a:lnTo>
                      <a:lnTo>
                        <a:pt x="0" y="131"/>
                      </a:lnTo>
                      <a:close/>
                    </a:path>
                  </a:pathLst>
                </a:custGeom>
                <a:solidFill>
                  <a:schemeClr val="accent2"/>
                </a:solidFill>
                <a:ln w="9525">
                  <a:noFill/>
                  <a:round/>
                  <a:headEnd/>
                  <a:tailEnd/>
                </a:ln>
              </p:spPr>
              <p:txBody>
                <a:bodyPr/>
                <a:lstStyle/>
                <a:p>
                  <a:pPr>
                    <a:defRPr/>
                  </a:pPr>
                  <a:endParaRPr lang="zh-CN" altLang="en-US"/>
                </a:p>
              </p:txBody>
            </p:sp>
            <p:sp>
              <p:nvSpPr>
                <p:cNvPr id="50212" name="Freeform 36"/>
                <p:cNvSpPr>
                  <a:spLocks/>
                </p:cNvSpPr>
                <p:nvPr userDrawn="1"/>
              </p:nvSpPr>
              <p:spPr bwMode="auto">
                <a:xfrm>
                  <a:off x="717" y="3606"/>
                  <a:ext cx="245" cy="86"/>
                </a:xfrm>
                <a:custGeom>
                  <a:avLst/>
                  <a:gdLst/>
                  <a:ahLst/>
                  <a:cxnLst>
                    <a:cxn ang="0">
                      <a:pos x="0" y="126"/>
                    </a:cxn>
                    <a:cxn ang="0">
                      <a:pos x="66" y="173"/>
                    </a:cxn>
                    <a:cxn ang="0">
                      <a:pos x="222" y="166"/>
                    </a:cxn>
                    <a:cxn ang="0">
                      <a:pos x="418" y="116"/>
                    </a:cxn>
                    <a:cxn ang="0">
                      <a:pos x="488" y="42"/>
                    </a:cxn>
                    <a:cxn ang="0">
                      <a:pos x="443" y="2"/>
                    </a:cxn>
                    <a:cxn ang="0">
                      <a:pos x="253" y="0"/>
                    </a:cxn>
                    <a:cxn ang="0">
                      <a:pos x="110" y="12"/>
                    </a:cxn>
                    <a:cxn ang="0">
                      <a:pos x="15" y="76"/>
                    </a:cxn>
                    <a:cxn ang="0">
                      <a:pos x="112" y="95"/>
                    </a:cxn>
                    <a:cxn ang="0">
                      <a:pos x="275" y="53"/>
                    </a:cxn>
                    <a:cxn ang="0">
                      <a:pos x="416" y="53"/>
                    </a:cxn>
                    <a:cxn ang="0">
                      <a:pos x="268" y="110"/>
                    </a:cxn>
                    <a:cxn ang="0">
                      <a:pos x="142" y="126"/>
                    </a:cxn>
                    <a:cxn ang="0">
                      <a:pos x="0" y="126"/>
                    </a:cxn>
                    <a:cxn ang="0">
                      <a:pos x="0" y="126"/>
                    </a:cxn>
                  </a:cxnLst>
                  <a:rect l="0" t="0" r="r" b="b"/>
                  <a:pathLst>
                    <a:path w="488" h="173">
                      <a:moveTo>
                        <a:pt x="0" y="126"/>
                      </a:moveTo>
                      <a:lnTo>
                        <a:pt x="66" y="173"/>
                      </a:lnTo>
                      <a:lnTo>
                        <a:pt x="222" y="166"/>
                      </a:lnTo>
                      <a:lnTo>
                        <a:pt x="418" y="116"/>
                      </a:lnTo>
                      <a:lnTo>
                        <a:pt x="488" y="42"/>
                      </a:lnTo>
                      <a:lnTo>
                        <a:pt x="443" y="2"/>
                      </a:lnTo>
                      <a:lnTo>
                        <a:pt x="253" y="0"/>
                      </a:lnTo>
                      <a:lnTo>
                        <a:pt x="110" y="12"/>
                      </a:lnTo>
                      <a:lnTo>
                        <a:pt x="15" y="76"/>
                      </a:lnTo>
                      <a:lnTo>
                        <a:pt x="112" y="95"/>
                      </a:lnTo>
                      <a:lnTo>
                        <a:pt x="275" y="53"/>
                      </a:lnTo>
                      <a:lnTo>
                        <a:pt x="416" y="53"/>
                      </a:lnTo>
                      <a:lnTo>
                        <a:pt x="268" y="110"/>
                      </a:lnTo>
                      <a:lnTo>
                        <a:pt x="142" y="126"/>
                      </a:lnTo>
                      <a:lnTo>
                        <a:pt x="0" y="126"/>
                      </a:lnTo>
                      <a:lnTo>
                        <a:pt x="0" y="126"/>
                      </a:lnTo>
                      <a:close/>
                    </a:path>
                  </a:pathLst>
                </a:custGeom>
                <a:solidFill>
                  <a:schemeClr val="accent2"/>
                </a:solidFill>
                <a:ln w="9525">
                  <a:noFill/>
                  <a:round/>
                  <a:headEnd/>
                  <a:tailEnd/>
                </a:ln>
              </p:spPr>
              <p:txBody>
                <a:bodyPr/>
                <a:lstStyle/>
                <a:p>
                  <a:pPr>
                    <a:defRPr/>
                  </a:pPr>
                  <a:endParaRPr lang="zh-CN" altLang="en-US"/>
                </a:p>
              </p:txBody>
            </p:sp>
          </p:grpSp>
        </p:grpSp>
      </p:grpSp>
      <p:grpSp>
        <p:nvGrpSpPr>
          <p:cNvPr id="2059" name="Group 37"/>
          <p:cNvGrpSpPr>
            <a:grpSpLocks/>
          </p:cNvGrpSpPr>
          <p:nvPr/>
        </p:nvGrpSpPr>
        <p:grpSpPr bwMode="auto">
          <a:xfrm>
            <a:off x="8680450" y="2116138"/>
            <a:ext cx="385763" cy="4308475"/>
            <a:chOff x="5468" y="1333"/>
            <a:chExt cx="243" cy="2714"/>
          </a:xfrm>
        </p:grpSpPr>
        <p:sp>
          <p:nvSpPr>
            <p:cNvPr id="50214" name="Freeform 38"/>
            <p:cNvSpPr>
              <a:spLocks/>
            </p:cNvSpPr>
            <p:nvPr userDrawn="1"/>
          </p:nvSpPr>
          <p:spPr bwMode="auto">
            <a:xfrm flipH="1">
              <a:off x="5468" y="2620"/>
              <a:ext cx="205" cy="1427"/>
            </a:xfrm>
            <a:custGeom>
              <a:avLst/>
              <a:gdLst/>
              <a:ahLst/>
              <a:cxnLst>
                <a:cxn ang="0">
                  <a:pos x="692" y="3156"/>
                </a:cxn>
                <a:cxn ang="0">
                  <a:pos x="380" y="2945"/>
                </a:cxn>
                <a:cxn ang="0">
                  <a:pos x="319" y="2783"/>
                </a:cxn>
                <a:cxn ang="0">
                  <a:pos x="371" y="2542"/>
                </a:cxn>
                <a:cxn ang="0">
                  <a:pos x="591" y="2251"/>
                </a:cxn>
                <a:cxn ang="0">
                  <a:pos x="641" y="2070"/>
                </a:cxn>
                <a:cxn ang="0">
                  <a:pos x="591" y="1948"/>
                </a:cxn>
                <a:cxn ang="0">
                  <a:pos x="401" y="1859"/>
                </a:cxn>
                <a:cxn ang="0">
                  <a:pos x="361" y="1747"/>
                </a:cxn>
                <a:cxn ang="0">
                  <a:pos x="430" y="1587"/>
                </a:cxn>
                <a:cxn ang="0">
                  <a:pos x="741" y="1156"/>
                </a:cxn>
                <a:cxn ang="0">
                  <a:pos x="772" y="945"/>
                </a:cxn>
                <a:cxn ang="0">
                  <a:pos x="692" y="713"/>
                </a:cxn>
                <a:cxn ang="0">
                  <a:pos x="430" y="603"/>
                </a:cxn>
                <a:cxn ang="0">
                  <a:pos x="200" y="422"/>
                </a:cxn>
                <a:cxn ang="0">
                  <a:pos x="0" y="0"/>
                </a:cxn>
                <a:cxn ang="0">
                  <a:pos x="29" y="382"/>
                </a:cxn>
                <a:cxn ang="0">
                  <a:pos x="179" y="612"/>
                </a:cxn>
                <a:cxn ang="0">
                  <a:pos x="380" y="753"/>
                </a:cxn>
                <a:cxn ang="0">
                  <a:pos x="601" y="833"/>
                </a:cxn>
                <a:cxn ang="0">
                  <a:pos x="612" y="1044"/>
                </a:cxn>
                <a:cxn ang="0">
                  <a:pos x="500" y="1266"/>
                </a:cxn>
                <a:cxn ang="0">
                  <a:pos x="240" y="1658"/>
                </a:cxn>
                <a:cxn ang="0">
                  <a:pos x="230" y="1909"/>
                </a:cxn>
                <a:cxn ang="0">
                  <a:pos x="471" y="2049"/>
                </a:cxn>
                <a:cxn ang="0">
                  <a:pos x="460" y="2180"/>
                </a:cxn>
                <a:cxn ang="0">
                  <a:pos x="249" y="2452"/>
                </a:cxn>
                <a:cxn ang="0">
                  <a:pos x="160" y="2713"/>
                </a:cxn>
                <a:cxn ang="0">
                  <a:pos x="240" y="2994"/>
                </a:cxn>
                <a:cxn ang="0">
                  <a:pos x="430" y="3144"/>
                </a:cxn>
                <a:cxn ang="0">
                  <a:pos x="671" y="3266"/>
                </a:cxn>
                <a:cxn ang="0">
                  <a:pos x="692" y="3156"/>
                </a:cxn>
                <a:cxn ang="0">
                  <a:pos x="692" y="3156"/>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w="9525">
              <a:noFill/>
              <a:round/>
              <a:headEnd/>
              <a:tailEnd/>
            </a:ln>
          </p:spPr>
          <p:txBody>
            <a:bodyPr/>
            <a:lstStyle/>
            <a:p>
              <a:pPr>
                <a:defRPr/>
              </a:pPr>
              <a:endParaRPr lang="zh-CN" altLang="en-US"/>
            </a:p>
          </p:txBody>
        </p:sp>
        <p:sp>
          <p:nvSpPr>
            <p:cNvPr id="50215" name="Freeform 39"/>
            <p:cNvSpPr>
              <a:spLocks/>
            </p:cNvSpPr>
            <p:nvPr userDrawn="1"/>
          </p:nvSpPr>
          <p:spPr bwMode="auto">
            <a:xfrm flipH="1">
              <a:off x="5506" y="1333"/>
              <a:ext cx="205" cy="1633"/>
            </a:xfrm>
            <a:custGeom>
              <a:avLst/>
              <a:gdLst/>
              <a:ahLst/>
              <a:cxnLst>
                <a:cxn ang="0">
                  <a:pos x="692" y="3156"/>
                </a:cxn>
                <a:cxn ang="0">
                  <a:pos x="380" y="2945"/>
                </a:cxn>
                <a:cxn ang="0">
                  <a:pos x="319" y="2783"/>
                </a:cxn>
                <a:cxn ang="0">
                  <a:pos x="371" y="2542"/>
                </a:cxn>
                <a:cxn ang="0">
                  <a:pos x="591" y="2251"/>
                </a:cxn>
                <a:cxn ang="0">
                  <a:pos x="641" y="2070"/>
                </a:cxn>
                <a:cxn ang="0">
                  <a:pos x="591" y="1948"/>
                </a:cxn>
                <a:cxn ang="0">
                  <a:pos x="401" y="1859"/>
                </a:cxn>
                <a:cxn ang="0">
                  <a:pos x="361" y="1747"/>
                </a:cxn>
                <a:cxn ang="0">
                  <a:pos x="430" y="1587"/>
                </a:cxn>
                <a:cxn ang="0">
                  <a:pos x="741" y="1156"/>
                </a:cxn>
                <a:cxn ang="0">
                  <a:pos x="772" y="945"/>
                </a:cxn>
                <a:cxn ang="0">
                  <a:pos x="692" y="713"/>
                </a:cxn>
                <a:cxn ang="0">
                  <a:pos x="430" y="603"/>
                </a:cxn>
                <a:cxn ang="0">
                  <a:pos x="200" y="422"/>
                </a:cxn>
                <a:cxn ang="0">
                  <a:pos x="0" y="0"/>
                </a:cxn>
                <a:cxn ang="0">
                  <a:pos x="29" y="382"/>
                </a:cxn>
                <a:cxn ang="0">
                  <a:pos x="179" y="612"/>
                </a:cxn>
                <a:cxn ang="0">
                  <a:pos x="380" y="753"/>
                </a:cxn>
                <a:cxn ang="0">
                  <a:pos x="601" y="833"/>
                </a:cxn>
                <a:cxn ang="0">
                  <a:pos x="612" y="1044"/>
                </a:cxn>
                <a:cxn ang="0">
                  <a:pos x="500" y="1266"/>
                </a:cxn>
                <a:cxn ang="0">
                  <a:pos x="240" y="1658"/>
                </a:cxn>
                <a:cxn ang="0">
                  <a:pos x="230" y="1909"/>
                </a:cxn>
                <a:cxn ang="0">
                  <a:pos x="471" y="2049"/>
                </a:cxn>
                <a:cxn ang="0">
                  <a:pos x="460" y="2180"/>
                </a:cxn>
                <a:cxn ang="0">
                  <a:pos x="249" y="2452"/>
                </a:cxn>
                <a:cxn ang="0">
                  <a:pos x="160" y="2713"/>
                </a:cxn>
                <a:cxn ang="0">
                  <a:pos x="240" y="2994"/>
                </a:cxn>
                <a:cxn ang="0">
                  <a:pos x="430" y="3144"/>
                </a:cxn>
                <a:cxn ang="0">
                  <a:pos x="671" y="3266"/>
                </a:cxn>
                <a:cxn ang="0">
                  <a:pos x="692" y="3156"/>
                </a:cxn>
                <a:cxn ang="0">
                  <a:pos x="692" y="3156"/>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w="9525">
              <a:noFill/>
              <a:round/>
              <a:headEnd/>
              <a:tailEnd/>
            </a:ln>
          </p:spPr>
          <p:txBody>
            <a:bodyPr/>
            <a:lstStyle/>
            <a:p>
              <a:pPr>
                <a:defRPr/>
              </a:pPr>
              <a:endParaRPr lang="zh-CN" altLang="en-US"/>
            </a:p>
          </p:txBody>
        </p:sp>
      </p:grpSp>
      <p:grpSp>
        <p:nvGrpSpPr>
          <p:cNvPr id="2060" name="Group 40"/>
          <p:cNvGrpSpPr>
            <a:grpSpLocks/>
          </p:cNvGrpSpPr>
          <p:nvPr/>
        </p:nvGrpSpPr>
        <p:grpSpPr bwMode="auto">
          <a:xfrm>
            <a:off x="7318375" y="90488"/>
            <a:ext cx="2133600" cy="1911350"/>
            <a:chOff x="4610" y="57"/>
            <a:chExt cx="1344" cy="1204"/>
          </a:xfrm>
        </p:grpSpPr>
        <p:grpSp>
          <p:nvGrpSpPr>
            <p:cNvPr id="2061" name="Group 41"/>
            <p:cNvGrpSpPr>
              <a:grpSpLocks/>
            </p:cNvGrpSpPr>
            <p:nvPr userDrawn="1"/>
          </p:nvGrpSpPr>
          <p:grpSpPr bwMode="auto">
            <a:xfrm>
              <a:off x="4610" y="57"/>
              <a:ext cx="1344" cy="1204"/>
              <a:chOff x="4610" y="57"/>
              <a:chExt cx="1344" cy="1204"/>
            </a:xfrm>
          </p:grpSpPr>
          <p:sp>
            <p:nvSpPr>
              <p:cNvPr id="50218" name="Freeform 42"/>
              <p:cNvSpPr>
                <a:spLocks/>
              </p:cNvSpPr>
              <p:nvPr userDrawn="1"/>
            </p:nvSpPr>
            <p:spPr bwMode="auto">
              <a:xfrm rot="-3172564">
                <a:off x="5430" y="1086"/>
                <a:ext cx="62" cy="288"/>
              </a:xfrm>
              <a:custGeom>
                <a:avLst/>
                <a:gdLst/>
                <a:ahLst/>
                <a:cxnLst>
                  <a:cxn ang="0">
                    <a:pos x="123" y="9"/>
                  </a:cxn>
                  <a:cxn ang="0">
                    <a:pos x="131" y="342"/>
                  </a:cxn>
                  <a:cxn ang="0">
                    <a:pos x="0" y="806"/>
                  </a:cxn>
                  <a:cxn ang="0">
                    <a:pos x="79" y="789"/>
                  </a:cxn>
                  <a:cxn ang="0">
                    <a:pos x="218" y="376"/>
                  </a:cxn>
                  <a:cxn ang="0">
                    <a:pos x="245" y="0"/>
                  </a:cxn>
                  <a:cxn ang="0">
                    <a:pos x="123" y="9"/>
                  </a:cxn>
                  <a:cxn ang="0">
                    <a:pos x="123" y="9"/>
                  </a:cxn>
                </a:cxnLst>
                <a:rect l="0" t="0" r="r" b="b"/>
                <a:pathLst>
                  <a:path w="245" h="806">
                    <a:moveTo>
                      <a:pt x="123" y="9"/>
                    </a:moveTo>
                    <a:lnTo>
                      <a:pt x="131" y="342"/>
                    </a:lnTo>
                    <a:lnTo>
                      <a:pt x="0" y="806"/>
                    </a:lnTo>
                    <a:lnTo>
                      <a:pt x="79" y="789"/>
                    </a:lnTo>
                    <a:lnTo>
                      <a:pt x="218" y="376"/>
                    </a:lnTo>
                    <a:lnTo>
                      <a:pt x="245" y="0"/>
                    </a:lnTo>
                    <a:lnTo>
                      <a:pt x="123" y="9"/>
                    </a:lnTo>
                    <a:lnTo>
                      <a:pt x="123" y="9"/>
                    </a:lnTo>
                    <a:close/>
                  </a:path>
                </a:pathLst>
              </a:custGeom>
              <a:solidFill>
                <a:schemeClr val="accent2"/>
              </a:solidFill>
              <a:ln w="9525">
                <a:noFill/>
                <a:round/>
                <a:headEnd/>
                <a:tailEnd/>
              </a:ln>
            </p:spPr>
            <p:txBody>
              <a:bodyPr/>
              <a:lstStyle/>
              <a:p>
                <a:pPr>
                  <a:defRPr/>
                </a:pPr>
                <a:endParaRPr lang="zh-CN" altLang="en-US"/>
              </a:p>
            </p:txBody>
          </p:sp>
          <p:grpSp>
            <p:nvGrpSpPr>
              <p:cNvPr id="2064" name="Group 43"/>
              <p:cNvGrpSpPr>
                <a:grpSpLocks/>
              </p:cNvGrpSpPr>
              <p:nvPr userDrawn="1"/>
            </p:nvGrpSpPr>
            <p:grpSpPr bwMode="auto">
              <a:xfrm>
                <a:off x="4610" y="57"/>
                <a:ext cx="1344" cy="985"/>
                <a:chOff x="4610" y="57"/>
                <a:chExt cx="1344" cy="985"/>
              </a:xfrm>
            </p:grpSpPr>
            <p:sp>
              <p:nvSpPr>
                <p:cNvPr id="50220" name="Freeform 44"/>
                <p:cNvSpPr>
                  <a:spLocks/>
                </p:cNvSpPr>
                <p:nvPr userDrawn="1"/>
              </p:nvSpPr>
              <p:spPr bwMode="auto">
                <a:xfrm rot="-3172564">
                  <a:off x="4966" y="71"/>
                  <a:ext cx="153" cy="125"/>
                </a:xfrm>
                <a:custGeom>
                  <a:avLst/>
                  <a:gdLst/>
                  <a:ahLst/>
                  <a:cxnLst>
                    <a:cxn ang="0">
                      <a:pos x="0" y="0"/>
                    </a:cxn>
                    <a:cxn ang="0">
                      <a:pos x="298" y="184"/>
                    </a:cxn>
                    <a:cxn ang="0">
                      <a:pos x="500" y="349"/>
                    </a:cxn>
                    <a:cxn ang="0">
                      <a:pos x="604" y="140"/>
                    </a:cxn>
                    <a:cxn ang="0">
                      <a:pos x="359" y="9"/>
                    </a:cxn>
                    <a:cxn ang="0">
                      <a:pos x="464" y="184"/>
                    </a:cxn>
                    <a:cxn ang="0">
                      <a:pos x="131" y="17"/>
                    </a:cxn>
                    <a:cxn ang="0">
                      <a:pos x="0" y="0"/>
                    </a:cxn>
                    <a:cxn ang="0">
                      <a:pos x="0" y="0"/>
                    </a:cxn>
                  </a:cxnLst>
                  <a:rect l="0" t="0" r="r" b="b"/>
                  <a:pathLst>
                    <a:path w="604" h="349">
                      <a:moveTo>
                        <a:pt x="0" y="0"/>
                      </a:moveTo>
                      <a:lnTo>
                        <a:pt x="298" y="184"/>
                      </a:lnTo>
                      <a:lnTo>
                        <a:pt x="500" y="349"/>
                      </a:lnTo>
                      <a:lnTo>
                        <a:pt x="604" y="140"/>
                      </a:lnTo>
                      <a:lnTo>
                        <a:pt x="359" y="9"/>
                      </a:lnTo>
                      <a:lnTo>
                        <a:pt x="464" y="184"/>
                      </a:lnTo>
                      <a:lnTo>
                        <a:pt x="131" y="17"/>
                      </a:lnTo>
                      <a:lnTo>
                        <a:pt x="0" y="0"/>
                      </a:lnTo>
                      <a:lnTo>
                        <a:pt x="0" y="0"/>
                      </a:lnTo>
                      <a:close/>
                    </a:path>
                  </a:pathLst>
                </a:custGeom>
                <a:solidFill>
                  <a:schemeClr val="accent2"/>
                </a:solidFill>
                <a:ln w="9525">
                  <a:noFill/>
                  <a:round/>
                  <a:headEnd/>
                  <a:tailEnd/>
                </a:ln>
              </p:spPr>
              <p:txBody>
                <a:bodyPr/>
                <a:lstStyle/>
                <a:p>
                  <a:pPr>
                    <a:defRPr/>
                  </a:pPr>
                  <a:endParaRPr lang="zh-CN" altLang="en-US"/>
                </a:p>
              </p:txBody>
            </p:sp>
            <p:sp>
              <p:nvSpPr>
                <p:cNvPr id="50221" name="Freeform 45"/>
                <p:cNvSpPr>
                  <a:spLocks/>
                </p:cNvSpPr>
                <p:nvPr userDrawn="1"/>
              </p:nvSpPr>
              <p:spPr bwMode="auto">
                <a:xfrm rot="-3172564">
                  <a:off x="5049" y="331"/>
                  <a:ext cx="269" cy="438"/>
                </a:xfrm>
                <a:custGeom>
                  <a:avLst/>
                  <a:gdLst/>
                  <a:ahLst/>
                  <a:cxnLst>
                    <a:cxn ang="0">
                      <a:pos x="741" y="129"/>
                    </a:cxn>
                    <a:cxn ang="0">
                      <a:pos x="485" y="352"/>
                    </a:cxn>
                    <a:cxn ang="0">
                      <a:pos x="163" y="762"/>
                    </a:cxn>
                    <a:cxn ang="0">
                      <a:pos x="0" y="1101"/>
                    </a:cxn>
                    <a:cxn ang="0">
                      <a:pos x="59" y="1230"/>
                    </a:cxn>
                    <a:cxn ang="0">
                      <a:pos x="262" y="1201"/>
                    </a:cxn>
                    <a:cxn ang="0">
                      <a:pos x="578" y="914"/>
                    </a:cxn>
                    <a:cxn ang="0">
                      <a:pos x="876" y="534"/>
                    </a:cxn>
                    <a:cxn ang="0">
                      <a:pos x="1034" y="270"/>
                    </a:cxn>
                    <a:cxn ang="0">
                      <a:pos x="1064" y="84"/>
                    </a:cxn>
                    <a:cxn ang="0">
                      <a:pos x="977" y="0"/>
                    </a:cxn>
                    <a:cxn ang="0">
                      <a:pos x="836" y="65"/>
                    </a:cxn>
                    <a:cxn ang="0">
                      <a:pos x="969" y="107"/>
                    </a:cxn>
                    <a:cxn ang="0">
                      <a:pos x="876" y="352"/>
                    </a:cxn>
                    <a:cxn ang="0">
                      <a:pos x="690" y="656"/>
                    </a:cxn>
                    <a:cxn ang="0">
                      <a:pos x="350" y="1008"/>
                    </a:cxn>
                    <a:cxn ang="0">
                      <a:pos x="116" y="1114"/>
                    </a:cxn>
                    <a:cxn ang="0">
                      <a:pos x="135" y="943"/>
                    </a:cxn>
                    <a:cxn ang="0">
                      <a:pos x="437" y="504"/>
                    </a:cxn>
                    <a:cxn ang="0">
                      <a:pos x="831" y="118"/>
                    </a:cxn>
                    <a:cxn ang="0">
                      <a:pos x="741" y="129"/>
                    </a:cxn>
                    <a:cxn ang="0">
                      <a:pos x="741" y="129"/>
                    </a:cxn>
                  </a:cxnLst>
                  <a:rect l="0" t="0" r="r" b="b"/>
                  <a:pathLst>
                    <a:path w="1064" h="1230">
                      <a:moveTo>
                        <a:pt x="741" y="129"/>
                      </a:moveTo>
                      <a:lnTo>
                        <a:pt x="485" y="352"/>
                      </a:lnTo>
                      <a:lnTo>
                        <a:pt x="163" y="762"/>
                      </a:lnTo>
                      <a:lnTo>
                        <a:pt x="0" y="1101"/>
                      </a:lnTo>
                      <a:lnTo>
                        <a:pt x="59" y="1230"/>
                      </a:lnTo>
                      <a:lnTo>
                        <a:pt x="262" y="1201"/>
                      </a:lnTo>
                      <a:lnTo>
                        <a:pt x="578" y="914"/>
                      </a:lnTo>
                      <a:lnTo>
                        <a:pt x="876" y="534"/>
                      </a:lnTo>
                      <a:lnTo>
                        <a:pt x="1034" y="270"/>
                      </a:lnTo>
                      <a:lnTo>
                        <a:pt x="1064" y="84"/>
                      </a:lnTo>
                      <a:lnTo>
                        <a:pt x="977" y="0"/>
                      </a:lnTo>
                      <a:lnTo>
                        <a:pt x="836" y="65"/>
                      </a:lnTo>
                      <a:lnTo>
                        <a:pt x="969" y="107"/>
                      </a:lnTo>
                      <a:lnTo>
                        <a:pt x="876" y="352"/>
                      </a:lnTo>
                      <a:lnTo>
                        <a:pt x="690" y="656"/>
                      </a:lnTo>
                      <a:lnTo>
                        <a:pt x="350" y="1008"/>
                      </a:lnTo>
                      <a:lnTo>
                        <a:pt x="116" y="1114"/>
                      </a:lnTo>
                      <a:lnTo>
                        <a:pt x="135" y="943"/>
                      </a:lnTo>
                      <a:lnTo>
                        <a:pt x="437" y="504"/>
                      </a:lnTo>
                      <a:lnTo>
                        <a:pt x="831" y="118"/>
                      </a:lnTo>
                      <a:lnTo>
                        <a:pt x="741" y="129"/>
                      </a:lnTo>
                      <a:lnTo>
                        <a:pt x="741" y="129"/>
                      </a:lnTo>
                      <a:close/>
                    </a:path>
                  </a:pathLst>
                </a:custGeom>
                <a:solidFill>
                  <a:schemeClr val="accent2"/>
                </a:solidFill>
                <a:ln w="9525">
                  <a:noFill/>
                  <a:round/>
                  <a:headEnd/>
                  <a:tailEnd/>
                </a:ln>
              </p:spPr>
              <p:txBody>
                <a:bodyPr/>
                <a:lstStyle/>
                <a:p>
                  <a:pPr>
                    <a:defRPr/>
                  </a:pPr>
                  <a:endParaRPr lang="zh-CN" altLang="en-US"/>
                </a:p>
              </p:txBody>
            </p:sp>
            <p:sp>
              <p:nvSpPr>
                <p:cNvPr id="50222" name="Freeform 46"/>
                <p:cNvSpPr>
                  <a:spLocks/>
                </p:cNvSpPr>
                <p:nvPr userDrawn="1"/>
              </p:nvSpPr>
              <p:spPr bwMode="auto">
                <a:xfrm rot="-3172564">
                  <a:off x="4859" y="181"/>
                  <a:ext cx="505" cy="898"/>
                </a:xfrm>
                <a:custGeom>
                  <a:avLst/>
                  <a:gdLst/>
                  <a:ahLst/>
                  <a:cxnLst>
                    <a:cxn ang="0">
                      <a:pos x="1941" y="0"/>
                    </a:cxn>
                    <a:cxn ang="0">
                      <a:pos x="0" y="2521"/>
                    </a:cxn>
                    <a:cxn ang="0">
                      <a:pos x="192" y="2450"/>
                    </a:cxn>
                    <a:cxn ang="0">
                      <a:pos x="2002" y="61"/>
                    </a:cxn>
                    <a:cxn ang="0">
                      <a:pos x="1941" y="0"/>
                    </a:cxn>
                    <a:cxn ang="0">
                      <a:pos x="1941" y="0"/>
                    </a:cxn>
                  </a:cxnLst>
                  <a:rect l="0" t="0" r="r" b="b"/>
                  <a:pathLst>
                    <a:path w="2002" h="2521">
                      <a:moveTo>
                        <a:pt x="1941" y="0"/>
                      </a:moveTo>
                      <a:lnTo>
                        <a:pt x="0" y="2521"/>
                      </a:lnTo>
                      <a:lnTo>
                        <a:pt x="192" y="2450"/>
                      </a:lnTo>
                      <a:lnTo>
                        <a:pt x="2002" y="61"/>
                      </a:lnTo>
                      <a:lnTo>
                        <a:pt x="1941" y="0"/>
                      </a:lnTo>
                      <a:lnTo>
                        <a:pt x="1941" y="0"/>
                      </a:lnTo>
                      <a:close/>
                    </a:path>
                  </a:pathLst>
                </a:custGeom>
                <a:solidFill>
                  <a:schemeClr val="accent2"/>
                </a:solidFill>
                <a:ln w="9525">
                  <a:noFill/>
                  <a:round/>
                  <a:headEnd/>
                  <a:tailEnd/>
                </a:ln>
              </p:spPr>
              <p:txBody>
                <a:bodyPr/>
                <a:lstStyle/>
                <a:p>
                  <a:pPr>
                    <a:defRPr/>
                  </a:pPr>
                  <a:endParaRPr lang="zh-CN" altLang="en-US"/>
                </a:p>
              </p:txBody>
            </p:sp>
            <p:sp>
              <p:nvSpPr>
                <p:cNvPr id="50223" name="Freeform 47"/>
                <p:cNvSpPr>
                  <a:spLocks/>
                </p:cNvSpPr>
                <p:nvPr userDrawn="1"/>
              </p:nvSpPr>
              <p:spPr bwMode="auto">
                <a:xfrm rot="-3172564">
                  <a:off x="4903" y="-19"/>
                  <a:ext cx="758" cy="1344"/>
                </a:xfrm>
                <a:custGeom>
                  <a:avLst/>
                  <a:gdLst/>
                  <a:ahLst/>
                  <a:cxnLst>
                    <a:cxn ang="0">
                      <a:pos x="95" y="2844"/>
                    </a:cxn>
                    <a:cxn ang="0">
                      <a:pos x="394" y="2834"/>
                    </a:cxn>
                    <a:cxn ang="0">
                      <a:pos x="821" y="3009"/>
                    </a:cxn>
                    <a:cxn ang="0">
                      <a:pos x="681" y="2817"/>
                    </a:cxn>
                    <a:cxn ang="0">
                      <a:pos x="367" y="2703"/>
                    </a:cxn>
                    <a:cxn ang="0">
                      <a:pos x="637" y="2720"/>
                    </a:cxn>
                    <a:cxn ang="0">
                      <a:pos x="979" y="2870"/>
                    </a:cxn>
                    <a:cxn ang="0">
                      <a:pos x="2859" y="420"/>
                    </a:cxn>
                    <a:cxn ang="0">
                      <a:pos x="2578" y="148"/>
                    </a:cxn>
                    <a:cxn ang="0">
                      <a:pos x="2308" y="0"/>
                    </a:cxn>
                    <a:cxn ang="0">
                      <a:pos x="2692" y="78"/>
                    </a:cxn>
                    <a:cxn ang="0">
                      <a:pos x="3007" y="428"/>
                    </a:cxn>
                    <a:cxn ang="0">
                      <a:pos x="831" y="3273"/>
                    </a:cxn>
                    <a:cxn ang="0">
                      <a:pos x="481" y="3412"/>
                    </a:cxn>
                    <a:cxn ang="0">
                      <a:pos x="105" y="3771"/>
                    </a:cxn>
                    <a:cxn ang="0">
                      <a:pos x="0" y="3667"/>
                    </a:cxn>
                    <a:cxn ang="0">
                      <a:pos x="131" y="3631"/>
                    </a:cxn>
                    <a:cxn ang="0">
                      <a:pos x="376" y="3385"/>
                    </a:cxn>
                    <a:cxn ang="0">
                      <a:pos x="165" y="3273"/>
                    </a:cxn>
                    <a:cxn ang="0">
                      <a:pos x="165" y="3176"/>
                    </a:cxn>
                    <a:cxn ang="0">
                      <a:pos x="411" y="3298"/>
                    </a:cxn>
                    <a:cxn ang="0">
                      <a:pos x="411" y="3186"/>
                    </a:cxn>
                    <a:cxn ang="0">
                      <a:pos x="603" y="3220"/>
                    </a:cxn>
                    <a:cxn ang="0">
                      <a:pos x="428" y="3079"/>
                    </a:cxn>
                    <a:cxn ang="0">
                      <a:pos x="629" y="3062"/>
                    </a:cxn>
                    <a:cxn ang="0">
                      <a:pos x="95" y="2844"/>
                    </a:cxn>
                    <a:cxn ang="0">
                      <a:pos x="95" y="2844"/>
                    </a:cxn>
                  </a:cxnLst>
                  <a:rect l="0" t="0" r="r" b="b"/>
                  <a:pathLst>
                    <a:path w="3007" h="3771">
                      <a:moveTo>
                        <a:pt x="95" y="2844"/>
                      </a:moveTo>
                      <a:lnTo>
                        <a:pt x="394" y="2834"/>
                      </a:lnTo>
                      <a:lnTo>
                        <a:pt x="821" y="3009"/>
                      </a:lnTo>
                      <a:lnTo>
                        <a:pt x="681" y="2817"/>
                      </a:lnTo>
                      <a:lnTo>
                        <a:pt x="367" y="2703"/>
                      </a:lnTo>
                      <a:lnTo>
                        <a:pt x="637" y="2720"/>
                      </a:lnTo>
                      <a:lnTo>
                        <a:pt x="979" y="2870"/>
                      </a:lnTo>
                      <a:lnTo>
                        <a:pt x="2859" y="420"/>
                      </a:lnTo>
                      <a:lnTo>
                        <a:pt x="2578" y="148"/>
                      </a:lnTo>
                      <a:lnTo>
                        <a:pt x="2308" y="0"/>
                      </a:lnTo>
                      <a:lnTo>
                        <a:pt x="2692" y="78"/>
                      </a:lnTo>
                      <a:lnTo>
                        <a:pt x="3007" y="428"/>
                      </a:lnTo>
                      <a:lnTo>
                        <a:pt x="831" y="3273"/>
                      </a:lnTo>
                      <a:lnTo>
                        <a:pt x="481" y="3412"/>
                      </a:lnTo>
                      <a:lnTo>
                        <a:pt x="105" y="3771"/>
                      </a:lnTo>
                      <a:lnTo>
                        <a:pt x="0" y="3667"/>
                      </a:lnTo>
                      <a:lnTo>
                        <a:pt x="131" y="3631"/>
                      </a:lnTo>
                      <a:lnTo>
                        <a:pt x="376" y="3385"/>
                      </a:lnTo>
                      <a:lnTo>
                        <a:pt x="165" y="3273"/>
                      </a:lnTo>
                      <a:lnTo>
                        <a:pt x="165" y="3176"/>
                      </a:lnTo>
                      <a:lnTo>
                        <a:pt x="411" y="3298"/>
                      </a:lnTo>
                      <a:lnTo>
                        <a:pt x="411" y="3186"/>
                      </a:lnTo>
                      <a:lnTo>
                        <a:pt x="603" y="3220"/>
                      </a:lnTo>
                      <a:lnTo>
                        <a:pt x="428" y="3079"/>
                      </a:lnTo>
                      <a:lnTo>
                        <a:pt x="629" y="3062"/>
                      </a:lnTo>
                      <a:lnTo>
                        <a:pt x="95" y="2844"/>
                      </a:lnTo>
                      <a:lnTo>
                        <a:pt x="95" y="2844"/>
                      </a:lnTo>
                      <a:close/>
                    </a:path>
                  </a:pathLst>
                </a:custGeom>
                <a:solidFill>
                  <a:schemeClr val="accent2"/>
                </a:solidFill>
                <a:ln w="9525">
                  <a:noFill/>
                  <a:round/>
                  <a:headEnd/>
                  <a:tailEnd/>
                </a:ln>
              </p:spPr>
              <p:txBody>
                <a:bodyPr/>
                <a:lstStyle/>
                <a:p>
                  <a:pPr>
                    <a:defRPr/>
                  </a:pPr>
                  <a:endParaRPr lang="zh-CN" altLang="en-US"/>
                </a:p>
              </p:txBody>
            </p:sp>
            <p:sp>
              <p:nvSpPr>
                <p:cNvPr id="50224" name="Freeform 48"/>
                <p:cNvSpPr>
                  <a:spLocks/>
                </p:cNvSpPr>
                <p:nvPr userDrawn="1"/>
              </p:nvSpPr>
              <p:spPr bwMode="auto">
                <a:xfrm rot="-3172564">
                  <a:off x="5298" y="896"/>
                  <a:ext cx="169" cy="122"/>
                </a:xfrm>
                <a:custGeom>
                  <a:avLst/>
                  <a:gdLst/>
                  <a:ahLst/>
                  <a:cxnLst>
                    <a:cxn ang="0">
                      <a:pos x="0" y="80"/>
                    </a:cxn>
                    <a:cxn ang="0">
                      <a:pos x="255" y="106"/>
                    </a:cxn>
                    <a:cxn ang="0">
                      <a:pos x="639" y="342"/>
                    </a:cxn>
                    <a:cxn ang="0">
                      <a:pos x="673" y="289"/>
                    </a:cxn>
                    <a:cxn ang="0">
                      <a:pos x="447" y="114"/>
                    </a:cxn>
                    <a:cxn ang="0">
                      <a:pos x="26" y="0"/>
                    </a:cxn>
                    <a:cxn ang="0">
                      <a:pos x="0" y="80"/>
                    </a:cxn>
                    <a:cxn ang="0">
                      <a:pos x="0" y="80"/>
                    </a:cxn>
                  </a:cxnLst>
                  <a:rect l="0" t="0" r="r" b="b"/>
                  <a:pathLst>
                    <a:path w="673" h="342">
                      <a:moveTo>
                        <a:pt x="0" y="80"/>
                      </a:moveTo>
                      <a:lnTo>
                        <a:pt x="255" y="106"/>
                      </a:lnTo>
                      <a:lnTo>
                        <a:pt x="639" y="342"/>
                      </a:lnTo>
                      <a:lnTo>
                        <a:pt x="673" y="289"/>
                      </a:lnTo>
                      <a:lnTo>
                        <a:pt x="447" y="114"/>
                      </a:lnTo>
                      <a:lnTo>
                        <a:pt x="26" y="0"/>
                      </a:lnTo>
                      <a:lnTo>
                        <a:pt x="0" y="80"/>
                      </a:lnTo>
                      <a:lnTo>
                        <a:pt x="0" y="80"/>
                      </a:lnTo>
                      <a:close/>
                    </a:path>
                  </a:pathLst>
                </a:custGeom>
                <a:solidFill>
                  <a:schemeClr val="accent2"/>
                </a:solidFill>
                <a:ln w="9525">
                  <a:noFill/>
                  <a:round/>
                  <a:headEnd/>
                  <a:tailEnd/>
                </a:ln>
              </p:spPr>
              <p:txBody>
                <a:bodyPr/>
                <a:lstStyle/>
                <a:p>
                  <a:pPr>
                    <a:defRPr/>
                  </a:pPr>
                  <a:endParaRPr lang="zh-CN" altLang="en-US"/>
                </a:p>
              </p:txBody>
            </p:sp>
            <p:sp>
              <p:nvSpPr>
                <p:cNvPr id="50225" name="Freeform 49"/>
                <p:cNvSpPr>
                  <a:spLocks/>
                </p:cNvSpPr>
                <p:nvPr userDrawn="1"/>
              </p:nvSpPr>
              <p:spPr bwMode="auto">
                <a:xfrm rot="-3172564">
                  <a:off x="5253" y="805"/>
                  <a:ext cx="181" cy="144"/>
                </a:xfrm>
                <a:custGeom>
                  <a:avLst/>
                  <a:gdLst/>
                  <a:ahLst/>
                  <a:cxnLst>
                    <a:cxn ang="0">
                      <a:pos x="0" y="78"/>
                    </a:cxn>
                    <a:cxn ang="0">
                      <a:pos x="340" y="148"/>
                    </a:cxn>
                    <a:cxn ang="0">
                      <a:pos x="638" y="403"/>
                    </a:cxn>
                    <a:cxn ang="0">
                      <a:pos x="716" y="296"/>
                    </a:cxn>
                    <a:cxn ang="0">
                      <a:pos x="420" y="114"/>
                    </a:cxn>
                    <a:cxn ang="0">
                      <a:pos x="70" y="0"/>
                    </a:cxn>
                    <a:cxn ang="0">
                      <a:pos x="0" y="78"/>
                    </a:cxn>
                    <a:cxn ang="0">
                      <a:pos x="0" y="78"/>
                    </a:cxn>
                  </a:cxnLst>
                  <a:rect l="0" t="0" r="r" b="b"/>
                  <a:pathLst>
                    <a:path w="716" h="403">
                      <a:moveTo>
                        <a:pt x="0" y="78"/>
                      </a:moveTo>
                      <a:lnTo>
                        <a:pt x="340" y="148"/>
                      </a:lnTo>
                      <a:lnTo>
                        <a:pt x="638" y="403"/>
                      </a:lnTo>
                      <a:lnTo>
                        <a:pt x="716" y="296"/>
                      </a:lnTo>
                      <a:lnTo>
                        <a:pt x="420" y="114"/>
                      </a:lnTo>
                      <a:lnTo>
                        <a:pt x="70" y="0"/>
                      </a:lnTo>
                      <a:lnTo>
                        <a:pt x="0" y="78"/>
                      </a:lnTo>
                      <a:lnTo>
                        <a:pt x="0" y="78"/>
                      </a:lnTo>
                      <a:close/>
                    </a:path>
                  </a:pathLst>
                </a:custGeom>
                <a:solidFill>
                  <a:schemeClr val="accent2"/>
                </a:solidFill>
                <a:ln w="9525">
                  <a:noFill/>
                  <a:round/>
                  <a:headEnd/>
                  <a:tailEnd/>
                </a:ln>
              </p:spPr>
              <p:txBody>
                <a:bodyPr/>
                <a:lstStyle/>
                <a:p>
                  <a:pPr>
                    <a:defRPr/>
                  </a:pPr>
                  <a:endParaRPr lang="zh-CN" altLang="en-US"/>
                </a:p>
              </p:txBody>
            </p:sp>
            <p:sp>
              <p:nvSpPr>
                <p:cNvPr id="50226" name="Freeform 50"/>
                <p:cNvSpPr>
                  <a:spLocks/>
                </p:cNvSpPr>
                <p:nvPr userDrawn="1"/>
              </p:nvSpPr>
              <p:spPr bwMode="auto">
                <a:xfrm rot="-3172564">
                  <a:off x="4985" y="210"/>
                  <a:ext cx="181" cy="147"/>
                </a:xfrm>
                <a:custGeom>
                  <a:avLst/>
                  <a:gdLst/>
                  <a:ahLst/>
                  <a:cxnLst>
                    <a:cxn ang="0">
                      <a:pos x="0" y="78"/>
                    </a:cxn>
                    <a:cxn ang="0">
                      <a:pos x="316" y="139"/>
                    </a:cxn>
                    <a:cxn ang="0">
                      <a:pos x="649" y="411"/>
                    </a:cxn>
                    <a:cxn ang="0">
                      <a:pos x="717" y="314"/>
                    </a:cxn>
                    <a:cxn ang="0">
                      <a:pos x="394" y="87"/>
                    </a:cxn>
                    <a:cxn ang="0">
                      <a:pos x="54" y="0"/>
                    </a:cxn>
                    <a:cxn ang="0">
                      <a:pos x="0" y="78"/>
                    </a:cxn>
                    <a:cxn ang="0">
                      <a:pos x="0" y="78"/>
                    </a:cxn>
                  </a:cxnLst>
                  <a:rect l="0" t="0" r="r" b="b"/>
                  <a:pathLst>
                    <a:path w="717" h="411">
                      <a:moveTo>
                        <a:pt x="0" y="78"/>
                      </a:moveTo>
                      <a:lnTo>
                        <a:pt x="316" y="139"/>
                      </a:lnTo>
                      <a:lnTo>
                        <a:pt x="649" y="411"/>
                      </a:lnTo>
                      <a:lnTo>
                        <a:pt x="717" y="314"/>
                      </a:lnTo>
                      <a:lnTo>
                        <a:pt x="394" y="87"/>
                      </a:lnTo>
                      <a:lnTo>
                        <a:pt x="54" y="0"/>
                      </a:lnTo>
                      <a:lnTo>
                        <a:pt x="0" y="78"/>
                      </a:lnTo>
                      <a:lnTo>
                        <a:pt x="0" y="78"/>
                      </a:lnTo>
                      <a:close/>
                    </a:path>
                  </a:pathLst>
                </a:custGeom>
                <a:solidFill>
                  <a:schemeClr val="accent2"/>
                </a:solidFill>
                <a:ln w="9525">
                  <a:noFill/>
                  <a:round/>
                  <a:headEnd/>
                  <a:tailEnd/>
                </a:ln>
              </p:spPr>
              <p:txBody>
                <a:bodyPr/>
                <a:lstStyle/>
                <a:p>
                  <a:pPr>
                    <a:defRPr/>
                  </a:pPr>
                  <a:endParaRPr lang="zh-CN" altLang="en-US"/>
                </a:p>
              </p:txBody>
            </p:sp>
            <p:sp>
              <p:nvSpPr>
                <p:cNvPr id="50227" name="Freeform 51"/>
                <p:cNvSpPr>
                  <a:spLocks/>
                </p:cNvSpPr>
                <p:nvPr userDrawn="1"/>
              </p:nvSpPr>
              <p:spPr bwMode="auto">
                <a:xfrm rot="-3172564">
                  <a:off x="4949" y="141"/>
                  <a:ext cx="179" cy="138"/>
                </a:xfrm>
                <a:custGeom>
                  <a:avLst/>
                  <a:gdLst/>
                  <a:ahLst/>
                  <a:cxnLst>
                    <a:cxn ang="0">
                      <a:pos x="0" y="88"/>
                    </a:cxn>
                    <a:cxn ang="0">
                      <a:pos x="272" y="131"/>
                    </a:cxn>
                    <a:cxn ang="0">
                      <a:pos x="665" y="386"/>
                    </a:cxn>
                    <a:cxn ang="0">
                      <a:pos x="709" y="308"/>
                    </a:cxn>
                    <a:cxn ang="0">
                      <a:pos x="306" y="53"/>
                    </a:cxn>
                    <a:cxn ang="0">
                      <a:pos x="43" y="0"/>
                    </a:cxn>
                    <a:cxn ang="0">
                      <a:pos x="0" y="88"/>
                    </a:cxn>
                    <a:cxn ang="0">
                      <a:pos x="0" y="88"/>
                    </a:cxn>
                  </a:cxnLst>
                  <a:rect l="0" t="0" r="r" b="b"/>
                  <a:pathLst>
                    <a:path w="709" h="386">
                      <a:moveTo>
                        <a:pt x="0" y="88"/>
                      </a:moveTo>
                      <a:lnTo>
                        <a:pt x="272" y="131"/>
                      </a:lnTo>
                      <a:lnTo>
                        <a:pt x="665" y="386"/>
                      </a:lnTo>
                      <a:lnTo>
                        <a:pt x="709" y="308"/>
                      </a:lnTo>
                      <a:lnTo>
                        <a:pt x="306" y="53"/>
                      </a:lnTo>
                      <a:lnTo>
                        <a:pt x="43" y="0"/>
                      </a:lnTo>
                      <a:lnTo>
                        <a:pt x="0" y="88"/>
                      </a:lnTo>
                      <a:lnTo>
                        <a:pt x="0" y="88"/>
                      </a:lnTo>
                      <a:close/>
                    </a:path>
                  </a:pathLst>
                </a:custGeom>
                <a:solidFill>
                  <a:schemeClr val="accent2"/>
                </a:solidFill>
                <a:ln w="9525">
                  <a:noFill/>
                  <a:round/>
                  <a:headEnd/>
                  <a:tailEnd/>
                </a:ln>
              </p:spPr>
              <p:txBody>
                <a:bodyPr/>
                <a:lstStyle/>
                <a:p>
                  <a:pPr>
                    <a:defRPr/>
                  </a:pPr>
                  <a:endParaRPr lang="zh-CN" altLang="en-US"/>
                </a:p>
              </p:txBody>
            </p:sp>
          </p:grpSp>
        </p:grpSp>
        <p:sp>
          <p:nvSpPr>
            <p:cNvPr id="50228" name="Line 52"/>
            <p:cNvSpPr>
              <a:spLocks noChangeShapeType="1"/>
            </p:cNvSpPr>
            <p:nvPr userDrawn="1"/>
          </p:nvSpPr>
          <p:spPr bwMode="auto">
            <a:xfrm>
              <a:off x="4870" y="84"/>
              <a:ext cx="42" cy="96"/>
            </a:xfrm>
            <a:prstGeom prst="line">
              <a:avLst/>
            </a:prstGeom>
            <a:noFill/>
            <a:ln w="38100">
              <a:solidFill>
                <a:schemeClr val="accent2"/>
              </a:solidFill>
              <a:round/>
              <a:headEnd/>
              <a:tailEnd/>
            </a:ln>
            <a:effectLst/>
          </p:spPr>
          <p:txBody>
            <a:bodyPr/>
            <a:lstStyle/>
            <a:p>
              <a:pPr>
                <a:defRPr/>
              </a:pPr>
              <a:endParaRPr lang="zh-CN" altLang="en-US"/>
            </a:p>
          </p:txBody>
        </p:sp>
      </p:grpSp>
    </p:spTree>
  </p:cSld>
  <p:clrMap bg1="lt1" tx1="dk1" bg2="lt2" tx2="dk2" accent1="accent1" accent2="accent2" accent3="accent3" accent4="accent4" accent5="accent5" accent6="accent6" hlink="hlink" folHlink="folHlink"/>
  <p:sldLayoutIdLst>
    <p:sldLayoutId id="2147483696"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omic Sans MS" pitchFamily="66" charset="0"/>
          <a:ea typeface="宋体" pitchFamily="2" charset="-122"/>
        </a:defRPr>
      </a:lvl2pPr>
      <a:lvl3pPr algn="ctr" rtl="0" eaLnBrk="0" fontAlgn="base" hangingPunct="0">
        <a:spcBef>
          <a:spcPct val="0"/>
        </a:spcBef>
        <a:spcAft>
          <a:spcPct val="0"/>
        </a:spcAft>
        <a:defRPr sz="4400">
          <a:solidFill>
            <a:schemeClr val="tx1"/>
          </a:solidFill>
          <a:latin typeface="Comic Sans MS" pitchFamily="66" charset="0"/>
          <a:ea typeface="宋体" pitchFamily="2" charset="-122"/>
        </a:defRPr>
      </a:lvl3pPr>
      <a:lvl4pPr algn="ctr" rtl="0" eaLnBrk="0" fontAlgn="base" hangingPunct="0">
        <a:spcBef>
          <a:spcPct val="0"/>
        </a:spcBef>
        <a:spcAft>
          <a:spcPct val="0"/>
        </a:spcAft>
        <a:defRPr sz="4400">
          <a:solidFill>
            <a:schemeClr val="tx1"/>
          </a:solidFill>
          <a:latin typeface="Comic Sans MS" pitchFamily="66" charset="0"/>
          <a:ea typeface="宋体" pitchFamily="2" charset="-122"/>
        </a:defRPr>
      </a:lvl4pPr>
      <a:lvl5pPr algn="ctr" rtl="0" eaLnBrk="0" fontAlgn="base" hangingPunct="0">
        <a:spcBef>
          <a:spcPct val="0"/>
        </a:spcBef>
        <a:spcAft>
          <a:spcPct val="0"/>
        </a:spcAft>
        <a:defRPr sz="4400">
          <a:solidFill>
            <a:schemeClr val="tx1"/>
          </a:solidFill>
          <a:latin typeface="Comic Sans MS" pitchFamily="66" charset="0"/>
          <a:ea typeface="宋体" pitchFamily="2" charset="-122"/>
        </a:defRPr>
      </a:lvl5pPr>
      <a:lvl6pPr marL="457200" algn="ctr" rtl="0" fontAlgn="base">
        <a:spcBef>
          <a:spcPct val="0"/>
        </a:spcBef>
        <a:spcAft>
          <a:spcPct val="0"/>
        </a:spcAft>
        <a:defRPr sz="4400">
          <a:solidFill>
            <a:schemeClr val="tx1"/>
          </a:solidFill>
          <a:latin typeface="Comic Sans MS" pitchFamily="66" charset="0"/>
          <a:ea typeface="宋体" pitchFamily="2" charset="-122"/>
        </a:defRPr>
      </a:lvl6pPr>
      <a:lvl7pPr marL="914400" algn="ctr" rtl="0" fontAlgn="base">
        <a:spcBef>
          <a:spcPct val="0"/>
        </a:spcBef>
        <a:spcAft>
          <a:spcPct val="0"/>
        </a:spcAft>
        <a:defRPr sz="4400">
          <a:solidFill>
            <a:schemeClr val="tx1"/>
          </a:solidFill>
          <a:latin typeface="Comic Sans MS" pitchFamily="66" charset="0"/>
          <a:ea typeface="宋体" pitchFamily="2" charset="-122"/>
        </a:defRPr>
      </a:lvl7pPr>
      <a:lvl8pPr marL="1371600" algn="ctr" rtl="0" fontAlgn="base">
        <a:spcBef>
          <a:spcPct val="0"/>
        </a:spcBef>
        <a:spcAft>
          <a:spcPct val="0"/>
        </a:spcAft>
        <a:defRPr sz="4400">
          <a:solidFill>
            <a:schemeClr val="tx1"/>
          </a:solidFill>
          <a:latin typeface="Comic Sans MS" pitchFamily="66" charset="0"/>
          <a:ea typeface="宋体" pitchFamily="2" charset="-122"/>
        </a:defRPr>
      </a:lvl8pPr>
      <a:lvl9pPr marL="1828800" algn="ctr" rtl="0" fontAlgn="base">
        <a:spcBef>
          <a:spcPct val="0"/>
        </a:spcBef>
        <a:spcAft>
          <a:spcPct val="0"/>
        </a:spcAft>
        <a:defRPr sz="4400">
          <a:solidFill>
            <a:schemeClr val="tx1"/>
          </a:solidFill>
          <a:latin typeface="Comic Sans MS" pitchFamily="66"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530820CF-B880-4189-942D-D702A7CBA730}" type="datetimeFigureOut">
              <a:rPr lang="zh-CN" altLang="en-US" b="0" smtClean="0">
                <a:solidFill>
                  <a:prstClr val="black">
                    <a:tint val="75000"/>
                  </a:prstClr>
                </a:solidFill>
                <a:latin typeface="Calibri"/>
                <a:ea typeface="宋体"/>
              </a:rPr>
              <a:pPr fontAlgn="auto">
                <a:spcBef>
                  <a:spcPts val="0"/>
                </a:spcBef>
                <a:spcAft>
                  <a:spcPts val="0"/>
                </a:spcAft>
              </a:pPr>
              <a:t>2016-8-4</a:t>
            </a:fld>
            <a:endParaRPr lang="zh-CN" altLang="en-US" b="0">
              <a:solidFill>
                <a:prstClr val="black">
                  <a:tint val="75000"/>
                </a:prstClr>
              </a:solidFill>
              <a:latin typeface="Calibri"/>
              <a:ea typeface="宋体"/>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b="0">
              <a:solidFill>
                <a:prstClr val="black">
                  <a:tint val="75000"/>
                </a:prstClr>
              </a:solidFill>
              <a:latin typeface="Calibri"/>
              <a:ea typeface="宋体"/>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0C913308-F349-4B6D-A68A-DD1791B4A57B}" type="slidenum">
              <a:rPr lang="zh-CN" altLang="en-US" b="0" smtClean="0">
                <a:solidFill>
                  <a:prstClr val="black">
                    <a:tint val="75000"/>
                  </a:prstClr>
                </a:solidFill>
                <a:latin typeface="Calibri"/>
                <a:ea typeface="宋体"/>
              </a:rPr>
              <a:pPr fontAlgn="auto">
                <a:spcBef>
                  <a:spcPts val="0"/>
                </a:spcBef>
                <a:spcAft>
                  <a:spcPts val="0"/>
                </a:spcAft>
              </a:pPr>
              <a:t>‹#›</a:t>
            </a:fld>
            <a:endParaRPr lang="zh-CN" altLang="en-US" b="0">
              <a:solidFill>
                <a:prstClr val="black">
                  <a:tint val="75000"/>
                </a:prstClr>
              </a:solidFill>
              <a:latin typeface="Calibri"/>
              <a:ea typeface="宋体"/>
            </a:endParaRPr>
          </a:p>
        </p:txBody>
      </p:sp>
    </p:spTree>
    <p:extLst>
      <p:ext uri="{BB962C8B-B14F-4D97-AF65-F5344CB8AC3E}">
        <p14:creationId xmlns:p14="http://schemas.microsoft.com/office/powerpoint/2010/main" val="1984702142"/>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swf/10301002.swf" TargetMode="Externa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image" Target="../media/image10.wmf"/><Relationship Id="rId1" Type="http://schemas.openxmlformats.org/officeDocument/2006/relationships/slideLayout" Target="../slideLayouts/slideLayout7.xml"/><Relationship Id="rId4" Type="http://schemas.openxmlformats.org/officeDocument/2006/relationships/slide" Target="slide37.xml"/></Relationships>
</file>

<file path=ppt/slides/_rels/slide14.xml.rels><?xml version="1.0" encoding="UTF-8" standalone="yes"?>
<Relationships xmlns="http://schemas.openxmlformats.org/package/2006/relationships"><Relationship Id="rId3" Type="http://schemas.openxmlformats.org/officeDocument/2006/relationships/slide" Target="slide40.xml"/><Relationship Id="rId7" Type="http://schemas.openxmlformats.org/officeDocument/2006/relationships/slide" Target="slide49.xml"/><Relationship Id="rId2" Type="http://schemas.openxmlformats.org/officeDocument/2006/relationships/image" Target="../media/image21.jpeg"/><Relationship Id="rId1" Type="http://schemas.openxmlformats.org/officeDocument/2006/relationships/slideLayout" Target="../slideLayouts/slideLayout7.xml"/><Relationship Id="rId6" Type="http://schemas.openxmlformats.org/officeDocument/2006/relationships/slide" Target="slide45.xml"/><Relationship Id="rId5" Type="http://schemas.openxmlformats.org/officeDocument/2006/relationships/slide" Target="slide43.xml"/><Relationship Id="rId4" Type="http://schemas.openxmlformats.org/officeDocument/2006/relationships/slide" Target="slide39.xml"/></Relationships>
</file>

<file path=ppt/slides/_rels/slide1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 Id="rId5" Type="http://schemas.openxmlformats.org/officeDocument/2006/relationships/image" Target="../media/image27.jpeg"/><Relationship Id="rId4" Type="http://schemas.openxmlformats.org/officeDocument/2006/relationships/image" Target="../media/image26.jpeg"/></Relationships>
</file>

<file path=ppt/slides/_rels/slide2.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Layout" Target="../slideLayouts/slideLayout19.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 Id="rId9" Type="http://schemas.openxmlformats.org/officeDocument/2006/relationships/image" Target="../media/image9.jpeg"/></Relationships>
</file>

<file path=ppt/slides/_rels/slide2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7.xml"/><Relationship Id="rId5" Type="http://schemas.openxmlformats.org/officeDocument/2006/relationships/image" Target="../media/image32.jpeg"/><Relationship Id="rId4" Type="http://schemas.openxmlformats.org/officeDocument/2006/relationships/image" Target="../media/image31.jpeg"/></Relationships>
</file>

<file path=ppt/slides/_rels/slide2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image" Target="../media/image17.jpeg"/><Relationship Id="rId1" Type="http://schemas.openxmlformats.org/officeDocument/2006/relationships/slideLayout" Target="../slideLayouts/slideLayout12.xml"/><Relationship Id="rId6" Type="http://schemas.openxmlformats.org/officeDocument/2006/relationships/image" Target="../media/image38.png"/><Relationship Id="rId5" Type="http://schemas.openxmlformats.org/officeDocument/2006/relationships/image" Target="../media/image37.jpeg"/><Relationship Id="rId4" Type="http://schemas.openxmlformats.org/officeDocument/2006/relationships/image" Target="../media/image36.jpeg"/></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7.jpeg"/><Relationship Id="rId1" Type="http://schemas.openxmlformats.org/officeDocument/2006/relationships/slideLayout" Target="../slideLayouts/slideLayout12.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2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17.jpeg"/><Relationship Id="rId1" Type="http://schemas.openxmlformats.org/officeDocument/2006/relationships/slideLayout" Target="../slideLayouts/slideLayout12.xml"/><Relationship Id="rId4" Type="http://schemas.openxmlformats.org/officeDocument/2006/relationships/image" Target="../media/image35.png"/></Relationships>
</file>

<file path=ppt/slides/_rels/slide2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35.png"/><Relationship Id="rId1" Type="http://schemas.openxmlformats.org/officeDocument/2006/relationships/slideLayout" Target="../slideLayouts/slideLayout12.xml"/><Relationship Id="rId6" Type="http://schemas.openxmlformats.org/officeDocument/2006/relationships/image" Target="../media/image47.png"/><Relationship Id="rId5" Type="http://schemas.openxmlformats.org/officeDocument/2006/relationships/image" Target="../media/image46.jpeg"/><Relationship Id="rId4" Type="http://schemas.openxmlformats.org/officeDocument/2006/relationships/image" Target="../media/image45.jpeg"/></Relationships>
</file>

<file path=ppt/slides/_rels/slide27.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17.jpeg"/><Relationship Id="rId1" Type="http://schemas.openxmlformats.org/officeDocument/2006/relationships/slideLayout" Target="../slideLayouts/slideLayout12.xml"/><Relationship Id="rId4" Type="http://schemas.openxmlformats.org/officeDocument/2006/relationships/image" Target="../media/image35.png"/></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52.png"/><Relationship Id="rId2" Type="http://schemas.openxmlformats.org/officeDocument/2006/relationships/image" Target="../media/image17.jpeg"/><Relationship Id="rId1" Type="http://schemas.openxmlformats.org/officeDocument/2006/relationships/slideLayout" Target="../slideLayouts/slideLayout12.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7.jpeg"/><Relationship Id="rId1" Type="http://schemas.openxmlformats.org/officeDocument/2006/relationships/slideLayout" Target="../slideLayouts/slideLayout12.xml"/><Relationship Id="rId4" Type="http://schemas.openxmlformats.org/officeDocument/2006/relationships/image" Target="../media/image53.pn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wmf"/><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7.jpeg"/><Relationship Id="rId1" Type="http://schemas.openxmlformats.org/officeDocument/2006/relationships/slideLayout" Target="../slideLayouts/slideLayout12.xml"/><Relationship Id="rId4" Type="http://schemas.openxmlformats.org/officeDocument/2006/relationships/image" Target="../media/image54.png"/></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7.jpeg"/><Relationship Id="rId1" Type="http://schemas.openxmlformats.org/officeDocument/2006/relationships/slideLayout" Target="../slideLayouts/slideLayout12.xml"/><Relationship Id="rId4" Type="http://schemas.openxmlformats.org/officeDocument/2006/relationships/image" Target="../media/image55.png"/></Relationships>
</file>

<file path=ppt/slides/_rels/slide3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17.jpeg"/><Relationship Id="rId1" Type="http://schemas.openxmlformats.org/officeDocument/2006/relationships/slideLayout" Target="../slideLayouts/slideLayout12.xml"/><Relationship Id="rId5" Type="http://schemas.openxmlformats.org/officeDocument/2006/relationships/image" Target="../media/image57.png"/><Relationship Id="rId4" Type="http://schemas.openxmlformats.org/officeDocument/2006/relationships/image" Target="../media/image35.png"/></Relationships>
</file>

<file path=ppt/slides/_rels/slide33.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hyperlink" Target="http://a.hiphotos.baidu.com/zhidao/pic/item/72f082025aafa40ff331c24aab64034f79f019b5.jpg" TargetMode="Externa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62.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slide" Target="slide13.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0.wmf"/><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3.png"/></Relationships>
</file>

<file path=ppt/slides/_rels/slide40.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7.xml"/><Relationship Id="rId5" Type="http://schemas.openxmlformats.org/officeDocument/2006/relationships/slide" Target="slide14.xml"/><Relationship Id="rId4" Type="http://schemas.openxmlformats.org/officeDocument/2006/relationships/image" Target="../media/image69.jpeg"/></Relationships>
</file>

<file path=ppt/slides/_rels/slide43.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71.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hyperlink" Target="http://baike.baidu.com/view/34435.htm" TargetMode="External"/><Relationship Id="rId2" Type="http://schemas.openxmlformats.org/officeDocument/2006/relationships/hyperlink" Target="http://baike.baidu.com/view/2398.htm" TargetMode="Externa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jpeg"/><Relationship Id="rId1" Type="http://schemas.openxmlformats.org/officeDocument/2006/relationships/slideLayout" Target="../slideLayouts/slideLayout7.xml"/><Relationship Id="rId5" Type="http://schemas.openxmlformats.org/officeDocument/2006/relationships/image" Target="../media/image77.jpeg"/><Relationship Id="rId4" Type="http://schemas.openxmlformats.org/officeDocument/2006/relationships/image" Target="../media/image76.jpeg"/></Relationships>
</file>

<file path=ppt/slides/_rels/slide4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78.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80.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81.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hyperlink" Target="http://www.1ppt.cn/"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20" Type="http://schemas.openxmlformats.org/officeDocument/2006/relationships/image" Target="../media/image83.png"/><Relationship Id="rId1" Type="http://schemas.openxmlformats.org/officeDocument/2006/relationships/slideLayout" Target="../slideLayouts/slideLayout25.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82.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098" name="TextBox 3"/>
          <p:cNvSpPr txBox="1">
            <a:spLocks noChangeArrowheads="1"/>
          </p:cNvSpPr>
          <p:nvPr/>
        </p:nvSpPr>
        <p:spPr bwMode="auto">
          <a:xfrm>
            <a:off x="893884" y="1650022"/>
            <a:ext cx="3962400"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algn="ctr" eaLnBrk="1" hangingPunct="1"/>
            <a:r>
              <a:rPr lang="zh-CN" altLang="en-US" sz="6600" dirty="0">
                <a:latin typeface="微软雅黑" pitchFamily="34" charset="-122"/>
                <a:ea typeface="微软雅黑" pitchFamily="34" charset="-122"/>
              </a:rPr>
              <a:t>工  </a:t>
            </a:r>
            <a:r>
              <a:rPr lang="zh-CN" altLang="en-US" sz="6600" dirty="0" smtClean="0">
                <a:latin typeface="微软雅黑" pitchFamily="34" charset="-122"/>
                <a:ea typeface="微软雅黑" pitchFamily="34" charset="-122"/>
              </a:rPr>
              <a:t>业</a:t>
            </a:r>
            <a:endParaRPr lang="zh-CN" altLang="en-US" sz="6600" dirty="0">
              <a:latin typeface="微软雅黑" pitchFamily="34" charset="-122"/>
              <a:ea typeface="微软雅黑" pitchFamily="34" charset="-122"/>
            </a:endParaRPr>
          </a:p>
        </p:txBody>
      </p:sp>
      <p:sp>
        <p:nvSpPr>
          <p:cNvPr id="2" name="矩形 1"/>
          <p:cNvSpPr/>
          <p:nvPr/>
        </p:nvSpPr>
        <p:spPr>
          <a:xfrm>
            <a:off x="1158909" y="771491"/>
            <a:ext cx="3432350" cy="461665"/>
          </a:xfrm>
          <a:prstGeom prst="rect">
            <a:avLst/>
          </a:prstGeom>
        </p:spPr>
        <p:txBody>
          <a:bodyPr wrap="none">
            <a:spAutoFit/>
          </a:bodyPr>
          <a:lstStyle/>
          <a:p>
            <a:pPr algn="ctr"/>
            <a:r>
              <a:rPr lang="zh-CN" altLang="en-US" dirty="0"/>
              <a:t>第四</a:t>
            </a:r>
            <a:r>
              <a:rPr lang="zh-CN" altLang="en-US" dirty="0" smtClean="0"/>
              <a:t>章  中国</a:t>
            </a:r>
            <a:r>
              <a:rPr lang="zh-CN" altLang="en-US" dirty="0"/>
              <a:t>的经济发展</a:t>
            </a:r>
          </a:p>
        </p:txBody>
      </p:sp>
      <p:sp>
        <p:nvSpPr>
          <p:cNvPr id="4" name="矩形 3"/>
          <p:cNvSpPr/>
          <p:nvPr/>
        </p:nvSpPr>
        <p:spPr>
          <a:xfrm>
            <a:off x="2495973" y="6164651"/>
            <a:ext cx="4190571" cy="407291"/>
          </a:xfrm>
          <a:prstGeom prst="rect">
            <a:avLst/>
          </a:prstGeom>
        </p:spPr>
        <p:txBody>
          <a:bodyPr wrap="none">
            <a:spAutoFit/>
          </a:bodyPr>
          <a:lstStyle/>
          <a:p>
            <a:pPr marL="342900" lvl="0" indent="-342900" fontAlgn="base">
              <a:lnSpc>
                <a:spcPct val="110000"/>
              </a:lnSpc>
              <a:spcBef>
                <a:spcPct val="0"/>
              </a:spcBef>
              <a:spcAft>
                <a:spcPct val="0"/>
              </a:spcAft>
            </a:pPr>
            <a:r>
              <a:rPr lang="zh-CN" altLang="en-US" sz="2000" kern="0" dirty="0" smtClean="0">
                <a:solidFill>
                  <a:srgbClr val="000000"/>
                </a:solidFill>
                <a:latin typeface="微软雅黑" panose="020B0503020204020204" pitchFamily="34" charset="-122"/>
                <a:ea typeface="微软雅黑" panose="020B0503020204020204" pitchFamily="34" charset="-122"/>
              </a:rPr>
              <a:t>第一</a:t>
            </a:r>
            <a:r>
              <a:rPr lang="en-US" altLang="zh-CN" sz="2000" kern="0" dirty="0" smtClean="0">
                <a:solidFill>
                  <a:srgbClr val="000000"/>
                </a:solidFill>
                <a:latin typeface="微软雅黑" panose="020B0503020204020204" pitchFamily="34" charset="-122"/>
                <a:ea typeface="微软雅黑" panose="020B0503020204020204" pitchFamily="34" charset="-122"/>
              </a:rPr>
              <a:t>PPT</a:t>
            </a:r>
            <a:r>
              <a:rPr lang="zh-CN" altLang="en-US" sz="2000" kern="0" dirty="0" smtClean="0">
                <a:solidFill>
                  <a:srgbClr val="000000"/>
                </a:solidFill>
                <a:latin typeface="微软雅黑" panose="020B0503020204020204" pitchFamily="34" charset="-122"/>
                <a:ea typeface="微软雅黑" panose="020B0503020204020204" pitchFamily="34" charset="-122"/>
              </a:rPr>
              <a:t>模板网</a:t>
            </a:r>
            <a:r>
              <a:rPr lang="en-US" altLang="zh-CN" sz="2000" kern="0" dirty="0" smtClean="0">
                <a:solidFill>
                  <a:srgbClr val="000000"/>
                </a:solidFill>
                <a:latin typeface="微软雅黑" panose="020B0503020204020204" pitchFamily="34" charset="-122"/>
                <a:ea typeface="微软雅黑" panose="020B0503020204020204" pitchFamily="34" charset="-122"/>
              </a:rPr>
              <a:t>-WWW.1PPT.COM</a:t>
            </a:r>
            <a:endParaRPr lang="en-US" altLang="zh-CN" sz="2000" kern="0"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6" name="Rectangle 4">
            <a:hlinkClick r:id="rId2" action="ppaction://hlinkfile"/>
          </p:cNvPr>
          <p:cNvSpPr>
            <a:spLocks noChangeArrowheads="1"/>
          </p:cNvSpPr>
          <p:nvPr/>
        </p:nvSpPr>
        <p:spPr bwMode="auto">
          <a:xfrm>
            <a:off x="30163" y="139700"/>
            <a:ext cx="5168900"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4800" dirty="0">
                <a:solidFill>
                  <a:srgbClr val="003399"/>
                </a:solidFill>
                <a:ea typeface="楷体" pitchFamily="49" charset="-122"/>
              </a:rPr>
              <a:t>我国工业的分布</a:t>
            </a:r>
          </a:p>
        </p:txBody>
      </p:sp>
      <p:sp>
        <p:nvSpPr>
          <p:cNvPr id="79878" name="Text Box 6"/>
          <p:cNvSpPr txBox="1">
            <a:spLocks noChangeArrowheads="1"/>
          </p:cNvSpPr>
          <p:nvPr/>
        </p:nvSpPr>
        <p:spPr bwMode="auto">
          <a:xfrm>
            <a:off x="196850" y="1897063"/>
            <a:ext cx="8404225" cy="301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en-US" altLang="zh-CN" sz="3200" dirty="0"/>
              <a:t>1.</a:t>
            </a:r>
            <a:r>
              <a:rPr lang="zh-CN" altLang="en-US" sz="3200" dirty="0"/>
              <a:t>新中国成立以前，我国工业主要分布在哪里？</a:t>
            </a:r>
          </a:p>
          <a:p>
            <a:pPr eaLnBrk="1" hangingPunct="1">
              <a:spcBef>
                <a:spcPct val="50000"/>
              </a:spcBef>
            </a:pPr>
            <a:endParaRPr lang="zh-CN" altLang="en-US" sz="3200" dirty="0"/>
          </a:p>
          <a:p>
            <a:pPr eaLnBrk="1" hangingPunct="1">
              <a:spcBef>
                <a:spcPct val="50000"/>
              </a:spcBef>
            </a:pPr>
            <a:r>
              <a:rPr lang="en-US" altLang="zh-CN" sz="3200" dirty="0"/>
              <a:t>2.</a:t>
            </a:r>
            <a:r>
              <a:rPr lang="zh-CN" altLang="en-US" sz="3200" dirty="0"/>
              <a:t>新中国成立以后，我国工业的分布出现了怎样的变化？</a:t>
            </a:r>
          </a:p>
        </p:txBody>
      </p:sp>
      <p:sp>
        <p:nvSpPr>
          <p:cNvPr id="79879" name="Text Box 7"/>
          <p:cNvSpPr txBox="1">
            <a:spLocks noChangeArrowheads="1"/>
          </p:cNvSpPr>
          <p:nvPr/>
        </p:nvSpPr>
        <p:spPr bwMode="auto">
          <a:xfrm>
            <a:off x="231775" y="1262063"/>
            <a:ext cx="82645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2800" dirty="0">
                <a:latin typeface="楷体" pitchFamily="49" charset="-122"/>
                <a:ea typeface="楷体" pitchFamily="49" charset="-122"/>
              </a:rPr>
              <a:t>阅读课本</a:t>
            </a:r>
            <a:r>
              <a:rPr lang="en-US" altLang="zh-CN" sz="2800" dirty="0">
                <a:latin typeface="楷体" pitchFamily="49" charset="-122"/>
                <a:ea typeface="楷体" pitchFamily="49" charset="-122"/>
              </a:rPr>
              <a:t>103</a:t>
            </a:r>
            <a:r>
              <a:rPr lang="zh-CN" altLang="en-US" sz="2800" dirty="0">
                <a:latin typeface="楷体" pitchFamily="49" charset="-122"/>
                <a:ea typeface="楷体" pitchFamily="49" charset="-122"/>
              </a:rPr>
              <a:t>页第一段内容，回答下列问题：</a:t>
            </a:r>
          </a:p>
        </p:txBody>
      </p:sp>
      <p:sp>
        <p:nvSpPr>
          <p:cNvPr id="79880" name="Text Box 8"/>
          <p:cNvSpPr txBox="1">
            <a:spLocks noChangeArrowheads="1"/>
          </p:cNvSpPr>
          <p:nvPr/>
        </p:nvSpPr>
        <p:spPr bwMode="auto">
          <a:xfrm>
            <a:off x="1851025" y="2601913"/>
            <a:ext cx="672465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4000">
                <a:solidFill>
                  <a:srgbClr val="FF0000"/>
                </a:solidFill>
              </a:rPr>
              <a:t>沿海、沿江</a:t>
            </a:r>
          </a:p>
        </p:txBody>
      </p:sp>
      <p:sp>
        <p:nvSpPr>
          <p:cNvPr id="13318" name="AutoShape 9">
            <a:hlinkClick r:id="rId2" action="ppaction://hlinkfile" highlightClick="1"/>
          </p:cNvPr>
          <p:cNvSpPr>
            <a:spLocks noChangeArrowheads="1"/>
          </p:cNvSpPr>
          <p:nvPr/>
        </p:nvSpPr>
        <p:spPr bwMode="auto">
          <a:xfrm>
            <a:off x="7894638" y="5799138"/>
            <a:ext cx="798512" cy="658812"/>
          </a:xfrm>
          <a:prstGeom prst="actionButtonMovie">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9876"/>
                                        </p:tgtEl>
                                        <p:attrNameLst>
                                          <p:attrName>style.visibility</p:attrName>
                                        </p:attrNameLst>
                                      </p:cBhvr>
                                      <p:to>
                                        <p:strVal val="visible"/>
                                      </p:to>
                                    </p:set>
                                    <p:animEffect transition="in" filter="wipe(left)">
                                      <p:cBhvr>
                                        <p:cTn id="7" dur="500"/>
                                        <p:tgtEl>
                                          <p:spTgt spid="79876"/>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9879"/>
                                        </p:tgtEl>
                                        <p:attrNameLst>
                                          <p:attrName>style.visibility</p:attrName>
                                        </p:attrNameLst>
                                      </p:cBhvr>
                                      <p:to>
                                        <p:strVal val="visible"/>
                                      </p:to>
                                    </p:set>
                                    <p:animEffect transition="in" filter="wipe(left)">
                                      <p:cBhvr>
                                        <p:cTn id="11" dur="500"/>
                                        <p:tgtEl>
                                          <p:spTgt spid="79879"/>
                                        </p:tgtEl>
                                      </p:cBhvr>
                                    </p:animEffect>
                                  </p:childTnLst>
                                </p:cTn>
                              </p:par>
                            </p:childTnLst>
                          </p:cTn>
                        </p:par>
                        <p:par>
                          <p:cTn id="12" fill="hold" nodeType="afterGroup">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9878"/>
                                        </p:tgtEl>
                                        <p:attrNameLst>
                                          <p:attrName>style.visibility</p:attrName>
                                        </p:attrNameLst>
                                      </p:cBhvr>
                                      <p:to>
                                        <p:strVal val="visible"/>
                                      </p:to>
                                    </p:set>
                                    <p:animEffect transition="in" filter="wipe(left)">
                                      <p:cBhvr>
                                        <p:cTn id="15" dur="500"/>
                                        <p:tgtEl>
                                          <p:spTgt spid="79878"/>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79880"/>
                                        </p:tgtEl>
                                        <p:attrNameLst>
                                          <p:attrName>style.visibility</p:attrName>
                                        </p:attrNameLst>
                                      </p:cBhvr>
                                      <p:to>
                                        <p:strVal val="visible"/>
                                      </p:to>
                                    </p:set>
                                    <p:animEffect transition="in" filter="wipe(left)">
                                      <p:cBhvr>
                                        <p:cTn id="20" dur="500"/>
                                        <p:tgtEl>
                                          <p:spTgt spid="798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6" grpId="0"/>
      <p:bldP spid="79878" grpId="0"/>
      <p:bldP spid="79879" grpId="0"/>
      <p:bldP spid="7988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 descr="1030101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9144000" cy="671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25" name="Text Box 5"/>
          <p:cNvSpPr txBox="1">
            <a:spLocks noChangeArrowheads="1"/>
          </p:cNvSpPr>
          <p:nvPr/>
        </p:nvSpPr>
        <p:spPr bwMode="auto">
          <a:xfrm>
            <a:off x="173038" y="161925"/>
            <a:ext cx="59388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a:t>课本</a:t>
            </a:r>
            <a:r>
              <a:rPr lang="en-US" altLang="zh-CN"/>
              <a:t>104</a:t>
            </a:r>
            <a:r>
              <a:rPr lang="zh-CN" altLang="en-US"/>
              <a:t>页活动第</a:t>
            </a:r>
            <a:r>
              <a:rPr lang="en-US" altLang="zh-CN"/>
              <a:t>1</a:t>
            </a:r>
            <a:r>
              <a:rPr lang="zh-CN" altLang="en-US"/>
              <a:t>题</a:t>
            </a:r>
          </a:p>
        </p:txBody>
      </p:sp>
      <p:sp>
        <p:nvSpPr>
          <p:cNvPr id="81926" name="Oval 6"/>
          <p:cNvSpPr>
            <a:spLocks noChangeArrowheads="1"/>
          </p:cNvSpPr>
          <p:nvPr/>
        </p:nvSpPr>
        <p:spPr bwMode="auto">
          <a:xfrm>
            <a:off x="6262688" y="2198688"/>
            <a:ext cx="590550" cy="334962"/>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1928" name="Oval 8"/>
          <p:cNvSpPr>
            <a:spLocks noChangeArrowheads="1"/>
          </p:cNvSpPr>
          <p:nvPr/>
        </p:nvSpPr>
        <p:spPr bwMode="auto">
          <a:xfrm>
            <a:off x="5951538" y="2743200"/>
            <a:ext cx="590550" cy="334963"/>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1929" name="Oval 9"/>
          <p:cNvSpPr>
            <a:spLocks noChangeArrowheads="1"/>
          </p:cNvSpPr>
          <p:nvPr/>
        </p:nvSpPr>
        <p:spPr bwMode="auto">
          <a:xfrm>
            <a:off x="6323013" y="3554413"/>
            <a:ext cx="590550" cy="334962"/>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1930" name="Oval 10"/>
          <p:cNvSpPr>
            <a:spLocks noChangeArrowheads="1"/>
          </p:cNvSpPr>
          <p:nvPr/>
        </p:nvSpPr>
        <p:spPr bwMode="auto">
          <a:xfrm>
            <a:off x="6554788" y="3833813"/>
            <a:ext cx="590550" cy="334962"/>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1932" name="Oval 12"/>
          <p:cNvSpPr>
            <a:spLocks noChangeArrowheads="1"/>
          </p:cNvSpPr>
          <p:nvPr/>
        </p:nvSpPr>
        <p:spPr bwMode="auto">
          <a:xfrm>
            <a:off x="6008688" y="4619625"/>
            <a:ext cx="590550" cy="334963"/>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1933" name="Oval 13"/>
          <p:cNvSpPr>
            <a:spLocks noChangeArrowheads="1"/>
          </p:cNvSpPr>
          <p:nvPr/>
        </p:nvSpPr>
        <p:spPr bwMode="auto">
          <a:xfrm>
            <a:off x="5453063" y="5024438"/>
            <a:ext cx="590550" cy="334962"/>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1934" name="Oval 14"/>
          <p:cNvSpPr>
            <a:spLocks noChangeArrowheads="1"/>
          </p:cNvSpPr>
          <p:nvPr/>
        </p:nvSpPr>
        <p:spPr bwMode="auto">
          <a:xfrm>
            <a:off x="4608513" y="4202113"/>
            <a:ext cx="590550" cy="334962"/>
          </a:xfrm>
          <a:prstGeom prst="ellipse">
            <a:avLst/>
          </a:prstGeom>
          <a:noFill/>
          <a:ln w="57150">
            <a:solidFill>
              <a:srgbClr val="3399F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1935" name="Oval 15"/>
          <p:cNvSpPr>
            <a:spLocks noChangeArrowheads="1"/>
          </p:cNvSpPr>
          <p:nvPr/>
        </p:nvSpPr>
        <p:spPr bwMode="auto">
          <a:xfrm>
            <a:off x="5362575" y="4006850"/>
            <a:ext cx="590550" cy="334963"/>
          </a:xfrm>
          <a:prstGeom prst="ellipse">
            <a:avLst/>
          </a:prstGeom>
          <a:noFill/>
          <a:ln w="57150">
            <a:solidFill>
              <a:srgbClr val="3399F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1936" name="Oval 16"/>
          <p:cNvSpPr>
            <a:spLocks noChangeArrowheads="1"/>
          </p:cNvSpPr>
          <p:nvPr/>
        </p:nvSpPr>
        <p:spPr bwMode="auto">
          <a:xfrm>
            <a:off x="5835650" y="4306888"/>
            <a:ext cx="590550" cy="334962"/>
          </a:xfrm>
          <a:prstGeom prst="ellipse">
            <a:avLst/>
          </a:prstGeom>
          <a:noFill/>
          <a:ln w="57150">
            <a:solidFill>
              <a:srgbClr val="3399F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1937" name="Oval 17"/>
          <p:cNvSpPr>
            <a:spLocks noChangeArrowheads="1"/>
          </p:cNvSpPr>
          <p:nvPr/>
        </p:nvSpPr>
        <p:spPr bwMode="auto">
          <a:xfrm>
            <a:off x="6323013" y="3565525"/>
            <a:ext cx="590550" cy="334963"/>
          </a:xfrm>
          <a:prstGeom prst="ellipse">
            <a:avLst/>
          </a:prstGeom>
          <a:noFill/>
          <a:ln w="57150">
            <a:solidFill>
              <a:srgbClr val="3399F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1938" name="Oval 18"/>
          <p:cNvSpPr>
            <a:spLocks noChangeArrowheads="1"/>
          </p:cNvSpPr>
          <p:nvPr/>
        </p:nvSpPr>
        <p:spPr bwMode="auto">
          <a:xfrm>
            <a:off x="6553200" y="3821113"/>
            <a:ext cx="590550" cy="334962"/>
          </a:xfrm>
          <a:prstGeom prst="ellipse">
            <a:avLst/>
          </a:prstGeom>
          <a:noFill/>
          <a:ln w="57150">
            <a:solidFill>
              <a:srgbClr val="3399F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1925"/>
                                        </p:tgtEl>
                                        <p:attrNameLst>
                                          <p:attrName>style.visibility</p:attrName>
                                        </p:attrNameLst>
                                      </p:cBhvr>
                                      <p:to>
                                        <p:strVal val="visible"/>
                                      </p:to>
                                    </p:set>
                                    <p:animEffect transition="in" filter="wipe(left)">
                                      <p:cBhvr>
                                        <p:cTn id="7" dur="500"/>
                                        <p:tgtEl>
                                          <p:spTgt spid="8192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1926"/>
                                        </p:tgtEl>
                                        <p:attrNameLst>
                                          <p:attrName>style.visibility</p:attrName>
                                        </p:attrNameLst>
                                      </p:cBhvr>
                                      <p:to>
                                        <p:strVal val="visible"/>
                                      </p:to>
                                    </p:set>
                                    <p:animEffect transition="in" filter="wipe(down)">
                                      <p:cBhvr>
                                        <p:cTn id="12" dur="500"/>
                                        <p:tgtEl>
                                          <p:spTgt spid="8192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1928"/>
                                        </p:tgtEl>
                                        <p:attrNameLst>
                                          <p:attrName>style.visibility</p:attrName>
                                        </p:attrNameLst>
                                      </p:cBhvr>
                                      <p:to>
                                        <p:strVal val="visible"/>
                                      </p:to>
                                    </p:set>
                                    <p:animEffect transition="in" filter="wipe(down)">
                                      <p:cBhvr>
                                        <p:cTn id="17" dur="500"/>
                                        <p:tgtEl>
                                          <p:spTgt spid="8192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1929"/>
                                        </p:tgtEl>
                                        <p:attrNameLst>
                                          <p:attrName>style.visibility</p:attrName>
                                        </p:attrNameLst>
                                      </p:cBhvr>
                                      <p:to>
                                        <p:strVal val="visible"/>
                                      </p:to>
                                    </p:set>
                                    <p:animEffect transition="in" filter="wipe(down)">
                                      <p:cBhvr>
                                        <p:cTn id="22" dur="500"/>
                                        <p:tgtEl>
                                          <p:spTgt spid="8192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81930"/>
                                        </p:tgtEl>
                                        <p:attrNameLst>
                                          <p:attrName>style.visibility</p:attrName>
                                        </p:attrNameLst>
                                      </p:cBhvr>
                                      <p:to>
                                        <p:strVal val="visible"/>
                                      </p:to>
                                    </p:set>
                                    <p:animEffect transition="in" filter="wipe(down)">
                                      <p:cBhvr>
                                        <p:cTn id="27" dur="500"/>
                                        <p:tgtEl>
                                          <p:spTgt spid="8193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81932"/>
                                        </p:tgtEl>
                                        <p:attrNameLst>
                                          <p:attrName>style.visibility</p:attrName>
                                        </p:attrNameLst>
                                      </p:cBhvr>
                                      <p:to>
                                        <p:strVal val="visible"/>
                                      </p:to>
                                    </p:set>
                                    <p:animEffect transition="in" filter="wipe(down)">
                                      <p:cBhvr>
                                        <p:cTn id="32" dur="500"/>
                                        <p:tgtEl>
                                          <p:spTgt spid="81932"/>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81933"/>
                                        </p:tgtEl>
                                        <p:attrNameLst>
                                          <p:attrName>style.visibility</p:attrName>
                                        </p:attrNameLst>
                                      </p:cBhvr>
                                      <p:to>
                                        <p:strVal val="visible"/>
                                      </p:to>
                                    </p:set>
                                    <p:animEffect transition="in" filter="wipe(down)">
                                      <p:cBhvr>
                                        <p:cTn id="37" dur="500"/>
                                        <p:tgtEl>
                                          <p:spTgt spid="81933"/>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81934"/>
                                        </p:tgtEl>
                                        <p:attrNameLst>
                                          <p:attrName>style.visibility</p:attrName>
                                        </p:attrNameLst>
                                      </p:cBhvr>
                                      <p:to>
                                        <p:strVal val="visible"/>
                                      </p:to>
                                    </p:set>
                                    <p:animEffect transition="in" filter="wipe(down)">
                                      <p:cBhvr>
                                        <p:cTn id="42" dur="500"/>
                                        <p:tgtEl>
                                          <p:spTgt spid="81934"/>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81935"/>
                                        </p:tgtEl>
                                        <p:attrNameLst>
                                          <p:attrName>style.visibility</p:attrName>
                                        </p:attrNameLst>
                                      </p:cBhvr>
                                      <p:to>
                                        <p:strVal val="visible"/>
                                      </p:to>
                                    </p:set>
                                    <p:animEffect transition="in" filter="wipe(down)">
                                      <p:cBhvr>
                                        <p:cTn id="47" dur="500"/>
                                        <p:tgtEl>
                                          <p:spTgt spid="81935"/>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81936"/>
                                        </p:tgtEl>
                                        <p:attrNameLst>
                                          <p:attrName>style.visibility</p:attrName>
                                        </p:attrNameLst>
                                      </p:cBhvr>
                                      <p:to>
                                        <p:strVal val="visible"/>
                                      </p:to>
                                    </p:set>
                                    <p:animEffect transition="in" filter="wipe(down)">
                                      <p:cBhvr>
                                        <p:cTn id="52" dur="500"/>
                                        <p:tgtEl>
                                          <p:spTgt spid="81936"/>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81937"/>
                                        </p:tgtEl>
                                        <p:attrNameLst>
                                          <p:attrName>style.visibility</p:attrName>
                                        </p:attrNameLst>
                                      </p:cBhvr>
                                      <p:to>
                                        <p:strVal val="visible"/>
                                      </p:to>
                                    </p:set>
                                    <p:animEffect transition="in" filter="wipe(down)">
                                      <p:cBhvr>
                                        <p:cTn id="57" dur="500"/>
                                        <p:tgtEl>
                                          <p:spTgt spid="81937"/>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81938"/>
                                        </p:tgtEl>
                                        <p:attrNameLst>
                                          <p:attrName>style.visibility</p:attrName>
                                        </p:attrNameLst>
                                      </p:cBhvr>
                                      <p:to>
                                        <p:strVal val="visible"/>
                                      </p:to>
                                    </p:set>
                                    <p:animEffect transition="in" filter="wipe(down)">
                                      <p:cBhvr>
                                        <p:cTn id="62" dur="500"/>
                                        <p:tgtEl>
                                          <p:spTgt spid="819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5" grpId="0"/>
      <p:bldP spid="81926" grpId="0" animBg="1"/>
      <p:bldP spid="81928" grpId="0" animBg="1"/>
      <p:bldP spid="81929" grpId="0" animBg="1"/>
      <p:bldP spid="81930" grpId="0" animBg="1"/>
      <p:bldP spid="81932" grpId="0" animBg="1"/>
      <p:bldP spid="81933" grpId="0" animBg="1"/>
      <p:bldP spid="81934" grpId="0" animBg="1"/>
      <p:bldP spid="81935" grpId="0" animBg="1"/>
      <p:bldP spid="81936" grpId="0" animBg="1"/>
      <p:bldP spid="81937" grpId="0" animBg="1"/>
      <p:bldP spid="8193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6" descr="1030101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9144000" cy="671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903" name="Text Box 7"/>
          <p:cNvSpPr txBox="1">
            <a:spLocks noChangeArrowheads="1"/>
          </p:cNvSpPr>
          <p:nvPr/>
        </p:nvSpPr>
        <p:spPr bwMode="auto">
          <a:xfrm>
            <a:off x="173038" y="161925"/>
            <a:ext cx="897096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3600">
                <a:ea typeface="楷体" pitchFamily="49" charset="-122"/>
              </a:rPr>
              <a:t>我国的工业中心主要集中分布在哪些地区？</a:t>
            </a:r>
          </a:p>
        </p:txBody>
      </p:sp>
      <p:sp>
        <p:nvSpPr>
          <p:cNvPr id="80904" name="Text Box 8"/>
          <p:cNvSpPr txBox="1">
            <a:spLocks noChangeArrowheads="1"/>
          </p:cNvSpPr>
          <p:nvPr/>
        </p:nvSpPr>
        <p:spPr bwMode="auto">
          <a:xfrm>
            <a:off x="555625" y="1157288"/>
            <a:ext cx="8242300" cy="641350"/>
          </a:xfrm>
          <a:prstGeom prst="rect">
            <a:avLst/>
          </a:prstGeom>
          <a:solidFill>
            <a:srgbClr val="FFCC6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3600"/>
              <a:t>中、东部地区，尤其是沿海、沿江地区</a:t>
            </a:r>
          </a:p>
        </p:txBody>
      </p:sp>
      <p:graphicFrame>
        <p:nvGraphicFramePr>
          <p:cNvPr id="80933" name="Group 37"/>
          <p:cNvGraphicFramePr>
            <a:graphicFrameLocks noGrp="1"/>
          </p:cNvGraphicFramePr>
          <p:nvPr/>
        </p:nvGraphicFramePr>
        <p:xfrm>
          <a:off x="342900" y="1944688"/>
          <a:ext cx="8491538" cy="3009901"/>
        </p:xfrm>
        <a:graphic>
          <a:graphicData uri="http://schemas.openxmlformats.org/drawingml/2006/table">
            <a:tbl>
              <a:tblPr/>
              <a:tblGrid>
                <a:gridCol w="2192338"/>
                <a:gridCol w="6299200"/>
              </a:tblGrid>
              <a:tr h="612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Arial" charset="0"/>
                          <a:ea typeface="宋体" pitchFamily="2" charset="-122"/>
                        </a:rPr>
                        <a:t>地区</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Arial" charset="0"/>
                          <a:ea typeface="宋体" pitchFamily="2" charset="-122"/>
                        </a:rPr>
                        <a:t>工业中心</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r>
              <a:tr h="7651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Arial" charset="0"/>
                          <a:ea typeface="宋体" pitchFamily="2" charset="-122"/>
                        </a:rPr>
                        <a:t>东部沿海</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zh-CN" sz="28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r>
              <a:tr h="7635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Arial" charset="0"/>
                          <a:ea typeface="宋体" pitchFamily="2" charset="-122"/>
                        </a:rPr>
                        <a:t>中部地区</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zh-CN" sz="28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r>
              <a:tr h="8683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Arial" charset="0"/>
                          <a:ea typeface="宋体" pitchFamily="2" charset="-122"/>
                        </a:rPr>
                        <a:t>西部地区</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zh-CN" sz="2800" b="1"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r>
            </a:tbl>
          </a:graphicData>
        </a:graphic>
      </p:graphicFrame>
      <p:sp>
        <p:nvSpPr>
          <p:cNvPr id="80930" name="Text Box 34"/>
          <p:cNvSpPr txBox="1">
            <a:spLocks noChangeArrowheads="1"/>
          </p:cNvSpPr>
          <p:nvPr/>
        </p:nvSpPr>
        <p:spPr bwMode="auto">
          <a:xfrm>
            <a:off x="4908550" y="2627313"/>
            <a:ext cx="302101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3600">
                <a:solidFill>
                  <a:srgbClr val="FF0000"/>
                </a:solidFill>
              </a:rPr>
              <a:t>密集</a:t>
            </a:r>
          </a:p>
        </p:txBody>
      </p:sp>
      <p:sp>
        <p:nvSpPr>
          <p:cNvPr id="80931" name="Text Box 35"/>
          <p:cNvSpPr txBox="1">
            <a:spLocks noChangeArrowheads="1"/>
          </p:cNvSpPr>
          <p:nvPr/>
        </p:nvSpPr>
        <p:spPr bwMode="auto">
          <a:xfrm>
            <a:off x="4945063" y="3427413"/>
            <a:ext cx="302101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3600">
                <a:solidFill>
                  <a:srgbClr val="FF0000"/>
                </a:solidFill>
              </a:rPr>
              <a:t>较多</a:t>
            </a:r>
          </a:p>
        </p:txBody>
      </p:sp>
      <p:sp>
        <p:nvSpPr>
          <p:cNvPr id="80932" name="Text Box 36"/>
          <p:cNvSpPr txBox="1">
            <a:spLocks noChangeArrowheads="1"/>
          </p:cNvSpPr>
          <p:nvPr/>
        </p:nvSpPr>
        <p:spPr bwMode="auto">
          <a:xfrm>
            <a:off x="4981575" y="4238625"/>
            <a:ext cx="302101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3600">
                <a:solidFill>
                  <a:srgbClr val="FF0000"/>
                </a:solidFill>
              </a:rPr>
              <a:t>稀疏</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0903"/>
                                        </p:tgtEl>
                                        <p:attrNameLst>
                                          <p:attrName>style.visibility</p:attrName>
                                        </p:attrNameLst>
                                      </p:cBhvr>
                                      <p:to>
                                        <p:strVal val="visible"/>
                                      </p:to>
                                    </p:set>
                                    <p:animEffect transition="in" filter="wipe(left)">
                                      <p:cBhvr>
                                        <p:cTn id="7" dur="500"/>
                                        <p:tgtEl>
                                          <p:spTgt spid="8090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0904"/>
                                        </p:tgtEl>
                                        <p:attrNameLst>
                                          <p:attrName>style.visibility</p:attrName>
                                        </p:attrNameLst>
                                      </p:cBhvr>
                                      <p:to>
                                        <p:strVal val="visible"/>
                                      </p:to>
                                    </p:set>
                                    <p:animEffect transition="in" filter="wipe(left)">
                                      <p:cBhvr>
                                        <p:cTn id="12" dur="500"/>
                                        <p:tgtEl>
                                          <p:spTgt spid="80904"/>
                                        </p:tgtEl>
                                      </p:cBhvr>
                                    </p:animEffect>
                                  </p:childTnLst>
                                </p:cTn>
                              </p:par>
                            </p:childTnLst>
                          </p:cTn>
                        </p:par>
                        <p:par>
                          <p:cTn id="13" fill="hold" nodeType="afterGroup">
                            <p:stCondLst>
                              <p:cond delay="500"/>
                            </p:stCondLst>
                            <p:childTnLst>
                              <p:par>
                                <p:cTn id="14" presetID="22" presetClass="entr" presetSubtype="1" fill="hold" nodeType="afterEffect">
                                  <p:stCondLst>
                                    <p:cond delay="0"/>
                                  </p:stCondLst>
                                  <p:childTnLst>
                                    <p:set>
                                      <p:cBhvr>
                                        <p:cTn id="15" dur="1" fill="hold">
                                          <p:stCondLst>
                                            <p:cond delay="0"/>
                                          </p:stCondLst>
                                        </p:cTn>
                                        <p:tgtEl>
                                          <p:spTgt spid="80933"/>
                                        </p:tgtEl>
                                        <p:attrNameLst>
                                          <p:attrName>style.visibility</p:attrName>
                                        </p:attrNameLst>
                                      </p:cBhvr>
                                      <p:to>
                                        <p:strVal val="visible"/>
                                      </p:to>
                                    </p:set>
                                    <p:animEffect transition="in" filter="wipe(up)">
                                      <p:cBhvr>
                                        <p:cTn id="16" dur="500"/>
                                        <p:tgtEl>
                                          <p:spTgt spid="80933"/>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80930"/>
                                        </p:tgtEl>
                                        <p:attrNameLst>
                                          <p:attrName>style.visibility</p:attrName>
                                        </p:attrNameLst>
                                      </p:cBhvr>
                                      <p:to>
                                        <p:strVal val="visible"/>
                                      </p:to>
                                    </p:set>
                                    <p:animEffect transition="in" filter="wipe(left)">
                                      <p:cBhvr>
                                        <p:cTn id="21" dur="500"/>
                                        <p:tgtEl>
                                          <p:spTgt spid="80930"/>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80931"/>
                                        </p:tgtEl>
                                        <p:attrNameLst>
                                          <p:attrName>style.visibility</p:attrName>
                                        </p:attrNameLst>
                                      </p:cBhvr>
                                      <p:to>
                                        <p:strVal val="visible"/>
                                      </p:to>
                                    </p:set>
                                    <p:animEffect transition="in" filter="wipe(left)">
                                      <p:cBhvr>
                                        <p:cTn id="26" dur="500"/>
                                        <p:tgtEl>
                                          <p:spTgt spid="80931"/>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80932"/>
                                        </p:tgtEl>
                                        <p:attrNameLst>
                                          <p:attrName>style.visibility</p:attrName>
                                        </p:attrNameLst>
                                      </p:cBhvr>
                                      <p:to>
                                        <p:strVal val="visible"/>
                                      </p:to>
                                    </p:set>
                                    <p:animEffect transition="in" filter="wipe(left)">
                                      <p:cBhvr>
                                        <p:cTn id="31" dur="500"/>
                                        <p:tgtEl>
                                          <p:spTgt spid="809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3" grpId="0"/>
      <p:bldP spid="80904" grpId="0" animBg="1"/>
      <p:bldP spid="80930" grpId="0"/>
      <p:bldP spid="80931" grpId="0"/>
      <p:bldP spid="8093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9" name="Text Box 5"/>
          <p:cNvSpPr txBox="1">
            <a:spLocks noChangeArrowheads="1"/>
          </p:cNvSpPr>
          <p:nvPr/>
        </p:nvSpPr>
        <p:spPr bwMode="auto">
          <a:xfrm>
            <a:off x="1641475" y="508000"/>
            <a:ext cx="7177088" cy="2014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3600">
                <a:ea typeface="楷体" pitchFamily="49" charset="-122"/>
              </a:rPr>
              <a:t>为什么东部沿海地区工业中心密集，而西部地区稀疏？</a:t>
            </a:r>
          </a:p>
          <a:p>
            <a:pPr eaLnBrk="1" hangingPunct="1">
              <a:spcBef>
                <a:spcPct val="50000"/>
              </a:spcBef>
            </a:pPr>
            <a:r>
              <a:rPr lang="zh-CN" altLang="en-US" sz="3600">
                <a:solidFill>
                  <a:srgbClr val="FF0000"/>
                </a:solidFill>
                <a:ea typeface="楷体" pitchFamily="49" charset="-122"/>
              </a:rPr>
              <a:t>（影响工业分布的因素有哪些？）</a:t>
            </a:r>
          </a:p>
        </p:txBody>
      </p:sp>
      <p:pic>
        <p:nvPicPr>
          <p:cNvPr id="16387" name="Picture 6" descr="MC900088978[1]"/>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12738" y="279400"/>
            <a:ext cx="1409700" cy="180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951" name="Text Box 7"/>
          <p:cNvSpPr txBox="1">
            <a:spLocks noChangeArrowheads="1"/>
          </p:cNvSpPr>
          <p:nvPr/>
        </p:nvSpPr>
        <p:spPr bwMode="auto">
          <a:xfrm>
            <a:off x="242888" y="2984500"/>
            <a:ext cx="2001837"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en-US" altLang="zh-CN" sz="2800" dirty="0"/>
              <a:t>1.</a:t>
            </a:r>
            <a:r>
              <a:rPr lang="zh-CN" altLang="en-US" sz="2800" dirty="0"/>
              <a:t>自然条件</a:t>
            </a:r>
          </a:p>
        </p:txBody>
      </p:sp>
      <p:sp>
        <p:nvSpPr>
          <p:cNvPr id="82952" name="AutoShape 8"/>
          <p:cNvSpPr>
            <a:spLocks/>
          </p:cNvSpPr>
          <p:nvPr/>
        </p:nvSpPr>
        <p:spPr bwMode="auto">
          <a:xfrm>
            <a:off x="2084388" y="2622550"/>
            <a:ext cx="265112" cy="1239838"/>
          </a:xfrm>
          <a:prstGeom prst="leftBrace">
            <a:avLst>
              <a:gd name="adj1" fmla="val 38972"/>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2953" name="Text Box 9"/>
          <p:cNvSpPr txBox="1">
            <a:spLocks noChangeArrowheads="1"/>
          </p:cNvSpPr>
          <p:nvPr/>
        </p:nvSpPr>
        <p:spPr bwMode="auto">
          <a:xfrm>
            <a:off x="2282825" y="2422525"/>
            <a:ext cx="12271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a:t>地形</a:t>
            </a:r>
          </a:p>
        </p:txBody>
      </p:sp>
      <p:sp>
        <p:nvSpPr>
          <p:cNvPr id="82954" name="Text Box 10"/>
          <p:cNvSpPr txBox="1">
            <a:spLocks noChangeArrowheads="1"/>
          </p:cNvSpPr>
          <p:nvPr/>
        </p:nvSpPr>
        <p:spPr bwMode="auto">
          <a:xfrm>
            <a:off x="2274888" y="2797175"/>
            <a:ext cx="12271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a:t>气候</a:t>
            </a:r>
          </a:p>
        </p:txBody>
      </p:sp>
      <p:sp>
        <p:nvSpPr>
          <p:cNvPr id="82955" name="Text Box 11"/>
          <p:cNvSpPr txBox="1">
            <a:spLocks noChangeArrowheads="1"/>
          </p:cNvSpPr>
          <p:nvPr/>
        </p:nvSpPr>
        <p:spPr bwMode="auto">
          <a:xfrm>
            <a:off x="2273300" y="3141663"/>
            <a:ext cx="12271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a:t>河流</a:t>
            </a:r>
          </a:p>
        </p:txBody>
      </p:sp>
      <p:sp>
        <p:nvSpPr>
          <p:cNvPr id="82956" name="Text Box 12"/>
          <p:cNvSpPr txBox="1">
            <a:spLocks noChangeArrowheads="1"/>
          </p:cNvSpPr>
          <p:nvPr/>
        </p:nvSpPr>
        <p:spPr bwMode="auto">
          <a:xfrm>
            <a:off x="2230438" y="3498850"/>
            <a:ext cx="14700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a:t>自然资源</a:t>
            </a:r>
          </a:p>
        </p:txBody>
      </p:sp>
      <p:sp>
        <p:nvSpPr>
          <p:cNvPr id="82957" name="Text Box 13"/>
          <p:cNvSpPr txBox="1">
            <a:spLocks noChangeArrowheads="1"/>
          </p:cNvSpPr>
          <p:nvPr/>
        </p:nvSpPr>
        <p:spPr bwMode="auto">
          <a:xfrm>
            <a:off x="269875" y="4689475"/>
            <a:ext cx="2743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en-US" altLang="zh-CN" sz="2800"/>
              <a:t>2.</a:t>
            </a:r>
            <a:r>
              <a:rPr lang="zh-CN" altLang="en-US" sz="2800"/>
              <a:t>社会经济条件</a:t>
            </a:r>
          </a:p>
        </p:txBody>
      </p:sp>
      <p:sp>
        <p:nvSpPr>
          <p:cNvPr id="82958" name="AutoShape 14"/>
          <p:cNvSpPr>
            <a:spLocks/>
          </p:cNvSpPr>
          <p:nvPr/>
        </p:nvSpPr>
        <p:spPr bwMode="auto">
          <a:xfrm>
            <a:off x="2757488" y="4071938"/>
            <a:ext cx="322262" cy="1784350"/>
          </a:xfrm>
          <a:prstGeom prst="leftBrace">
            <a:avLst>
              <a:gd name="adj1" fmla="val 46141"/>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2959" name="Text Box 15"/>
          <p:cNvSpPr txBox="1">
            <a:spLocks noChangeArrowheads="1"/>
          </p:cNvSpPr>
          <p:nvPr/>
        </p:nvSpPr>
        <p:spPr bwMode="auto">
          <a:xfrm>
            <a:off x="2998788" y="3910013"/>
            <a:ext cx="14700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a:t>人口</a:t>
            </a:r>
          </a:p>
        </p:txBody>
      </p:sp>
      <p:sp>
        <p:nvSpPr>
          <p:cNvPr id="82960" name="Text Box 16"/>
          <p:cNvSpPr txBox="1">
            <a:spLocks noChangeArrowheads="1"/>
          </p:cNvSpPr>
          <p:nvPr/>
        </p:nvSpPr>
        <p:spPr bwMode="auto">
          <a:xfrm>
            <a:off x="2960688" y="4344988"/>
            <a:ext cx="14700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a:hlinkClick r:id="rId3" action="ppaction://hlinksldjump"/>
              </a:rPr>
              <a:t>交通</a:t>
            </a:r>
            <a:endParaRPr lang="zh-CN" altLang="en-US"/>
          </a:p>
        </p:txBody>
      </p:sp>
      <p:sp>
        <p:nvSpPr>
          <p:cNvPr id="82961" name="Text Box 17"/>
          <p:cNvSpPr txBox="1">
            <a:spLocks noChangeArrowheads="1"/>
          </p:cNvSpPr>
          <p:nvPr/>
        </p:nvSpPr>
        <p:spPr bwMode="auto">
          <a:xfrm>
            <a:off x="2960688" y="4749800"/>
            <a:ext cx="8572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a:t>农业</a:t>
            </a:r>
          </a:p>
        </p:txBody>
      </p:sp>
      <p:sp>
        <p:nvSpPr>
          <p:cNvPr id="82962" name="Text Box 18"/>
          <p:cNvSpPr txBox="1">
            <a:spLocks noChangeArrowheads="1"/>
          </p:cNvSpPr>
          <p:nvPr/>
        </p:nvSpPr>
        <p:spPr bwMode="auto">
          <a:xfrm>
            <a:off x="3008313" y="5132388"/>
            <a:ext cx="14700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a:t>消费市场</a:t>
            </a:r>
          </a:p>
        </p:txBody>
      </p:sp>
      <p:sp>
        <p:nvSpPr>
          <p:cNvPr id="82963" name="Text Box 19"/>
          <p:cNvSpPr txBox="1">
            <a:spLocks noChangeArrowheads="1"/>
          </p:cNvSpPr>
          <p:nvPr/>
        </p:nvSpPr>
        <p:spPr bwMode="auto">
          <a:xfrm>
            <a:off x="3043238" y="5561013"/>
            <a:ext cx="14700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a:t>科技水平</a:t>
            </a:r>
          </a:p>
        </p:txBody>
      </p:sp>
      <p:sp>
        <p:nvSpPr>
          <p:cNvPr id="82964" name="AutoShape 20"/>
          <p:cNvSpPr>
            <a:spLocks noChangeArrowheads="1"/>
          </p:cNvSpPr>
          <p:nvPr/>
        </p:nvSpPr>
        <p:spPr bwMode="auto">
          <a:xfrm>
            <a:off x="3738563" y="3957638"/>
            <a:ext cx="709612" cy="392112"/>
          </a:xfrm>
          <a:prstGeom prst="rightArrow">
            <a:avLst>
              <a:gd name="adj1" fmla="val 50000"/>
              <a:gd name="adj2" fmla="val 45243"/>
            </a:avLst>
          </a:prstGeom>
          <a:solidFill>
            <a:srgbClr val="FF66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2965" name="Text Box 21"/>
          <p:cNvSpPr txBox="1">
            <a:spLocks noChangeArrowheads="1"/>
          </p:cNvSpPr>
          <p:nvPr/>
        </p:nvSpPr>
        <p:spPr bwMode="auto">
          <a:xfrm>
            <a:off x="4411663" y="3873500"/>
            <a:ext cx="14700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a:t>劳动力</a:t>
            </a:r>
          </a:p>
        </p:txBody>
      </p:sp>
      <p:sp>
        <p:nvSpPr>
          <p:cNvPr id="82968" name="AutoShape 24"/>
          <p:cNvSpPr>
            <a:spLocks noChangeArrowheads="1"/>
          </p:cNvSpPr>
          <p:nvPr/>
        </p:nvSpPr>
        <p:spPr bwMode="auto">
          <a:xfrm>
            <a:off x="0" y="4757738"/>
            <a:ext cx="358775" cy="393700"/>
          </a:xfrm>
          <a:prstGeom prst="triangle">
            <a:avLst>
              <a:gd name="adj" fmla="val 50000"/>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2969" name="AutoShape 25"/>
          <p:cNvSpPr>
            <a:spLocks noChangeArrowheads="1"/>
          </p:cNvSpPr>
          <p:nvPr/>
        </p:nvSpPr>
        <p:spPr bwMode="auto">
          <a:xfrm>
            <a:off x="3613150" y="3554413"/>
            <a:ext cx="709613" cy="392112"/>
          </a:xfrm>
          <a:prstGeom prst="rightArrow">
            <a:avLst>
              <a:gd name="adj1" fmla="val 50000"/>
              <a:gd name="adj2" fmla="val 45243"/>
            </a:avLst>
          </a:prstGeom>
          <a:solidFill>
            <a:srgbClr val="FF66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2970" name="Text Box 26"/>
          <p:cNvSpPr txBox="1">
            <a:spLocks noChangeArrowheads="1"/>
          </p:cNvSpPr>
          <p:nvPr/>
        </p:nvSpPr>
        <p:spPr bwMode="auto">
          <a:xfrm>
            <a:off x="4333875" y="3471863"/>
            <a:ext cx="14700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a:hlinkClick r:id="rId4" action="ppaction://hlinksldjump"/>
              </a:rPr>
              <a:t>矿产资源</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2949"/>
                                        </p:tgtEl>
                                        <p:attrNameLst>
                                          <p:attrName>style.visibility</p:attrName>
                                        </p:attrNameLst>
                                      </p:cBhvr>
                                      <p:to>
                                        <p:strVal val="visible"/>
                                      </p:to>
                                    </p:set>
                                    <p:animEffect transition="in" filter="wipe(left)">
                                      <p:cBhvr>
                                        <p:cTn id="7" dur="500"/>
                                        <p:tgtEl>
                                          <p:spTgt spid="8294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2951"/>
                                        </p:tgtEl>
                                        <p:attrNameLst>
                                          <p:attrName>style.visibility</p:attrName>
                                        </p:attrNameLst>
                                      </p:cBhvr>
                                      <p:to>
                                        <p:strVal val="visible"/>
                                      </p:to>
                                    </p:set>
                                    <p:animEffect transition="in" filter="wipe(left)">
                                      <p:cBhvr>
                                        <p:cTn id="12" dur="500"/>
                                        <p:tgtEl>
                                          <p:spTgt spid="82951"/>
                                        </p:tgtEl>
                                      </p:cBhvr>
                                    </p:animEffect>
                                  </p:childTnLst>
                                </p:cTn>
                              </p:par>
                            </p:childTnLst>
                          </p:cTn>
                        </p:par>
                        <p:par>
                          <p:cTn id="13" fill="hold" nodeType="afterGroup">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82957"/>
                                        </p:tgtEl>
                                        <p:attrNameLst>
                                          <p:attrName>style.visibility</p:attrName>
                                        </p:attrNameLst>
                                      </p:cBhvr>
                                      <p:to>
                                        <p:strVal val="visible"/>
                                      </p:to>
                                    </p:set>
                                    <p:animEffect transition="in" filter="wipe(left)">
                                      <p:cBhvr>
                                        <p:cTn id="16" dur="500"/>
                                        <p:tgtEl>
                                          <p:spTgt spid="82957"/>
                                        </p:tgtEl>
                                      </p:cBhvr>
                                    </p:animEffect>
                                  </p:childTnLst>
                                </p:cTn>
                              </p:par>
                            </p:childTnLst>
                          </p:cTn>
                        </p:par>
                        <p:par>
                          <p:cTn id="17" fill="hold" nodeType="afterGroup">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82952"/>
                                        </p:tgtEl>
                                        <p:attrNameLst>
                                          <p:attrName>style.visibility</p:attrName>
                                        </p:attrNameLst>
                                      </p:cBhvr>
                                      <p:to>
                                        <p:strVal val="visible"/>
                                      </p:to>
                                    </p:set>
                                    <p:animEffect transition="in" filter="wipe(left)">
                                      <p:cBhvr>
                                        <p:cTn id="20" dur="500"/>
                                        <p:tgtEl>
                                          <p:spTgt spid="82952"/>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82953"/>
                                        </p:tgtEl>
                                        <p:attrNameLst>
                                          <p:attrName>style.visibility</p:attrName>
                                        </p:attrNameLst>
                                      </p:cBhvr>
                                      <p:to>
                                        <p:strVal val="visible"/>
                                      </p:to>
                                    </p:set>
                                    <p:animEffect transition="in" filter="wipe(left)">
                                      <p:cBhvr>
                                        <p:cTn id="25" dur="500"/>
                                        <p:tgtEl>
                                          <p:spTgt spid="82953"/>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82954"/>
                                        </p:tgtEl>
                                        <p:attrNameLst>
                                          <p:attrName>style.visibility</p:attrName>
                                        </p:attrNameLst>
                                      </p:cBhvr>
                                      <p:to>
                                        <p:strVal val="visible"/>
                                      </p:to>
                                    </p:set>
                                    <p:animEffect transition="in" filter="wipe(left)">
                                      <p:cBhvr>
                                        <p:cTn id="30" dur="500"/>
                                        <p:tgtEl>
                                          <p:spTgt spid="82954"/>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82955"/>
                                        </p:tgtEl>
                                        <p:attrNameLst>
                                          <p:attrName>style.visibility</p:attrName>
                                        </p:attrNameLst>
                                      </p:cBhvr>
                                      <p:to>
                                        <p:strVal val="visible"/>
                                      </p:to>
                                    </p:set>
                                    <p:animEffect transition="in" filter="wipe(left)">
                                      <p:cBhvr>
                                        <p:cTn id="35" dur="500"/>
                                        <p:tgtEl>
                                          <p:spTgt spid="82955"/>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82956"/>
                                        </p:tgtEl>
                                        <p:attrNameLst>
                                          <p:attrName>style.visibility</p:attrName>
                                        </p:attrNameLst>
                                      </p:cBhvr>
                                      <p:to>
                                        <p:strVal val="visible"/>
                                      </p:to>
                                    </p:set>
                                    <p:animEffect transition="in" filter="wipe(left)">
                                      <p:cBhvr>
                                        <p:cTn id="40" dur="500"/>
                                        <p:tgtEl>
                                          <p:spTgt spid="82956"/>
                                        </p:tgtEl>
                                      </p:cBhvr>
                                    </p:animEffect>
                                  </p:childTnLst>
                                </p:cTn>
                              </p:par>
                            </p:childTnLst>
                          </p:cTn>
                        </p:par>
                        <p:par>
                          <p:cTn id="41" fill="hold" nodeType="afterGroup">
                            <p:stCondLst>
                              <p:cond delay="500"/>
                            </p:stCondLst>
                            <p:childTnLst>
                              <p:par>
                                <p:cTn id="42" presetID="22" presetClass="entr" presetSubtype="8" fill="hold" grpId="0" nodeType="afterEffect">
                                  <p:stCondLst>
                                    <p:cond delay="0"/>
                                  </p:stCondLst>
                                  <p:childTnLst>
                                    <p:set>
                                      <p:cBhvr>
                                        <p:cTn id="43" dur="1" fill="hold">
                                          <p:stCondLst>
                                            <p:cond delay="0"/>
                                          </p:stCondLst>
                                        </p:cTn>
                                        <p:tgtEl>
                                          <p:spTgt spid="82969"/>
                                        </p:tgtEl>
                                        <p:attrNameLst>
                                          <p:attrName>style.visibility</p:attrName>
                                        </p:attrNameLst>
                                      </p:cBhvr>
                                      <p:to>
                                        <p:strVal val="visible"/>
                                      </p:to>
                                    </p:set>
                                    <p:animEffect transition="in" filter="wipe(left)">
                                      <p:cBhvr>
                                        <p:cTn id="44" dur="500"/>
                                        <p:tgtEl>
                                          <p:spTgt spid="82969"/>
                                        </p:tgtEl>
                                      </p:cBhvr>
                                    </p:animEffect>
                                  </p:childTnLst>
                                </p:cTn>
                              </p:par>
                            </p:childTnLst>
                          </p:cTn>
                        </p:par>
                        <p:par>
                          <p:cTn id="45" fill="hold" nodeType="afterGroup">
                            <p:stCondLst>
                              <p:cond delay="1000"/>
                            </p:stCondLst>
                            <p:childTnLst>
                              <p:par>
                                <p:cTn id="46" presetID="22" presetClass="entr" presetSubtype="8" fill="hold" grpId="0" nodeType="afterEffect">
                                  <p:stCondLst>
                                    <p:cond delay="0"/>
                                  </p:stCondLst>
                                  <p:childTnLst>
                                    <p:set>
                                      <p:cBhvr>
                                        <p:cTn id="47" dur="1" fill="hold">
                                          <p:stCondLst>
                                            <p:cond delay="0"/>
                                          </p:stCondLst>
                                        </p:cTn>
                                        <p:tgtEl>
                                          <p:spTgt spid="82970"/>
                                        </p:tgtEl>
                                        <p:attrNameLst>
                                          <p:attrName>style.visibility</p:attrName>
                                        </p:attrNameLst>
                                      </p:cBhvr>
                                      <p:to>
                                        <p:strVal val="visible"/>
                                      </p:to>
                                    </p:set>
                                    <p:animEffect transition="in" filter="wipe(left)">
                                      <p:cBhvr>
                                        <p:cTn id="48" dur="500"/>
                                        <p:tgtEl>
                                          <p:spTgt spid="82970"/>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82958"/>
                                        </p:tgtEl>
                                        <p:attrNameLst>
                                          <p:attrName>style.visibility</p:attrName>
                                        </p:attrNameLst>
                                      </p:cBhvr>
                                      <p:to>
                                        <p:strVal val="visible"/>
                                      </p:to>
                                    </p:set>
                                    <p:animEffect transition="in" filter="wipe(left)">
                                      <p:cBhvr>
                                        <p:cTn id="53" dur="500"/>
                                        <p:tgtEl>
                                          <p:spTgt spid="82958"/>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82959"/>
                                        </p:tgtEl>
                                        <p:attrNameLst>
                                          <p:attrName>style.visibility</p:attrName>
                                        </p:attrNameLst>
                                      </p:cBhvr>
                                      <p:to>
                                        <p:strVal val="visible"/>
                                      </p:to>
                                    </p:set>
                                    <p:animEffect transition="in" filter="wipe(left)">
                                      <p:cBhvr>
                                        <p:cTn id="58" dur="500"/>
                                        <p:tgtEl>
                                          <p:spTgt spid="82959"/>
                                        </p:tgtEl>
                                      </p:cBhvr>
                                    </p:animEffect>
                                  </p:childTnLst>
                                </p:cTn>
                              </p:par>
                            </p:childTnLst>
                          </p:cTn>
                        </p:par>
                        <p:par>
                          <p:cTn id="59" fill="hold" nodeType="afterGroup">
                            <p:stCondLst>
                              <p:cond delay="500"/>
                            </p:stCondLst>
                            <p:childTnLst>
                              <p:par>
                                <p:cTn id="60" presetID="22" presetClass="entr" presetSubtype="8" fill="hold" grpId="0" nodeType="afterEffect">
                                  <p:stCondLst>
                                    <p:cond delay="0"/>
                                  </p:stCondLst>
                                  <p:childTnLst>
                                    <p:set>
                                      <p:cBhvr>
                                        <p:cTn id="61" dur="1" fill="hold">
                                          <p:stCondLst>
                                            <p:cond delay="0"/>
                                          </p:stCondLst>
                                        </p:cTn>
                                        <p:tgtEl>
                                          <p:spTgt spid="82964"/>
                                        </p:tgtEl>
                                        <p:attrNameLst>
                                          <p:attrName>style.visibility</p:attrName>
                                        </p:attrNameLst>
                                      </p:cBhvr>
                                      <p:to>
                                        <p:strVal val="visible"/>
                                      </p:to>
                                    </p:set>
                                    <p:animEffect transition="in" filter="wipe(left)">
                                      <p:cBhvr>
                                        <p:cTn id="62" dur="500"/>
                                        <p:tgtEl>
                                          <p:spTgt spid="82964"/>
                                        </p:tgtEl>
                                      </p:cBhvr>
                                    </p:animEffect>
                                  </p:childTnLst>
                                </p:cTn>
                              </p:par>
                            </p:childTnLst>
                          </p:cTn>
                        </p:par>
                        <p:par>
                          <p:cTn id="63" fill="hold" nodeType="afterGroup">
                            <p:stCondLst>
                              <p:cond delay="1000"/>
                            </p:stCondLst>
                            <p:childTnLst>
                              <p:par>
                                <p:cTn id="64" presetID="22" presetClass="entr" presetSubtype="8" fill="hold" grpId="0" nodeType="afterEffect">
                                  <p:stCondLst>
                                    <p:cond delay="0"/>
                                  </p:stCondLst>
                                  <p:childTnLst>
                                    <p:set>
                                      <p:cBhvr>
                                        <p:cTn id="65" dur="1" fill="hold">
                                          <p:stCondLst>
                                            <p:cond delay="0"/>
                                          </p:stCondLst>
                                        </p:cTn>
                                        <p:tgtEl>
                                          <p:spTgt spid="82965"/>
                                        </p:tgtEl>
                                        <p:attrNameLst>
                                          <p:attrName>style.visibility</p:attrName>
                                        </p:attrNameLst>
                                      </p:cBhvr>
                                      <p:to>
                                        <p:strVal val="visible"/>
                                      </p:to>
                                    </p:set>
                                    <p:animEffect transition="in" filter="wipe(left)">
                                      <p:cBhvr>
                                        <p:cTn id="66" dur="500"/>
                                        <p:tgtEl>
                                          <p:spTgt spid="82965"/>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82960"/>
                                        </p:tgtEl>
                                        <p:attrNameLst>
                                          <p:attrName>style.visibility</p:attrName>
                                        </p:attrNameLst>
                                      </p:cBhvr>
                                      <p:to>
                                        <p:strVal val="visible"/>
                                      </p:to>
                                    </p:set>
                                    <p:animEffect transition="in" filter="wipe(left)">
                                      <p:cBhvr>
                                        <p:cTn id="71" dur="500"/>
                                        <p:tgtEl>
                                          <p:spTgt spid="82960"/>
                                        </p:tgtEl>
                                      </p:cBhvr>
                                    </p:animEffect>
                                  </p:childTnLst>
                                </p:cTn>
                              </p:par>
                            </p:childTnLst>
                          </p:cTn>
                        </p:par>
                      </p:childTnLst>
                    </p:cTn>
                  </p:par>
                  <p:par>
                    <p:cTn id="72" fill="hold" nodeType="clickPar">
                      <p:stCondLst>
                        <p:cond delay="indefinite"/>
                      </p:stCondLst>
                      <p:childTnLst>
                        <p:par>
                          <p:cTn id="73" fill="hold" nodeType="withGroup">
                            <p:stCondLst>
                              <p:cond delay="0"/>
                            </p:stCondLst>
                            <p:childTnLst>
                              <p:par>
                                <p:cTn id="74" presetID="22" presetClass="entr" presetSubtype="8" fill="hold" grpId="0" nodeType="clickEffect">
                                  <p:stCondLst>
                                    <p:cond delay="0"/>
                                  </p:stCondLst>
                                  <p:childTnLst>
                                    <p:set>
                                      <p:cBhvr>
                                        <p:cTn id="75" dur="1" fill="hold">
                                          <p:stCondLst>
                                            <p:cond delay="0"/>
                                          </p:stCondLst>
                                        </p:cTn>
                                        <p:tgtEl>
                                          <p:spTgt spid="82961"/>
                                        </p:tgtEl>
                                        <p:attrNameLst>
                                          <p:attrName>style.visibility</p:attrName>
                                        </p:attrNameLst>
                                      </p:cBhvr>
                                      <p:to>
                                        <p:strVal val="visible"/>
                                      </p:to>
                                    </p:set>
                                    <p:animEffect transition="in" filter="wipe(left)">
                                      <p:cBhvr>
                                        <p:cTn id="76" dur="500"/>
                                        <p:tgtEl>
                                          <p:spTgt spid="82961"/>
                                        </p:tgtEl>
                                      </p:cBhvr>
                                    </p:animEffect>
                                  </p:childTnLst>
                                </p:cTn>
                              </p:par>
                            </p:childTnLst>
                          </p:cTn>
                        </p:par>
                      </p:childTnLst>
                    </p:cTn>
                  </p:par>
                  <p:par>
                    <p:cTn id="77" fill="hold" nodeType="clickPar">
                      <p:stCondLst>
                        <p:cond delay="indefinite"/>
                      </p:stCondLst>
                      <p:childTnLst>
                        <p:par>
                          <p:cTn id="78" fill="hold" nodeType="withGroup">
                            <p:stCondLst>
                              <p:cond delay="0"/>
                            </p:stCondLst>
                            <p:childTnLst>
                              <p:par>
                                <p:cTn id="79" presetID="22" presetClass="entr" presetSubtype="8" fill="hold" grpId="0" nodeType="clickEffect">
                                  <p:stCondLst>
                                    <p:cond delay="0"/>
                                  </p:stCondLst>
                                  <p:childTnLst>
                                    <p:set>
                                      <p:cBhvr>
                                        <p:cTn id="80" dur="1" fill="hold">
                                          <p:stCondLst>
                                            <p:cond delay="0"/>
                                          </p:stCondLst>
                                        </p:cTn>
                                        <p:tgtEl>
                                          <p:spTgt spid="82962"/>
                                        </p:tgtEl>
                                        <p:attrNameLst>
                                          <p:attrName>style.visibility</p:attrName>
                                        </p:attrNameLst>
                                      </p:cBhvr>
                                      <p:to>
                                        <p:strVal val="visible"/>
                                      </p:to>
                                    </p:set>
                                    <p:animEffect transition="in" filter="wipe(left)">
                                      <p:cBhvr>
                                        <p:cTn id="81" dur="500"/>
                                        <p:tgtEl>
                                          <p:spTgt spid="82962"/>
                                        </p:tgtEl>
                                      </p:cBhvr>
                                    </p:animEffect>
                                  </p:childTnLst>
                                </p:cTn>
                              </p:par>
                            </p:childTnLst>
                          </p:cTn>
                        </p:par>
                      </p:childTnLst>
                    </p:cTn>
                  </p:par>
                  <p:par>
                    <p:cTn id="82" fill="hold" nodeType="clickPar">
                      <p:stCondLst>
                        <p:cond delay="indefinite"/>
                      </p:stCondLst>
                      <p:childTnLst>
                        <p:par>
                          <p:cTn id="83" fill="hold" nodeType="withGroup">
                            <p:stCondLst>
                              <p:cond delay="0"/>
                            </p:stCondLst>
                            <p:childTnLst>
                              <p:par>
                                <p:cTn id="84" presetID="22" presetClass="entr" presetSubtype="8" fill="hold" grpId="0" nodeType="clickEffect">
                                  <p:stCondLst>
                                    <p:cond delay="0"/>
                                  </p:stCondLst>
                                  <p:childTnLst>
                                    <p:set>
                                      <p:cBhvr>
                                        <p:cTn id="85" dur="1" fill="hold">
                                          <p:stCondLst>
                                            <p:cond delay="0"/>
                                          </p:stCondLst>
                                        </p:cTn>
                                        <p:tgtEl>
                                          <p:spTgt spid="82963"/>
                                        </p:tgtEl>
                                        <p:attrNameLst>
                                          <p:attrName>style.visibility</p:attrName>
                                        </p:attrNameLst>
                                      </p:cBhvr>
                                      <p:to>
                                        <p:strVal val="visible"/>
                                      </p:to>
                                    </p:set>
                                    <p:animEffect transition="in" filter="wipe(left)">
                                      <p:cBhvr>
                                        <p:cTn id="86" dur="500"/>
                                        <p:tgtEl>
                                          <p:spTgt spid="82963"/>
                                        </p:tgtEl>
                                      </p:cBhvr>
                                    </p:animEffect>
                                  </p:childTnLst>
                                </p:cTn>
                              </p:par>
                            </p:childTnLst>
                          </p:cTn>
                        </p:par>
                      </p:childTnLst>
                    </p:cTn>
                  </p:par>
                  <p:par>
                    <p:cTn id="87" fill="hold" nodeType="clickPar">
                      <p:stCondLst>
                        <p:cond delay="indefinite"/>
                      </p:stCondLst>
                      <p:childTnLst>
                        <p:par>
                          <p:cTn id="88" fill="hold" nodeType="withGroup">
                            <p:stCondLst>
                              <p:cond delay="0"/>
                            </p:stCondLst>
                            <p:childTnLst>
                              <p:par>
                                <p:cTn id="89" presetID="4" presetClass="entr" presetSubtype="32" fill="hold" grpId="0" nodeType="clickEffect">
                                  <p:stCondLst>
                                    <p:cond delay="0"/>
                                  </p:stCondLst>
                                  <p:childTnLst>
                                    <p:set>
                                      <p:cBhvr>
                                        <p:cTn id="90" dur="1" fill="hold">
                                          <p:stCondLst>
                                            <p:cond delay="0"/>
                                          </p:stCondLst>
                                        </p:cTn>
                                        <p:tgtEl>
                                          <p:spTgt spid="82968"/>
                                        </p:tgtEl>
                                        <p:attrNameLst>
                                          <p:attrName>style.visibility</p:attrName>
                                        </p:attrNameLst>
                                      </p:cBhvr>
                                      <p:to>
                                        <p:strVal val="visible"/>
                                      </p:to>
                                    </p:set>
                                    <p:animEffect transition="in" filter="box(out)">
                                      <p:cBhvr>
                                        <p:cTn id="91" dur="500"/>
                                        <p:tgtEl>
                                          <p:spTgt spid="829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9" grpId="0"/>
      <p:bldP spid="82951" grpId="0"/>
      <p:bldP spid="82952" grpId="0" animBg="1"/>
      <p:bldP spid="82953" grpId="0"/>
      <p:bldP spid="82954" grpId="0"/>
      <p:bldP spid="82955" grpId="0"/>
      <p:bldP spid="82956" grpId="0"/>
      <p:bldP spid="82957" grpId="0"/>
      <p:bldP spid="82958" grpId="0" animBg="1"/>
      <p:bldP spid="82959" grpId="0"/>
      <p:bldP spid="82960" grpId="0"/>
      <p:bldP spid="82961" grpId="0"/>
      <p:bldP spid="82962" grpId="0"/>
      <p:bldP spid="82963" grpId="0"/>
      <p:bldP spid="82964" grpId="0" animBg="1"/>
      <p:bldP spid="82965" grpId="0"/>
      <p:bldP spid="82968" grpId="0" animBg="1"/>
      <p:bldP spid="82969" grpId="0" animBg="1"/>
      <p:bldP spid="8297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4" descr="1030101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9144000" cy="671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Text Box 5"/>
          <p:cNvSpPr txBox="1">
            <a:spLocks noChangeArrowheads="1"/>
          </p:cNvSpPr>
          <p:nvPr/>
        </p:nvSpPr>
        <p:spPr bwMode="auto">
          <a:xfrm>
            <a:off x="334963" y="220663"/>
            <a:ext cx="3959225"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3200"/>
              <a:t>我国主要的工业基地</a:t>
            </a:r>
          </a:p>
        </p:txBody>
      </p:sp>
      <p:sp>
        <p:nvSpPr>
          <p:cNvPr id="17412" name="AutoShape 6"/>
          <p:cNvSpPr>
            <a:spLocks noChangeArrowheads="1"/>
          </p:cNvSpPr>
          <p:nvPr/>
        </p:nvSpPr>
        <p:spPr bwMode="auto">
          <a:xfrm>
            <a:off x="7442200" y="2257425"/>
            <a:ext cx="1412875" cy="787400"/>
          </a:xfrm>
          <a:prstGeom prst="wedgeRoundRectCallout">
            <a:avLst>
              <a:gd name="adj1" fmla="val -106741"/>
              <a:gd name="adj2" fmla="val -11694"/>
              <a:gd name="adj3" fmla="val 16667"/>
            </a:avLst>
          </a:prstGeom>
          <a:solidFill>
            <a:srgbClr val="FFCCFF"/>
          </a:solidFill>
          <a:ln w="9525">
            <a:solidFill>
              <a:schemeClr val="tx1"/>
            </a:solidFill>
            <a:miter lim="800000"/>
            <a:headEnd/>
            <a:tailEnd/>
          </a:ln>
        </p:spPr>
        <p:txBody>
          <a:bodyPr/>
          <a:lstStyle/>
          <a:p>
            <a:pPr algn="ctr"/>
            <a:endParaRPr lang="zh-CN" altLang="zh-CN" sz="4400"/>
          </a:p>
        </p:txBody>
      </p:sp>
      <p:sp>
        <p:nvSpPr>
          <p:cNvPr id="17413" name="AutoShape 7"/>
          <p:cNvSpPr>
            <a:spLocks noChangeArrowheads="1"/>
          </p:cNvSpPr>
          <p:nvPr/>
        </p:nvSpPr>
        <p:spPr bwMode="auto">
          <a:xfrm>
            <a:off x="3359150" y="1646238"/>
            <a:ext cx="1412875" cy="787400"/>
          </a:xfrm>
          <a:prstGeom prst="wedgeRoundRectCallout">
            <a:avLst>
              <a:gd name="adj1" fmla="val 139773"/>
              <a:gd name="adj2" fmla="val 96977"/>
              <a:gd name="adj3" fmla="val 16667"/>
            </a:avLst>
          </a:prstGeom>
          <a:solidFill>
            <a:srgbClr val="FFCCFF"/>
          </a:solidFill>
          <a:ln w="9525">
            <a:solidFill>
              <a:schemeClr val="tx1"/>
            </a:solidFill>
            <a:miter lim="800000"/>
            <a:headEnd/>
            <a:tailEnd/>
          </a:ln>
        </p:spPr>
        <p:txBody>
          <a:bodyPr/>
          <a:lstStyle/>
          <a:p>
            <a:pPr algn="ctr"/>
            <a:endParaRPr lang="zh-CN" altLang="zh-CN" sz="4400"/>
          </a:p>
        </p:txBody>
      </p:sp>
      <p:sp>
        <p:nvSpPr>
          <p:cNvPr id="17414" name="AutoShape 8"/>
          <p:cNvSpPr>
            <a:spLocks noChangeArrowheads="1"/>
          </p:cNvSpPr>
          <p:nvPr/>
        </p:nvSpPr>
        <p:spPr bwMode="auto">
          <a:xfrm>
            <a:off x="3370263" y="3289300"/>
            <a:ext cx="1968500" cy="787400"/>
          </a:xfrm>
          <a:prstGeom prst="wedgeRoundRectCallout">
            <a:avLst>
              <a:gd name="adj1" fmla="val 113870"/>
              <a:gd name="adj2" fmla="val 42741"/>
              <a:gd name="adj3" fmla="val 16667"/>
            </a:avLst>
          </a:prstGeom>
          <a:solidFill>
            <a:srgbClr val="FFCCFF"/>
          </a:solidFill>
          <a:ln w="9525">
            <a:solidFill>
              <a:schemeClr val="tx1"/>
            </a:solidFill>
            <a:miter lim="800000"/>
            <a:headEnd/>
            <a:tailEnd/>
          </a:ln>
        </p:spPr>
        <p:txBody>
          <a:bodyPr/>
          <a:lstStyle/>
          <a:p>
            <a:pPr algn="ctr"/>
            <a:endParaRPr lang="zh-CN" altLang="zh-CN" sz="4400"/>
          </a:p>
        </p:txBody>
      </p:sp>
      <p:sp>
        <p:nvSpPr>
          <p:cNvPr id="17415" name="AutoShape 9"/>
          <p:cNvSpPr>
            <a:spLocks noChangeArrowheads="1"/>
          </p:cNvSpPr>
          <p:nvPr/>
        </p:nvSpPr>
        <p:spPr bwMode="auto">
          <a:xfrm>
            <a:off x="6899275" y="5233988"/>
            <a:ext cx="1968500" cy="787400"/>
          </a:xfrm>
          <a:prstGeom prst="wedgeRoundRectCallout">
            <a:avLst>
              <a:gd name="adj1" fmla="val -113630"/>
              <a:gd name="adj2" fmla="val -36694"/>
              <a:gd name="adj3" fmla="val 16667"/>
            </a:avLst>
          </a:prstGeom>
          <a:solidFill>
            <a:srgbClr val="FFCCFF"/>
          </a:solidFill>
          <a:ln w="9525">
            <a:solidFill>
              <a:schemeClr val="tx1"/>
            </a:solidFill>
            <a:miter lim="800000"/>
            <a:headEnd/>
            <a:tailEnd/>
          </a:ln>
        </p:spPr>
        <p:txBody>
          <a:bodyPr/>
          <a:lstStyle/>
          <a:p>
            <a:pPr algn="ctr"/>
            <a:endParaRPr lang="zh-CN" altLang="zh-CN" sz="4400"/>
          </a:p>
        </p:txBody>
      </p:sp>
      <p:sp>
        <p:nvSpPr>
          <p:cNvPr id="87050" name="Text Box 10"/>
          <p:cNvSpPr txBox="1">
            <a:spLocks noChangeArrowheads="1"/>
          </p:cNvSpPr>
          <p:nvPr/>
        </p:nvSpPr>
        <p:spPr bwMode="auto">
          <a:xfrm>
            <a:off x="7739063" y="2222500"/>
            <a:ext cx="1100137"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en-US" altLang="zh-CN" sz="4800"/>
              <a:t>A</a:t>
            </a:r>
          </a:p>
        </p:txBody>
      </p:sp>
      <p:sp>
        <p:nvSpPr>
          <p:cNvPr id="87051" name="Text Box 11">
            <a:hlinkClick r:id="rId3" action="ppaction://hlinksldjump"/>
          </p:cNvPr>
          <p:cNvSpPr txBox="1">
            <a:spLocks noChangeArrowheads="1"/>
          </p:cNvSpPr>
          <p:nvPr/>
        </p:nvSpPr>
        <p:spPr bwMode="auto">
          <a:xfrm>
            <a:off x="7480300" y="2225675"/>
            <a:ext cx="1585913"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a:hlinkClick r:id="rId4" action="ppaction://hlinksldjump"/>
              </a:rPr>
              <a:t>辽中南工业基地</a:t>
            </a:r>
            <a:endParaRPr lang="zh-CN" altLang="en-US"/>
          </a:p>
        </p:txBody>
      </p:sp>
      <p:sp>
        <p:nvSpPr>
          <p:cNvPr id="87052" name="Text Box 12"/>
          <p:cNvSpPr txBox="1">
            <a:spLocks noChangeArrowheads="1"/>
          </p:cNvSpPr>
          <p:nvPr/>
        </p:nvSpPr>
        <p:spPr bwMode="auto">
          <a:xfrm>
            <a:off x="3705225" y="1655763"/>
            <a:ext cx="971550"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en-US" altLang="zh-CN" sz="4800"/>
              <a:t>B</a:t>
            </a:r>
          </a:p>
        </p:txBody>
      </p:sp>
      <p:sp>
        <p:nvSpPr>
          <p:cNvPr id="87053" name="Text Box 13"/>
          <p:cNvSpPr txBox="1">
            <a:spLocks noChangeArrowheads="1"/>
          </p:cNvSpPr>
          <p:nvPr/>
        </p:nvSpPr>
        <p:spPr bwMode="auto">
          <a:xfrm>
            <a:off x="4205288" y="3254375"/>
            <a:ext cx="971550"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en-US" altLang="zh-CN" sz="4800"/>
              <a:t>C</a:t>
            </a:r>
          </a:p>
        </p:txBody>
      </p:sp>
      <p:sp>
        <p:nvSpPr>
          <p:cNvPr id="87054" name="Text Box 14"/>
          <p:cNvSpPr txBox="1">
            <a:spLocks noChangeArrowheads="1"/>
          </p:cNvSpPr>
          <p:nvPr/>
        </p:nvSpPr>
        <p:spPr bwMode="auto">
          <a:xfrm>
            <a:off x="7270750" y="5221288"/>
            <a:ext cx="971550"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en-US" altLang="zh-CN" sz="4800"/>
              <a:t>D</a:t>
            </a:r>
          </a:p>
        </p:txBody>
      </p:sp>
      <p:sp>
        <p:nvSpPr>
          <p:cNvPr id="87055" name="Text Box 15"/>
          <p:cNvSpPr txBox="1">
            <a:spLocks noChangeArrowheads="1"/>
          </p:cNvSpPr>
          <p:nvPr/>
        </p:nvSpPr>
        <p:spPr bwMode="auto">
          <a:xfrm>
            <a:off x="3394075" y="1638300"/>
            <a:ext cx="1585913"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a:hlinkClick r:id="rId5" action="ppaction://hlinksldjump"/>
              </a:rPr>
              <a:t>京津唐工业基地</a:t>
            </a:r>
            <a:endParaRPr lang="zh-CN" altLang="en-US"/>
          </a:p>
        </p:txBody>
      </p:sp>
      <p:sp>
        <p:nvSpPr>
          <p:cNvPr id="87056" name="Text Box 16"/>
          <p:cNvSpPr txBox="1">
            <a:spLocks noChangeArrowheads="1"/>
          </p:cNvSpPr>
          <p:nvPr/>
        </p:nvSpPr>
        <p:spPr bwMode="auto">
          <a:xfrm>
            <a:off x="3544888" y="3257550"/>
            <a:ext cx="2001837"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a:hlinkClick r:id="rId6" action="ppaction://hlinksldjump"/>
              </a:rPr>
              <a:t>长江三角洲工业基地</a:t>
            </a:r>
            <a:endParaRPr lang="zh-CN" altLang="en-US"/>
          </a:p>
        </p:txBody>
      </p:sp>
      <p:sp>
        <p:nvSpPr>
          <p:cNvPr id="87057" name="Text Box 17"/>
          <p:cNvSpPr txBox="1">
            <a:spLocks noChangeArrowheads="1"/>
          </p:cNvSpPr>
          <p:nvPr/>
        </p:nvSpPr>
        <p:spPr bwMode="auto">
          <a:xfrm>
            <a:off x="6900863" y="5202238"/>
            <a:ext cx="1852612"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a:hlinkClick r:id="rId7" action="ppaction://hlinksldjump"/>
              </a:rPr>
              <a:t>珠江三角洲工业基地</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xit" presetSubtype="16" fill="hold" grpId="0" nodeType="clickEffect">
                                  <p:stCondLst>
                                    <p:cond delay="0"/>
                                  </p:stCondLst>
                                  <p:childTnLst>
                                    <p:animEffect transition="out" filter="box(in)">
                                      <p:cBhvr>
                                        <p:cTn id="6" dur="500"/>
                                        <p:tgtEl>
                                          <p:spTgt spid="87050"/>
                                        </p:tgtEl>
                                      </p:cBhvr>
                                    </p:animEffect>
                                    <p:set>
                                      <p:cBhvr>
                                        <p:cTn id="7" dur="1" fill="hold">
                                          <p:stCondLst>
                                            <p:cond delay="499"/>
                                          </p:stCondLst>
                                        </p:cTn>
                                        <p:tgtEl>
                                          <p:spTgt spid="87050"/>
                                        </p:tgtEl>
                                        <p:attrNameLst>
                                          <p:attrName>style.visibility</p:attrName>
                                        </p:attrNameLst>
                                      </p:cBhvr>
                                      <p:to>
                                        <p:strVal val="hidden"/>
                                      </p:to>
                                    </p:se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051"/>
                                        </p:tgtEl>
                                        <p:attrNameLst>
                                          <p:attrName>style.visibility</p:attrName>
                                        </p:attrNameLst>
                                      </p:cBhvr>
                                      <p:to>
                                        <p:strVal val="visible"/>
                                      </p:to>
                                    </p:set>
                                    <p:animEffect transition="in" filter="wipe(left)">
                                      <p:cBhvr>
                                        <p:cTn id="11" dur="500"/>
                                        <p:tgtEl>
                                          <p:spTgt spid="87051"/>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4" presetClass="exit" presetSubtype="16" fill="hold" grpId="0" nodeType="clickEffect">
                                  <p:stCondLst>
                                    <p:cond delay="0"/>
                                  </p:stCondLst>
                                  <p:childTnLst>
                                    <p:animEffect transition="out" filter="box(in)">
                                      <p:cBhvr>
                                        <p:cTn id="15" dur="500"/>
                                        <p:tgtEl>
                                          <p:spTgt spid="87052"/>
                                        </p:tgtEl>
                                      </p:cBhvr>
                                    </p:animEffect>
                                    <p:set>
                                      <p:cBhvr>
                                        <p:cTn id="16" dur="1" fill="hold">
                                          <p:stCondLst>
                                            <p:cond delay="499"/>
                                          </p:stCondLst>
                                        </p:cTn>
                                        <p:tgtEl>
                                          <p:spTgt spid="87052"/>
                                        </p:tgtEl>
                                        <p:attrNameLst>
                                          <p:attrName>style.visibility</p:attrName>
                                        </p:attrNameLst>
                                      </p:cBhvr>
                                      <p:to>
                                        <p:strVal val="hidden"/>
                                      </p:to>
                                    </p:set>
                                  </p:childTnLst>
                                </p:cTn>
                              </p:par>
                            </p:childTnLst>
                          </p:cTn>
                        </p:par>
                        <p:par>
                          <p:cTn id="17" fill="hold" nodeType="afterGroup">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87055"/>
                                        </p:tgtEl>
                                        <p:attrNameLst>
                                          <p:attrName>style.visibility</p:attrName>
                                        </p:attrNameLst>
                                      </p:cBhvr>
                                      <p:to>
                                        <p:strVal val="visible"/>
                                      </p:to>
                                    </p:set>
                                    <p:animEffect transition="in" filter="wipe(left)">
                                      <p:cBhvr>
                                        <p:cTn id="20" dur="500"/>
                                        <p:tgtEl>
                                          <p:spTgt spid="87055"/>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4" presetClass="exit" presetSubtype="16" fill="hold" grpId="0" nodeType="clickEffect">
                                  <p:stCondLst>
                                    <p:cond delay="0"/>
                                  </p:stCondLst>
                                  <p:childTnLst>
                                    <p:animEffect transition="out" filter="box(in)">
                                      <p:cBhvr>
                                        <p:cTn id="24" dur="500"/>
                                        <p:tgtEl>
                                          <p:spTgt spid="87053"/>
                                        </p:tgtEl>
                                      </p:cBhvr>
                                    </p:animEffect>
                                    <p:set>
                                      <p:cBhvr>
                                        <p:cTn id="25" dur="1" fill="hold">
                                          <p:stCondLst>
                                            <p:cond delay="499"/>
                                          </p:stCondLst>
                                        </p:cTn>
                                        <p:tgtEl>
                                          <p:spTgt spid="87053"/>
                                        </p:tgtEl>
                                        <p:attrNameLst>
                                          <p:attrName>style.visibility</p:attrName>
                                        </p:attrNameLst>
                                      </p:cBhvr>
                                      <p:to>
                                        <p:strVal val="hidden"/>
                                      </p:to>
                                    </p:set>
                                  </p:childTnLst>
                                </p:cTn>
                              </p:par>
                            </p:childTnLst>
                          </p:cTn>
                        </p:par>
                        <p:par>
                          <p:cTn id="26" fill="hold" nodeType="afterGroup">
                            <p:stCondLst>
                              <p:cond delay="500"/>
                            </p:stCondLst>
                            <p:childTnLst>
                              <p:par>
                                <p:cTn id="27" presetID="22" presetClass="entr" presetSubtype="8" fill="hold" grpId="0" nodeType="afterEffect">
                                  <p:stCondLst>
                                    <p:cond delay="0"/>
                                  </p:stCondLst>
                                  <p:childTnLst>
                                    <p:set>
                                      <p:cBhvr>
                                        <p:cTn id="28" dur="1" fill="hold">
                                          <p:stCondLst>
                                            <p:cond delay="0"/>
                                          </p:stCondLst>
                                        </p:cTn>
                                        <p:tgtEl>
                                          <p:spTgt spid="87056"/>
                                        </p:tgtEl>
                                        <p:attrNameLst>
                                          <p:attrName>style.visibility</p:attrName>
                                        </p:attrNameLst>
                                      </p:cBhvr>
                                      <p:to>
                                        <p:strVal val="visible"/>
                                      </p:to>
                                    </p:set>
                                    <p:animEffect transition="in" filter="wipe(left)">
                                      <p:cBhvr>
                                        <p:cTn id="29" dur="500"/>
                                        <p:tgtEl>
                                          <p:spTgt spid="87056"/>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4" presetClass="exit" presetSubtype="16" fill="hold" grpId="0" nodeType="clickEffect">
                                  <p:stCondLst>
                                    <p:cond delay="0"/>
                                  </p:stCondLst>
                                  <p:childTnLst>
                                    <p:animEffect transition="out" filter="box(in)">
                                      <p:cBhvr>
                                        <p:cTn id="33" dur="500"/>
                                        <p:tgtEl>
                                          <p:spTgt spid="87054"/>
                                        </p:tgtEl>
                                      </p:cBhvr>
                                    </p:animEffect>
                                    <p:set>
                                      <p:cBhvr>
                                        <p:cTn id="34" dur="1" fill="hold">
                                          <p:stCondLst>
                                            <p:cond delay="499"/>
                                          </p:stCondLst>
                                        </p:cTn>
                                        <p:tgtEl>
                                          <p:spTgt spid="87054"/>
                                        </p:tgtEl>
                                        <p:attrNameLst>
                                          <p:attrName>style.visibility</p:attrName>
                                        </p:attrNameLst>
                                      </p:cBhvr>
                                      <p:to>
                                        <p:strVal val="hidden"/>
                                      </p:to>
                                    </p:set>
                                  </p:childTnLst>
                                </p:cTn>
                              </p:par>
                            </p:childTnLst>
                          </p:cTn>
                        </p:par>
                        <p:par>
                          <p:cTn id="35" fill="hold" nodeType="afterGroup">
                            <p:stCondLst>
                              <p:cond delay="500"/>
                            </p:stCondLst>
                            <p:childTnLst>
                              <p:par>
                                <p:cTn id="36" presetID="22" presetClass="entr" presetSubtype="8" fill="hold" grpId="0" nodeType="afterEffect">
                                  <p:stCondLst>
                                    <p:cond delay="0"/>
                                  </p:stCondLst>
                                  <p:childTnLst>
                                    <p:set>
                                      <p:cBhvr>
                                        <p:cTn id="37" dur="1" fill="hold">
                                          <p:stCondLst>
                                            <p:cond delay="0"/>
                                          </p:stCondLst>
                                        </p:cTn>
                                        <p:tgtEl>
                                          <p:spTgt spid="87057"/>
                                        </p:tgtEl>
                                        <p:attrNameLst>
                                          <p:attrName>style.visibility</p:attrName>
                                        </p:attrNameLst>
                                      </p:cBhvr>
                                      <p:to>
                                        <p:strVal val="visible"/>
                                      </p:to>
                                    </p:set>
                                    <p:animEffect transition="in" filter="wipe(left)">
                                      <p:cBhvr>
                                        <p:cTn id="38" dur="500"/>
                                        <p:tgtEl>
                                          <p:spTgt spid="870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50" grpId="0"/>
      <p:bldP spid="87051" grpId="0"/>
      <p:bldP spid="87052" grpId="0"/>
      <p:bldP spid="87053" grpId="0"/>
      <p:bldP spid="87054" grpId="0"/>
      <p:bldP spid="87055" grpId="0"/>
      <p:bldP spid="87056" grpId="0"/>
      <p:bldP spid="8705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5" descr="10610678_604214"/>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33388" y="161925"/>
            <a:ext cx="8277225" cy="653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Text Box 6"/>
          <p:cNvSpPr txBox="1">
            <a:spLocks noChangeArrowheads="1"/>
          </p:cNvSpPr>
          <p:nvPr/>
        </p:nvSpPr>
        <p:spPr bwMode="auto">
          <a:xfrm>
            <a:off x="323850" y="196850"/>
            <a:ext cx="3148013" cy="641350"/>
          </a:xfrm>
          <a:prstGeom prst="rect">
            <a:avLst/>
          </a:prstGeom>
          <a:solidFill>
            <a:srgbClr val="FFCC6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3600"/>
              <a:t>环渤海经济圈</a:t>
            </a:r>
          </a:p>
        </p:txBody>
      </p:sp>
      <p:sp>
        <p:nvSpPr>
          <p:cNvPr id="102407" name="Text Box 7"/>
          <p:cNvSpPr txBox="1">
            <a:spLocks noChangeArrowheads="1"/>
          </p:cNvSpPr>
          <p:nvPr/>
        </p:nvSpPr>
        <p:spPr bwMode="auto">
          <a:xfrm>
            <a:off x="4678363" y="1089025"/>
            <a:ext cx="3148012" cy="579438"/>
          </a:xfrm>
          <a:prstGeom prst="rect">
            <a:avLst/>
          </a:prstGeom>
          <a:solidFill>
            <a:srgbClr val="FFCC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3200"/>
              <a:t>辽中南工业基地</a:t>
            </a:r>
          </a:p>
        </p:txBody>
      </p:sp>
      <p:sp>
        <p:nvSpPr>
          <p:cNvPr id="102408" name="Text Box 8"/>
          <p:cNvSpPr txBox="1">
            <a:spLocks noChangeArrowheads="1"/>
          </p:cNvSpPr>
          <p:nvPr/>
        </p:nvSpPr>
        <p:spPr bwMode="auto">
          <a:xfrm>
            <a:off x="1311275" y="2781300"/>
            <a:ext cx="3148013" cy="579438"/>
          </a:xfrm>
          <a:prstGeom prst="rect">
            <a:avLst/>
          </a:prstGeom>
          <a:solidFill>
            <a:srgbClr val="FFCC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3200"/>
              <a:t>京津唐工业基地</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2407"/>
                                        </p:tgtEl>
                                        <p:attrNameLst>
                                          <p:attrName>style.visibility</p:attrName>
                                        </p:attrNameLst>
                                      </p:cBhvr>
                                      <p:to>
                                        <p:strVal val="visible"/>
                                      </p:to>
                                    </p:set>
                                    <p:animEffect transition="in" filter="wipe(left)">
                                      <p:cBhvr>
                                        <p:cTn id="7" dur="500"/>
                                        <p:tgtEl>
                                          <p:spTgt spid="10240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2408"/>
                                        </p:tgtEl>
                                        <p:attrNameLst>
                                          <p:attrName>style.visibility</p:attrName>
                                        </p:attrNameLst>
                                      </p:cBhvr>
                                      <p:to>
                                        <p:strVal val="visible"/>
                                      </p:to>
                                    </p:set>
                                    <p:animEffect transition="in" filter="wipe(left)">
                                      <p:cBhvr>
                                        <p:cTn id="12" dur="500"/>
                                        <p:tgtEl>
                                          <p:spTgt spid="1024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7" grpId="0" animBg="1"/>
      <p:bldP spid="10240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4"/>
          <p:cNvSpPr txBox="1">
            <a:spLocks noChangeArrowheads="1"/>
          </p:cNvSpPr>
          <p:nvPr/>
        </p:nvSpPr>
        <p:spPr bwMode="auto">
          <a:xfrm>
            <a:off x="312738" y="1666875"/>
            <a:ext cx="85645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endParaRPr lang="zh-CN" altLang="zh-CN"/>
          </a:p>
        </p:txBody>
      </p:sp>
      <p:sp>
        <p:nvSpPr>
          <p:cNvPr id="19459" name="Text Box 5"/>
          <p:cNvSpPr txBox="1">
            <a:spLocks noChangeArrowheads="1"/>
          </p:cNvSpPr>
          <p:nvPr/>
        </p:nvSpPr>
        <p:spPr bwMode="auto">
          <a:xfrm>
            <a:off x="531813" y="2292350"/>
            <a:ext cx="68532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endParaRPr lang="zh-CN" altLang="zh-CN"/>
          </a:p>
        </p:txBody>
      </p:sp>
      <p:sp>
        <p:nvSpPr>
          <p:cNvPr id="19460" name="Text Box 6"/>
          <p:cNvSpPr txBox="1">
            <a:spLocks noChangeArrowheads="1"/>
          </p:cNvSpPr>
          <p:nvPr/>
        </p:nvSpPr>
        <p:spPr bwMode="auto">
          <a:xfrm>
            <a:off x="288925" y="276225"/>
            <a:ext cx="8091488" cy="575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3600" dirty="0">
                <a:solidFill>
                  <a:srgbClr val="CC0099"/>
                </a:solidFill>
              </a:rPr>
              <a:t>环渤海地区</a:t>
            </a:r>
            <a:r>
              <a:rPr lang="zh-CN" altLang="en-US" dirty="0"/>
              <a:t>是指环绕着渤海全部及黄海的部分沿岸地区所组成的广大经济区域。位于中国沿太平洋西岸的北部，是中国北部沿海的黄金海岸，在中国对外开放的沿海发展战略中，占重要地位 </a:t>
            </a:r>
          </a:p>
          <a:p>
            <a:pPr eaLnBrk="1" hangingPunct="1">
              <a:spcBef>
                <a:spcPct val="50000"/>
              </a:spcBef>
            </a:pPr>
            <a:r>
              <a:rPr lang="zh-CN" altLang="en-US" dirty="0"/>
              <a:t>        环渤海地区包括北京、天津两大直辖市及辽宁、河北、山西、山东和内蒙古中部地区，共五省（区）二市。全区陆域面积达</a:t>
            </a:r>
            <a:r>
              <a:rPr lang="en-US" altLang="zh-CN" dirty="0"/>
              <a:t>112</a:t>
            </a:r>
            <a:r>
              <a:rPr lang="zh-CN" altLang="en-US" dirty="0"/>
              <a:t>万平方公里，总人口</a:t>
            </a:r>
            <a:r>
              <a:rPr lang="en-US" altLang="zh-CN" dirty="0"/>
              <a:t>2.6</a:t>
            </a:r>
            <a:r>
              <a:rPr lang="zh-CN" altLang="en-US" dirty="0"/>
              <a:t>亿人。环渤海地区共有城市 </a:t>
            </a:r>
            <a:r>
              <a:rPr lang="en-US" altLang="zh-CN" dirty="0"/>
              <a:t>157</a:t>
            </a:r>
            <a:r>
              <a:rPr lang="zh-CN" altLang="en-US" dirty="0"/>
              <a:t>个，约占全国城市的四分之一，其中城区人口超百万的城市有</a:t>
            </a:r>
            <a:r>
              <a:rPr lang="en-US" altLang="zh-CN" dirty="0"/>
              <a:t>13</a:t>
            </a:r>
            <a:r>
              <a:rPr lang="zh-CN" altLang="en-US" dirty="0"/>
              <a:t>个 </a:t>
            </a:r>
          </a:p>
          <a:p>
            <a:pPr eaLnBrk="1" hangingPunct="1">
              <a:spcBef>
                <a:spcPct val="50000"/>
              </a:spcBef>
            </a:pPr>
            <a:r>
              <a:rPr lang="zh-CN" altLang="en-US" dirty="0"/>
              <a:t>        环渤海地区是以京津冀为核心、以辽东半岛和山东半岛为两翼的环渤海经济区域，主要包括北京、天津、河北、山东、辽宁，也就是三省两市的“</a:t>
            </a:r>
            <a:r>
              <a:rPr lang="en-US" altLang="zh-CN" dirty="0"/>
              <a:t>3+2”</a:t>
            </a:r>
            <a:r>
              <a:rPr lang="zh-CN" altLang="en-US" dirty="0"/>
              <a:t>经济区域。面积</a:t>
            </a:r>
            <a:r>
              <a:rPr lang="en-US" altLang="zh-CN" dirty="0"/>
              <a:t>51.8</a:t>
            </a:r>
            <a:r>
              <a:rPr lang="zh-CN" altLang="en-US" dirty="0"/>
              <a:t>万平方公里；人口</a:t>
            </a:r>
            <a:r>
              <a:rPr lang="en-US" altLang="zh-CN" dirty="0"/>
              <a:t>2.3</a:t>
            </a:r>
            <a:r>
              <a:rPr lang="zh-CN" altLang="en-US" dirty="0"/>
              <a:t>亿，占全国</a:t>
            </a:r>
            <a:r>
              <a:rPr lang="en-US" altLang="zh-CN" dirty="0"/>
              <a:t>17.5%</a:t>
            </a:r>
            <a:r>
              <a:rPr lang="zh-CN" altLang="en-US" dirty="0"/>
              <a:t>；地区生产总值达到</a:t>
            </a:r>
            <a:r>
              <a:rPr lang="en-US" altLang="zh-CN" dirty="0"/>
              <a:t>3.8</a:t>
            </a:r>
            <a:r>
              <a:rPr lang="zh-CN" altLang="en-US" dirty="0"/>
              <a:t>万亿元，占全国</a:t>
            </a:r>
            <a:r>
              <a:rPr lang="en-US" altLang="zh-CN" dirty="0"/>
              <a:t>28.2%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99513" y="362778"/>
            <a:ext cx="7533861" cy="5903843"/>
          </a:xfrm>
          <a:prstGeom prst="rect">
            <a:avLst/>
          </a:prstGeom>
        </p:spPr>
      </p:pic>
      <p:sp>
        <p:nvSpPr>
          <p:cNvPr id="20482" name="Text Box 8"/>
          <p:cNvSpPr txBox="1">
            <a:spLocks noChangeArrowheads="1"/>
          </p:cNvSpPr>
          <p:nvPr/>
        </p:nvSpPr>
        <p:spPr bwMode="auto">
          <a:xfrm>
            <a:off x="173038" y="161925"/>
            <a:ext cx="5938837"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3200"/>
              <a:t>课本</a:t>
            </a:r>
            <a:r>
              <a:rPr lang="en-US" altLang="zh-CN" sz="3200"/>
              <a:t>104</a:t>
            </a:r>
            <a:r>
              <a:rPr lang="zh-CN" altLang="en-US" sz="3200"/>
              <a:t>页活动第</a:t>
            </a:r>
            <a:r>
              <a:rPr lang="en-US" altLang="zh-CN" sz="3200"/>
              <a:t>2</a:t>
            </a:r>
            <a:r>
              <a:rPr lang="zh-CN" altLang="en-US" sz="3200"/>
              <a:t>题</a:t>
            </a:r>
          </a:p>
        </p:txBody>
      </p:sp>
      <p:sp>
        <p:nvSpPr>
          <p:cNvPr id="20484" name="Text Box 9"/>
          <p:cNvSpPr txBox="1">
            <a:spLocks noChangeArrowheads="1"/>
          </p:cNvSpPr>
          <p:nvPr/>
        </p:nvSpPr>
        <p:spPr bwMode="auto">
          <a:xfrm>
            <a:off x="892175" y="6111875"/>
            <a:ext cx="784701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algn="ctr" eaLnBrk="1" hangingPunct="1">
              <a:spcBef>
                <a:spcPct val="50000"/>
              </a:spcBef>
            </a:pPr>
            <a:r>
              <a:rPr lang="en-US" altLang="zh-CN" sz="2800"/>
              <a:t>2010</a:t>
            </a:r>
            <a:r>
              <a:rPr lang="zh-CN" altLang="en-US" sz="2800"/>
              <a:t>年中国各省级行政单位人均工业总产值</a:t>
            </a:r>
          </a:p>
        </p:txBody>
      </p:sp>
      <p:sp>
        <p:nvSpPr>
          <p:cNvPr id="24586" name="Oval 10"/>
          <p:cNvSpPr>
            <a:spLocks noChangeArrowheads="1"/>
          </p:cNvSpPr>
          <p:nvPr/>
        </p:nvSpPr>
        <p:spPr bwMode="auto">
          <a:xfrm>
            <a:off x="5673725" y="6145213"/>
            <a:ext cx="831850" cy="473075"/>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4587" name="Text Box 11"/>
          <p:cNvSpPr txBox="1">
            <a:spLocks noChangeArrowheads="1"/>
          </p:cNvSpPr>
          <p:nvPr/>
        </p:nvSpPr>
        <p:spPr bwMode="auto">
          <a:xfrm>
            <a:off x="220663" y="763588"/>
            <a:ext cx="8691562" cy="519112"/>
          </a:xfrm>
          <a:prstGeom prst="rect">
            <a:avLst/>
          </a:prstGeom>
          <a:solidFill>
            <a:srgbClr val="FFCC6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en-US" altLang="zh-CN" sz="2800" dirty="0"/>
              <a:t>1.</a:t>
            </a:r>
            <a:r>
              <a:rPr lang="zh-CN" altLang="en-US" sz="2800" dirty="0"/>
              <a:t>工业中心密集的地方，人均工业总产值高还是低？</a:t>
            </a:r>
          </a:p>
        </p:txBody>
      </p:sp>
      <p:sp>
        <p:nvSpPr>
          <p:cNvPr id="24589" name="Text Box 13"/>
          <p:cNvSpPr txBox="1">
            <a:spLocks noChangeArrowheads="1"/>
          </p:cNvSpPr>
          <p:nvPr/>
        </p:nvSpPr>
        <p:spPr bwMode="auto">
          <a:xfrm>
            <a:off x="222250" y="1587500"/>
            <a:ext cx="8691563" cy="946150"/>
          </a:xfrm>
          <a:prstGeom prst="rect">
            <a:avLst/>
          </a:prstGeom>
          <a:solidFill>
            <a:srgbClr val="FFCC6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en-US" altLang="zh-CN" sz="2800" dirty="0"/>
              <a:t>2.</a:t>
            </a:r>
            <a:r>
              <a:rPr lang="zh-CN" altLang="en-US" sz="2800" dirty="0"/>
              <a:t>内蒙古自治区和山东省的</a:t>
            </a:r>
            <a:r>
              <a:rPr lang="zh-CN" altLang="en-US" sz="2800" dirty="0">
                <a:solidFill>
                  <a:srgbClr val="FF0000"/>
                </a:solidFill>
              </a:rPr>
              <a:t>人均工业总产值</a:t>
            </a:r>
            <a:r>
              <a:rPr lang="zh-CN" altLang="en-US" sz="2800" u="sng" dirty="0"/>
              <a:t>             </a:t>
            </a:r>
            <a:r>
              <a:rPr lang="zh-CN" altLang="en-US" sz="2800" dirty="0"/>
              <a:t>，但二者相比，</a:t>
            </a:r>
            <a:r>
              <a:rPr lang="zh-CN" altLang="en-US" sz="2800" u="sng" dirty="0"/>
              <a:t>              </a:t>
            </a:r>
            <a:r>
              <a:rPr lang="zh-CN" altLang="en-US" sz="2800" dirty="0"/>
              <a:t>的</a:t>
            </a:r>
            <a:r>
              <a:rPr lang="zh-CN" altLang="en-US" sz="2800" dirty="0">
                <a:solidFill>
                  <a:srgbClr val="FF0000"/>
                </a:solidFill>
              </a:rPr>
              <a:t>工业总产值</a:t>
            </a:r>
            <a:r>
              <a:rPr lang="zh-CN" altLang="en-US" sz="2800" dirty="0"/>
              <a:t>高。</a:t>
            </a:r>
          </a:p>
        </p:txBody>
      </p:sp>
      <p:sp>
        <p:nvSpPr>
          <p:cNvPr id="24590" name="Text Box 14"/>
          <p:cNvSpPr txBox="1">
            <a:spLocks noChangeArrowheads="1"/>
          </p:cNvSpPr>
          <p:nvPr/>
        </p:nvSpPr>
        <p:spPr bwMode="auto">
          <a:xfrm>
            <a:off x="7096125" y="1562100"/>
            <a:ext cx="10763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2800">
                <a:solidFill>
                  <a:srgbClr val="CC0099"/>
                </a:solidFill>
              </a:rPr>
              <a:t>相等</a:t>
            </a:r>
          </a:p>
        </p:txBody>
      </p:sp>
      <p:sp>
        <p:nvSpPr>
          <p:cNvPr id="24591" name="Text Box 15"/>
          <p:cNvSpPr txBox="1">
            <a:spLocks noChangeArrowheads="1"/>
          </p:cNvSpPr>
          <p:nvPr/>
        </p:nvSpPr>
        <p:spPr bwMode="auto">
          <a:xfrm>
            <a:off x="2433638" y="1935163"/>
            <a:ext cx="140017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2800">
                <a:solidFill>
                  <a:srgbClr val="CC0099"/>
                </a:solidFill>
              </a:rPr>
              <a:t>山东省</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4586"/>
                                        </p:tgtEl>
                                        <p:attrNameLst>
                                          <p:attrName>style.visibility</p:attrName>
                                        </p:attrNameLst>
                                      </p:cBhvr>
                                      <p:to>
                                        <p:strVal val="visible"/>
                                      </p:to>
                                    </p:set>
                                    <p:animEffect transition="in" filter="wipe(down)">
                                      <p:cBhvr>
                                        <p:cTn id="7" dur="500"/>
                                        <p:tgtEl>
                                          <p:spTgt spid="24586"/>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4587"/>
                                        </p:tgtEl>
                                        <p:attrNameLst>
                                          <p:attrName>style.visibility</p:attrName>
                                        </p:attrNameLst>
                                      </p:cBhvr>
                                      <p:to>
                                        <p:strVal val="visible"/>
                                      </p:to>
                                    </p:set>
                                    <p:animEffect transition="in" filter="wipe(left)">
                                      <p:cBhvr>
                                        <p:cTn id="11" dur="500"/>
                                        <p:tgtEl>
                                          <p:spTgt spid="24587"/>
                                        </p:tgtEl>
                                      </p:cBhvr>
                                    </p:animEffect>
                                  </p:childTnLst>
                                </p:cTn>
                              </p:par>
                            </p:childTnLst>
                          </p:cTn>
                        </p:par>
                        <p:par>
                          <p:cTn id="12" fill="hold" nodeType="afterGroup">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4589"/>
                                        </p:tgtEl>
                                        <p:attrNameLst>
                                          <p:attrName>style.visibility</p:attrName>
                                        </p:attrNameLst>
                                      </p:cBhvr>
                                      <p:to>
                                        <p:strVal val="visible"/>
                                      </p:to>
                                    </p:set>
                                    <p:animEffect transition="in" filter="wipe(left)">
                                      <p:cBhvr>
                                        <p:cTn id="15" dur="500"/>
                                        <p:tgtEl>
                                          <p:spTgt spid="24589"/>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24590"/>
                                        </p:tgtEl>
                                        <p:attrNameLst>
                                          <p:attrName>style.visibility</p:attrName>
                                        </p:attrNameLst>
                                      </p:cBhvr>
                                      <p:to>
                                        <p:strVal val="visible"/>
                                      </p:to>
                                    </p:set>
                                    <p:animEffect transition="in" filter="wipe(left)">
                                      <p:cBhvr>
                                        <p:cTn id="20" dur="500"/>
                                        <p:tgtEl>
                                          <p:spTgt spid="24590"/>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24591"/>
                                        </p:tgtEl>
                                        <p:attrNameLst>
                                          <p:attrName>style.visibility</p:attrName>
                                        </p:attrNameLst>
                                      </p:cBhvr>
                                      <p:to>
                                        <p:strVal val="visible"/>
                                      </p:to>
                                    </p:set>
                                    <p:animEffect transition="in" filter="wipe(left)">
                                      <p:cBhvr>
                                        <p:cTn id="25" dur="500"/>
                                        <p:tgtEl>
                                          <p:spTgt spid="245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6" grpId="0" animBg="1"/>
      <p:bldP spid="24587" grpId="0" animBg="1"/>
      <p:bldP spid="24589" grpId="0" animBg="1"/>
      <p:bldP spid="24590" grpId="0"/>
      <p:bldP spid="2459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82" name="Text Box 6"/>
          <p:cNvSpPr txBox="1">
            <a:spLocks noChangeArrowheads="1"/>
          </p:cNvSpPr>
          <p:nvPr/>
        </p:nvSpPr>
        <p:spPr bwMode="auto">
          <a:xfrm>
            <a:off x="244475" y="393700"/>
            <a:ext cx="8691563"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en-US" altLang="zh-CN" sz="2800" dirty="0"/>
              <a:t>1.</a:t>
            </a:r>
            <a:r>
              <a:rPr lang="zh-CN" altLang="en-US" sz="2800" dirty="0"/>
              <a:t>我国东西部工业的发展均衡吗？哪些地区的工业发展较为迅速，哪些地区的工业发展水平较为缓慢甚至落后？为什么？</a:t>
            </a:r>
          </a:p>
        </p:txBody>
      </p:sp>
      <p:sp>
        <p:nvSpPr>
          <p:cNvPr id="101386" name="Text Box 10"/>
          <p:cNvSpPr txBox="1">
            <a:spLocks noChangeArrowheads="1"/>
          </p:cNvSpPr>
          <p:nvPr/>
        </p:nvSpPr>
        <p:spPr bwMode="auto">
          <a:xfrm>
            <a:off x="234950" y="1889125"/>
            <a:ext cx="8691563" cy="946150"/>
          </a:xfrm>
          <a:prstGeom prst="rect">
            <a:avLst/>
          </a:prstGeom>
          <a:solidFill>
            <a:srgbClr val="FFCC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2800"/>
              <a:t>不均衡。东部沿海地区工业发展迅速，中西部地区工业发展较为缓慢。</a:t>
            </a:r>
          </a:p>
        </p:txBody>
      </p:sp>
      <p:sp>
        <p:nvSpPr>
          <p:cNvPr id="101387" name="Text Box 11"/>
          <p:cNvSpPr txBox="1">
            <a:spLocks noChangeArrowheads="1"/>
          </p:cNvSpPr>
          <p:nvPr/>
        </p:nvSpPr>
        <p:spPr bwMode="auto">
          <a:xfrm>
            <a:off x="247650" y="3176588"/>
            <a:ext cx="8691563" cy="946150"/>
          </a:xfrm>
          <a:prstGeom prst="rect">
            <a:avLst/>
          </a:prstGeom>
          <a:solidFill>
            <a:srgbClr val="FFCC6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2800"/>
              <a:t>中、西部地区自然条件较为恶劣，社会经济落后，人们知识文化水平较低，工业发展较为缓慢。</a:t>
            </a:r>
          </a:p>
        </p:txBody>
      </p:sp>
      <p:sp>
        <p:nvSpPr>
          <p:cNvPr id="101391" name="Text Box 15"/>
          <p:cNvSpPr txBox="1">
            <a:spLocks noChangeArrowheads="1"/>
          </p:cNvSpPr>
          <p:nvPr/>
        </p:nvSpPr>
        <p:spPr bwMode="auto">
          <a:xfrm>
            <a:off x="174625" y="4297363"/>
            <a:ext cx="8691563"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en-US" altLang="zh-CN" sz="3200"/>
              <a:t>2.</a:t>
            </a:r>
            <a:r>
              <a:rPr lang="zh-CN" altLang="en-US" sz="3200"/>
              <a:t>怎样促进中、西部的经济发展？</a:t>
            </a:r>
          </a:p>
        </p:txBody>
      </p:sp>
      <p:sp>
        <p:nvSpPr>
          <p:cNvPr id="101392" name="Text Box 16"/>
          <p:cNvSpPr txBox="1">
            <a:spLocks noChangeArrowheads="1"/>
          </p:cNvSpPr>
          <p:nvPr/>
        </p:nvSpPr>
        <p:spPr bwMode="auto">
          <a:xfrm>
            <a:off x="608013" y="5019675"/>
            <a:ext cx="2336800" cy="519113"/>
          </a:xfrm>
          <a:prstGeom prst="rect">
            <a:avLst/>
          </a:prstGeom>
          <a:solidFill>
            <a:srgbClr val="FFCC6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algn="ctr" eaLnBrk="1" hangingPunct="1">
              <a:spcBef>
                <a:spcPct val="50000"/>
              </a:spcBef>
            </a:pPr>
            <a:r>
              <a:rPr lang="zh-CN" altLang="en-US" sz="2800"/>
              <a:t>西部大开发</a:t>
            </a:r>
          </a:p>
        </p:txBody>
      </p:sp>
      <p:sp>
        <p:nvSpPr>
          <p:cNvPr id="101393" name="Text Box 17"/>
          <p:cNvSpPr txBox="1">
            <a:spLocks noChangeArrowheads="1"/>
          </p:cNvSpPr>
          <p:nvPr/>
        </p:nvSpPr>
        <p:spPr bwMode="auto">
          <a:xfrm>
            <a:off x="3259138" y="5011738"/>
            <a:ext cx="2336800" cy="519112"/>
          </a:xfrm>
          <a:prstGeom prst="rect">
            <a:avLst/>
          </a:prstGeom>
          <a:solidFill>
            <a:srgbClr val="FFCC6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algn="ctr" eaLnBrk="1" hangingPunct="1">
              <a:spcBef>
                <a:spcPct val="50000"/>
              </a:spcBef>
            </a:pPr>
            <a:r>
              <a:rPr lang="zh-CN" altLang="en-US" sz="2800"/>
              <a:t>中部崛起</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1382"/>
                                        </p:tgtEl>
                                        <p:attrNameLst>
                                          <p:attrName>style.visibility</p:attrName>
                                        </p:attrNameLst>
                                      </p:cBhvr>
                                      <p:to>
                                        <p:strVal val="visible"/>
                                      </p:to>
                                    </p:set>
                                    <p:animEffect transition="in" filter="wipe(left)">
                                      <p:cBhvr>
                                        <p:cTn id="7" dur="500"/>
                                        <p:tgtEl>
                                          <p:spTgt spid="10138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1386"/>
                                        </p:tgtEl>
                                        <p:attrNameLst>
                                          <p:attrName>style.visibility</p:attrName>
                                        </p:attrNameLst>
                                      </p:cBhvr>
                                      <p:to>
                                        <p:strVal val="visible"/>
                                      </p:to>
                                    </p:set>
                                    <p:animEffect transition="in" filter="wipe(left)">
                                      <p:cBhvr>
                                        <p:cTn id="12" dur="500"/>
                                        <p:tgtEl>
                                          <p:spTgt spid="10138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1387"/>
                                        </p:tgtEl>
                                        <p:attrNameLst>
                                          <p:attrName>style.visibility</p:attrName>
                                        </p:attrNameLst>
                                      </p:cBhvr>
                                      <p:to>
                                        <p:strVal val="visible"/>
                                      </p:to>
                                    </p:set>
                                    <p:animEffect transition="in" filter="wipe(left)">
                                      <p:cBhvr>
                                        <p:cTn id="17" dur="500"/>
                                        <p:tgtEl>
                                          <p:spTgt spid="10138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1391"/>
                                        </p:tgtEl>
                                        <p:attrNameLst>
                                          <p:attrName>style.visibility</p:attrName>
                                        </p:attrNameLst>
                                      </p:cBhvr>
                                      <p:to>
                                        <p:strVal val="visible"/>
                                      </p:to>
                                    </p:set>
                                    <p:animEffect transition="in" filter="wipe(left)">
                                      <p:cBhvr>
                                        <p:cTn id="22" dur="500"/>
                                        <p:tgtEl>
                                          <p:spTgt spid="10139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1392"/>
                                        </p:tgtEl>
                                        <p:attrNameLst>
                                          <p:attrName>style.visibility</p:attrName>
                                        </p:attrNameLst>
                                      </p:cBhvr>
                                      <p:to>
                                        <p:strVal val="visible"/>
                                      </p:to>
                                    </p:set>
                                    <p:animEffect transition="in" filter="wipe(left)">
                                      <p:cBhvr>
                                        <p:cTn id="27" dur="500"/>
                                        <p:tgtEl>
                                          <p:spTgt spid="10139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1393"/>
                                        </p:tgtEl>
                                        <p:attrNameLst>
                                          <p:attrName>style.visibility</p:attrName>
                                        </p:attrNameLst>
                                      </p:cBhvr>
                                      <p:to>
                                        <p:strVal val="visible"/>
                                      </p:to>
                                    </p:set>
                                    <p:animEffect transition="in" filter="wipe(left)">
                                      <p:cBhvr>
                                        <p:cTn id="32" dur="500"/>
                                        <p:tgtEl>
                                          <p:spTgt spid="1013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82" grpId="0"/>
      <p:bldP spid="101386" grpId="0" animBg="1"/>
      <p:bldP spid="101387" grpId="0" animBg="1"/>
      <p:bldP spid="101391" grpId="0"/>
      <p:bldP spid="101392" grpId="0" animBg="1"/>
      <p:bldP spid="10139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5" descr="9f510fb30f2442a70eecc431d143ad4bd01373f083022a7f"/>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90563" y="903288"/>
            <a:ext cx="7213600" cy="541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1" name="Text Box 6"/>
          <p:cNvSpPr txBox="1">
            <a:spLocks noChangeArrowheads="1"/>
          </p:cNvSpPr>
          <p:nvPr/>
        </p:nvSpPr>
        <p:spPr bwMode="auto">
          <a:xfrm>
            <a:off x="334963" y="196850"/>
            <a:ext cx="309086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3600"/>
              <a:t>西部大开发</a:t>
            </a:r>
          </a:p>
        </p:txBody>
      </p:sp>
      <p:pic>
        <p:nvPicPr>
          <p:cNvPr id="105480" name="Picture 8" descr="b3fb43166d224f4a873dcb0809f790529922720e0cf3f939"/>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55600" y="4243388"/>
            <a:ext cx="1419225" cy="219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482" name="Picture 10" descr="d53f8794a4c27d1e40a134a11ad5ad6edcc451da80cb00f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890713" y="2879725"/>
            <a:ext cx="4762500"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483" name="Picture 11" descr="64380cd7912397ddbf9ae57f5982b2b7d1a20cf430ada7d5"/>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3706813" y="182563"/>
            <a:ext cx="4762500" cy="366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105480"/>
                                        </p:tgtEl>
                                        <p:attrNameLst>
                                          <p:attrName>style.visibility</p:attrName>
                                        </p:attrNameLst>
                                      </p:cBhvr>
                                      <p:to>
                                        <p:strVal val="visible"/>
                                      </p:to>
                                    </p:set>
                                    <p:animEffect transition="in" filter="box(in)">
                                      <p:cBhvr>
                                        <p:cTn id="7" dur="500"/>
                                        <p:tgtEl>
                                          <p:spTgt spid="10548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105482"/>
                                        </p:tgtEl>
                                        <p:attrNameLst>
                                          <p:attrName>style.visibility</p:attrName>
                                        </p:attrNameLst>
                                      </p:cBhvr>
                                      <p:to>
                                        <p:strVal val="visible"/>
                                      </p:to>
                                    </p:set>
                                    <p:animEffect transition="in" filter="box(in)">
                                      <p:cBhvr>
                                        <p:cTn id="12" dur="500"/>
                                        <p:tgtEl>
                                          <p:spTgt spid="10548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nodeType="clickEffect">
                                  <p:stCondLst>
                                    <p:cond delay="0"/>
                                  </p:stCondLst>
                                  <p:childTnLst>
                                    <p:set>
                                      <p:cBhvr>
                                        <p:cTn id="16" dur="1" fill="hold">
                                          <p:stCondLst>
                                            <p:cond delay="0"/>
                                          </p:stCondLst>
                                        </p:cTn>
                                        <p:tgtEl>
                                          <p:spTgt spid="105483"/>
                                        </p:tgtEl>
                                        <p:attrNameLst>
                                          <p:attrName>style.visibility</p:attrName>
                                        </p:attrNameLst>
                                      </p:cBhvr>
                                      <p:to>
                                        <p:strVal val="visible"/>
                                      </p:to>
                                    </p:set>
                                    <p:animEffect transition="in" filter="box(in)">
                                      <p:cBhvr>
                                        <p:cTn id="17" dur="500"/>
                                        <p:tgtEl>
                                          <p:spTgt spid="1054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4"/>
          <p:cNvSpPr txBox="1">
            <a:spLocks noChangeArrowheads="1"/>
          </p:cNvSpPr>
          <p:nvPr/>
        </p:nvSpPr>
        <p:spPr bwMode="auto">
          <a:xfrm>
            <a:off x="2279650" y="257175"/>
            <a:ext cx="2779713"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6000">
                <a:solidFill>
                  <a:srgbClr val="003399"/>
                </a:solidFill>
                <a:ea typeface="楷体" pitchFamily="49" charset="-122"/>
              </a:rPr>
              <a:t>观察：</a:t>
            </a:r>
          </a:p>
        </p:txBody>
      </p:sp>
      <p:pic>
        <p:nvPicPr>
          <p:cNvPr id="5123" name="Picture 5" descr="MC900441438[1]"/>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38138" y="0"/>
            <a:ext cx="1573212" cy="157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10" name="Text Box 6"/>
          <p:cNvSpPr txBox="1">
            <a:spLocks noChangeArrowheads="1"/>
          </p:cNvSpPr>
          <p:nvPr/>
        </p:nvSpPr>
        <p:spPr bwMode="auto">
          <a:xfrm>
            <a:off x="1933575" y="1308100"/>
            <a:ext cx="77089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4000" dirty="0">
                <a:ea typeface="楷体" pitchFamily="49" charset="-122"/>
              </a:rPr>
              <a:t>我们教室有哪些工业产品？</a:t>
            </a:r>
          </a:p>
        </p:txBody>
      </p:sp>
      <p:pic>
        <p:nvPicPr>
          <p:cNvPr id="47112" name="Picture 8" descr="201004157692511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68288" y="2195513"/>
            <a:ext cx="1670050" cy="1252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14" name="Picture 10" descr="10159007"/>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198688" y="2078038"/>
            <a:ext cx="1854200" cy="226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16" name="Picture 12" descr="T1MFlQFdRbXXXXXXXX_%21%210-item_pic"/>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325938" y="2162175"/>
            <a:ext cx="1624012" cy="191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18" name="Picture 14" descr="200982511454497972"/>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289675" y="2422525"/>
            <a:ext cx="1703388" cy="127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20" name="Picture 16" descr="2010829181156"/>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209550" y="3827463"/>
            <a:ext cx="1976438"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22" name="Picture 18" descr="20111001132652-434290752"/>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2074863" y="4468813"/>
            <a:ext cx="1581150" cy="162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26" name="Picture 22" descr="3061b"/>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2160588" y="1987550"/>
            <a:ext cx="60960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7110"/>
                                        </p:tgtEl>
                                        <p:attrNameLst>
                                          <p:attrName>style.visibility</p:attrName>
                                        </p:attrNameLst>
                                      </p:cBhvr>
                                      <p:to>
                                        <p:strVal val="visible"/>
                                      </p:to>
                                    </p:set>
                                    <p:animEffect transition="in" filter="wipe(left)">
                                      <p:cBhvr>
                                        <p:cTn id="7" dur="500"/>
                                        <p:tgtEl>
                                          <p:spTgt spid="4711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47112"/>
                                        </p:tgtEl>
                                        <p:attrNameLst>
                                          <p:attrName>style.visibility</p:attrName>
                                        </p:attrNameLst>
                                      </p:cBhvr>
                                      <p:to>
                                        <p:strVal val="visible"/>
                                      </p:to>
                                    </p:set>
                                    <p:animEffect transition="in" filter="wipe(left)">
                                      <p:cBhvr>
                                        <p:cTn id="12" dur="500"/>
                                        <p:tgtEl>
                                          <p:spTgt spid="4711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47114"/>
                                        </p:tgtEl>
                                        <p:attrNameLst>
                                          <p:attrName>style.visibility</p:attrName>
                                        </p:attrNameLst>
                                      </p:cBhvr>
                                      <p:to>
                                        <p:strVal val="visible"/>
                                      </p:to>
                                    </p:set>
                                    <p:animEffect transition="in" filter="wipe(left)">
                                      <p:cBhvr>
                                        <p:cTn id="17" dur="500"/>
                                        <p:tgtEl>
                                          <p:spTgt spid="4711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47116"/>
                                        </p:tgtEl>
                                        <p:attrNameLst>
                                          <p:attrName>style.visibility</p:attrName>
                                        </p:attrNameLst>
                                      </p:cBhvr>
                                      <p:to>
                                        <p:strVal val="visible"/>
                                      </p:to>
                                    </p:set>
                                    <p:animEffect transition="in" filter="wipe(left)">
                                      <p:cBhvr>
                                        <p:cTn id="22" dur="500"/>
                                        <p:tgtEl>
                                          <p:spTgt spid="4711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47118"/>
                                        </p:tgtEl>
                                        <p:attrNameLst>
                                          <p:attrName>style.visibility</p:attrName>
                                        </p:attrNameLst>
                                      </p:cBhvr>
                                      <p:to>
                                        <p:strVal val="visible"/>
                                      </p:to>
                                    </p:set>
                                    <p:animEffect transition="in" filter="wipe(left)">
                                      <p:cBhvr>
                                        <p:cTn id="27" dur="500"/>
                                        <p:tgtEl>
                                          <p:spTgt spid="4711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47120"/>
                                        </p:tgtEl>
                                        <p:attrNameLst>
                                          <p:attrName>style.visibility</p:attrName>
                                        </p:attrNameLst>
                                      </p:cBhvr>
                                      <p:to>
                                        <p:strVal val="visible"/>
                                      </p:to>
                                    </p:set>
                                    <p:animEffect transition="in" filter="wipe(left)">
                                      <p:cBhvr>
                                        <p:cTn id="32" dur="500"/>
                                        <p:tgtEl>
                                          <p:spTgt spid="47120"/>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47122"/>
                                        </p:tgtEl>
                                        <p:attrNameLst>
                                          <p:attrName>style.visibility</p:attrName>
                                        </p:attrNameLst>
                                      </p:cBhvr>
                                      <p:to>
                                        <p:strVal val="visible"/>
                                      </p:to>
                                    </p:set>
                                    <p:animEffect transition="in" filter="wipe(left)">
                                      <p:cBhvr>
                                        <p:cTn id="37" dur="500"/>
                                        <p:tgtEl>
                                          <p:spTgt spid="4712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47126"/>
                                        </p:tgtEl>
                                        <p:attrNameLst>
                                          <p:attrName>style.visibility</p:attrName>
                                        </p:attrNameLst>
                                      </p:cBhvr>
                                      <p:to>
                                        <p:strVal val="visible"/>
                                      </p:to>
                                    </p:set>
                                    <p:animEffect transition="in" filter="wipe(left)">
                                      <p:cBhvr>
                                        <p:cTn id="42" dur="500"/>
                                        <p:tgtEl>
                                          <p:spTgt spid="47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10" descr="01000000000000119080908545367"/>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79400" y="411163"/>
            <a:ext cx="8308975" cy="6215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6"/>
          <p:cNvSpPr txBox="1">
            <a:spLocks noChangeArrowheads="1"/>
          </p:cNvSpPr>
          <p:nvPr/>
        </p:nvSpPr>
        <p:spPr bwMode="auto">
          <a:xfrm>
            <a:off x="334963" y="196850"/>
            <a:ext cx="309086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3600"/>
              <a:t>中部崛起</a:t>
            </a:r>
          </a:p>
        </p:txBody>
      </p:sp>
      <p:pic>
        <p:nvPicPr>
          <p:cNvPr id="24579" name="Picture 8" descr="1e30e924b899a901fdd609491d950a7b03087bf40bd1d5d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052763" y="211138"/>
            <a:ext cx="5238750" cy="634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6506" name="Picture 10" descr="b03533fa828ba61ea8f651544134970a314e251f95ca618c"/>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03200" y="1331913"/>
            <a:ext cx="2857500" cy="438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1" name="Picture 14" descr="6f061d950a7b0208da23769162d9f2d3562c11dfa8ecd0e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545263" y="196850"/>
            <a:ext cx="2336800" cy="296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6512" name="Picture 16" descr="8326cffc1e178a824b9c41cff603738da8773912b31b3000"/>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84150" y="1187450"/>
            <a:ext cx="6667500"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106506"/>
                                        </p:tgtEl>
                                        <p:attrNameLst>
                                          <p:attrName>style.visibility</p:attrName>
                                        </p:attrNameLst>
                                      </p:cBhvr>
                                      <p:to>
                                        <p:strVal val="visible"/>
                                      </p:to>
                                    </p:set>
                                    <p:animEffect transition="in" filter="box(in)">
                                      <p:cBhvr>
                                        <p:cTn id="7" dur="500"/>
                                        <p:tgtEl>
                                          <p:spTgt spid="10650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106512"/>
                                        </p:tgtEl>
                                        <p:attrNameLst>
                                          <p:attrName>style.visibility</p:attrName>
                                        </p:attrNameLst>
                                      </p:cBhvr>
                                      <p:to>
                                        <p:strVal val="visible"/>
                                      </p:to>
                                    </p:set>
                                    <p:animEffect transition="in" filter="box(in)">
                                      <p:cBhvr>
                                        <p:cTn id="12" dur="500"/>
                                        <p:tgtEl>
                                          <p:spTgt spid="1065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4"/>
          <p:cNvSpPr txBox="1">
            <a:spLocks noChangeArrowheads="1"/>
          </p:cNvSpPr>
          <p:nvPr/>
        </p:nvSpPr>
        <p:spPr bwMode="auto">
          <a:xfrm>
            <a:off x="438150" y="371475"/>
            <a:ext cx="5486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3600"/>
              <a:t>振兴东北老工业基地</a:t>
            </a:r>
          </a:p>
        </p:txBody>
      </p:sp>
      <p:pic>
        <p:nvPicPr>
          <p:cNvPr id="25603" name="Picture 6" descr="10dfa9ec8a1363277b6cfa55918fa0ec09fa513d2797e7ee"/>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849313" y="1487488"/>
            <a:ext cx="3371850" cy="476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4" name="Picture 8" descr="W02006120472150324552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705350" y="2268538"/>
            <a:ext cx="3933825" cy="262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6626" name="Picture 4" descr="E:\李燃\教师教学用书\2012人教教师用书项目\ppt\地理\dl.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318500" y="204788"/>
            <a:ext cx="673100" cy="55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2" name="Text Box 10"/>
          <p:cNvSpPr txBox="1">
            <a:spLocks noChangeArrowheads="1"/>
          </p:cNvSpPr>
          <p:nvPr/>
        </p:nvSpPr>
        <p:spPr bwMode="auto">
          <a:xfrm>
            <a:off x="457200" y="685800"/>
            <a:ext cx="7924800" cy="641350"/>
          </a:xfrm>
          <a:prstGeom prst="rect">
            <a:avLst/>
          </a:prstGeom>
          <a:noFill/>
          <a:ln w="9525">
            <a:noFill/>
            <a:miter lim="800000"/>
            <a:headEnd/>
            <a:tailEnd/>
          </a:ln>
          <a:effectLst>
            <a:outerShdw dist="35921" dir="2700000" algn="ctr" rotWithShape="0">
              <a:schemeClr val="bg2"/>
            </a:outerShdw>
          </a:effectLst>
        </p:spPr>
        <p:txBody>
          <a:bodyPr>
            <a:spAutoFit/>
          </a:bodyPr>
          <a:lstStyle/>
          <a:p>
            <a:pPr>
              <a:defRPr/>
            </a:pPr>
            <a:r>
              <a:rPr lang="zh-CN" altLang="en-US" sz="3600">
                <a:solidFill>
                  <a:srgbClr val="262673"/>
                </a:solidFill>
                <a:latin typeface="Arial" charset="0"/>
                <a:ea typeface="黑体" pitchFamily="49" charset="-122"/>
              </a:rPr>
              <a:t>猜猜看</a:t>
            </a:r>
          </a:p>
        </p:txBody>
      </p:sp>
      <p:pic>
        <p:nvPicPr>
          <p:cNvPr id="29701" name="Picture 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876800" y="2286000"/>
            <a:ext cx="3352800" cy="176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2" name="Picture 6"/>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334000" y="4529137"/>
            <a:ext cx="2743200" cy="206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3" name="Picture 7"/>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62000" y="4648200"/>
            <a:ext cx="2819400"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4" name="Picture 8"/>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838200" y="2362200"/>
            <a:ext cx="2590800" cy="194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6" name="Text Box 10"/>
          <p:cNvSpPr txBox="1">
            <a:spLocks noChangeArrowheads="1"/>
          </p:cNvSpPr>
          <p:nvPr/>
        </p:nvSpPr>
        <p:spPr bwMode="auto">
          <a:xfrm>
            <a:off x="3962400" y="2667000"/>
            <a:ext cx="671513"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r>
              <a:rPr lang="zh-CN" altLang="en-US" sz="3200">
                <a:solidFill>
                  <a:srgbClr val="FF0000"/>
                </a:solidFill>
              </a:rPr>
              <a:t>电子信息</a:t>
            </a:r>
          </a:p>
        </p:txBody>
      </p:sp>
      <p:sp>
        <p:nvSpPr>
          <p:cNvPr id="26633" name="Rectangle 11"/>
          <p:cNvSpPr>
            <a:spLocks noChangeArrowheads="1"/>
          </p:cNvSpPr>
          <p:nvPr/>
        </p:nvSpPr>
        <p:spPr bwMode="auto">
          <a:xfrm>
            <a:off x="957263" y="1524000"/>
            <a:ext cx="71961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t>请试着说出下列这些图片展示的是哪类高新技术？</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29704"/>
                                        </p:tgtEl>
                                        <p:attrNameLst>
                                          <p:attrName>style.visibility</p:attrName>
                                        </p:attrNameLst>
                                      </p:cBhvr>
                                      <p:to>
                                        <p:strVal val="visible"/>
                                      </p:to>
                                    </p:set>
                                    <p:animEffect transition="in" filter="dissolve">
                                      <p:cBhvr>
                                        <p:cTn id="7" dur="500"/>
                                        <p:tgtEl>
                                          <p:spTgt spid="29704"/>
                                        </p:tgtEl>
                                      </p:cBhvr>
                                    </p:animEffect>
                                  </p:childTnLst>
                                </p:cTn>
                              </p:par>
                            </p:childTnLst>
                          </p:cTn>
                        </p:par>
                        <p:par>
                          <p:cTn id="8" fill="hold" nodeType="afterGroup">
                            <p:stCondLst>
                              <p:cond delay="500"/>
                            </p:stCondLst>
                            <p:childTnLst>
                              <p:par>
                                <p:cTn id="9" presetID="9" presetClass="entr" presetSubtype="0" fill="hold" nodeType="afterEffect">
                                  <p:stCondLst>
                                    <p:cond delay="0"/>
                                  </p:stCondLst>
                                  <p:childTnLst>
                                    <p:set>
                                      <p:cBhvr>
                                        <p:cTn id="10" dur="1" fill="hold">
                                          <p:stCondLst>
                                            <p:cond delay="0"/>
                                          </p:stCondLst>
                                        </p:cTn>
                                        <p:tgtEl>
                                          <p:spTgt spid="29701"/>
                                        </p:tgtEl>
                                        <p:attrNameLst>
                                          <p:attrName>style.visibility</p:attrName>
                                        </p:attrNameLst>
                                      </p:cBhvr>
                                      <p:to>
                                        <p:strVal val="visible"/>
                                      </p:to>
                                    </p:set>
                                    <p:animEffect transition="in" filter="dissolve">
                                      <p:cBhvr>
                                        <p:cTn id="11" dur="500"/>
                                        <p:tgtEl>
                                          <p:spTgt spid="29701"/>
                                        </p:tgtEl>
                                      </p:cBhvr>
                                    </p:animEffect>
                                  </p:childTnLst>
                                </p:cTn>
                              </p:par>
                            </p:childTnLst>
                          </p:cTn>
                        </p:par>
                        <p:par>
                          <p:cTn id="12" fill="hold" nodeType="afterGroup">
                            <p:stCondLst>
                              <p:cond delay="1000"/>
                            </p:stCondLst>
                            <p:childTnLst>
                              <p:par>
                                <p:cTn id="13" presetID="9" presetClass="entr" presetSubtype="0" fill="hold" nodeType="afterEffect">
                                  <p:stCondLst>
                                    <p:cond delay="0"/>
                                  </p:stCondLst>
                                  <p:childTnLst>
                                    <p:set>
                                      <p:cBhvr>
                                        <p:cTn id="14" dur="1" fill="hold">
                                          <p:stCondLst>
                                            <p:cond delay="0"/>
                                          </p:stCondLst>
                                        </p:cTn>
                                        <p:tgtEl>
                                          <p:spTgt spid="29703"/>
                                        </p:tgtEl>
                                        <p:attrNameLst>
                                          <p:attrName>style.visibility</p:attrName>
                                        </p:attrNameLst>
                                      </p:cBhvr>
                                      <p:to>
                                        <p:strVal val="visible"/>
                                      </p:to>
                                    </p:set>
                                    <p:animEffect transition="in" filter="dissolve">
                                      <p:cBhvr>
                                        <p:cTn id="15" dur="500"/>
                                        <p:tgtEl>
                                          <p:spTgt spid="29703"/>
                                        </p:tgtEl>
                                      </p:cBhvr>
                                    </p:animEffect>
                                  </p:childTnLst>
                                </p:cTn>
                              </p:par>
                            </p:childTnLst>
                          </p:cTn>
                        </p:par>
                        <p:par>
                          <p:cTn id="16" fill="hold" nodeType="afterGroup">
                            <p:stCondLst>
                              <p:cond delay="1500"/>
                            </p:stCondLst>
                            <p:childTnLst>
                              <p:par>
                                <p:cTn id="17" presetID="9" presetClass="entr" presetSubtype="0" fill="hold" nodeType="afterEffect">
                                  <p:stCondLst>
                                    <p:cond delay="0"/>
                                  </p:stCondLst>
                                  <p:childTnLst>
                                    <p:set>
                                      <p:cBhvr>
                                        <p:cTn id="18" dur="1" fill="hold">
                                          <p:stCondLst>
                                            <p:cond delay="0"/>
                                          </p:stCondLst>
                                        </p:cTn>
                                        <p:tgtEl>
                                          <p:spTgt spid="29702"/>
                                        </p:tgtEl>
                                        <p:attrNameLst>
                                          <p:attrName>style.visibility</p:attrName>
                                        </p:attrNameLst>
                                      </p:cBhvr>
                                      <p:to>
                                        <p:strVal val="visible"/>
                                      </p:to>
                                    </p:set>
                                    <p:animEffect transition="in" filter="dissolve">
                                      <p:cBhvr>
                                        <p:cTn id="19" dur="500"/>
                                        <p:tgtEl>
                                          <p:spTgt spid="29702"/>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29706"/>
                                        </p:tgtEl>
                                        <p:attrNameLst>
                                          <p:attrName>style.visibility</p:attrName>
                                        </p:attrNameLst>
                                      </p:cBhvr>
                                      <p:to>
                                        <p:strVal val="visible"/>
                                      </p:to>
                                    </p:set>
                                    <p:animEffect transition="in" filter="wipe(up)">
                                      <p:cBhvr>
                                        <p:cTn id="24" dur="500"/>
                                        <p:tgtEl>
                                          <p:spTgt spid="297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6"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7650" name="Picture 4" descr="E:\李燃\教师教学用书\2012人教教师用书项目\ppt\地理\dl.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318500" y="204788"/>
            <a:ext cx="673100" cy="55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9" name="Text Box 9"/>
          <p:cNvSpPr txBox="1">
            <a:spLocks noChangeArrowheads="1"/>
          </p:cNvSpPr>
          <p:nvPr/>
        </p:nvSpPr>
        <p:spPr bwMode="auto">
          <a:xfrm>
            <a:off x="4114800" y="2971800"/>
            <a:ext cx="671513"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r>
              <a:rPr lang="zh-CN" altLang="en-US" sz="3200">
                <a:solidFill>
                  <a:srgbClr val="FF0000"/>
                </a:solidFill>
              </a:rPr>
              <a:t>生物工程</a:t>
            </a:r>
          </a:p>
        </p:txBody>
      </p:sp>
      <p:sp>
        <p:nvSpPr>
          <p:cNvPr id="3082" name="Text Box 10"/>
          <p:cNvSpPr txBox="1">
            <a:spLocks noChangeArrowheads="1"/>
          </p:cNvSpPr>
          <p:nvPr/>
        </p:nvSpPr>
        <p:spPr bwMode="auto">
          <a:xfrm>
            <a:off x="457200" y="685800"/>
            <a:ext cx="7924800" cy="641350"/>
          </a:xfrm>
          <a:prstGeom prst="rect">
            <a:avLst/>
          </a:prstGeom>
          <a:noFill/>
          <a:ln w="9525">
            <a:noFill/>
            <a:miter lim="800000"/>
            <a:headEnd/>
            <a:tailEnd/>
          </a:ln>
          <a:effectLst>
            <a:outerShdw dist="35921" dir="2700000" algn="ctr" rotWithShape="0">
              <a:schemeClr val="bg2"/>
            </a:outerShdw>
          </a:effectLst>
        </p:spPr>
        <p:txBody>
          <a:bodyPr>
            <a:spAutoFit/>
          </a:bodyPr>
          <a:lstStyle/>
          <a:p>
            <a:pPr>
              <a:defRPr/>
            </a:pPr>
            <a:r>
              <a:rPr lang="zh-CN" altLang="en-US" sz="3600">
                <a:solidFill>
                  <a:srgbClr val="262673"/>
                </a:solidFill>
                <a:latin typeface="Arial" charset="0"/>
                <a:ea typeface="黑体" pitchFamily="49" charset="-122"/>
              </a:rPr>
              <a:t>猜猜看</a:t>
            </a:r>
          </a:p>
        </p:txBody>
      </p:sp>
      <p:sp>
        <p:nvSpPr>
          <p:cNvPr id="27653" name="Rectangle 11"/>
          <p:cNvSpPr>
            <a:spLocks noChangeArrowheads="1"/>
          </p:cNvSpPr>
          <p:nvPr/>
        </p:nvSpPr>
        <p:spPr bwMode="auto">
          <a:xfrm>
            <a:off x="957263" y="1524000"/>
            <a:ext cx="71961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t>请试着说出下列这些图片展示的是哪类高新技术？</a:t>
            </a:r>
          </a:p>
        </p:txBody>
      </p:sp>
      <p:pic>
        <p:nvPicPr>
          <p:cNvPr id="27654" name="Picture 13" descr="2fdda3cc7cd98d10769cc743213fb80e7aec54e736d1b84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58788" y="2032000"/>
            <a:ext cx="2466975" cy="227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5" name="Text Box 14"/>
          <p:cNvSpPr txBox="1">
            <a:spLocks noChangeArrowheads="1"/>
          </p:cNvSpPr>
          <p:nvPr/>
        </p:nvSpPr>
        <p:spPr bwMode="auto">
          <a:xfrm>
            <a:off x="509588" y="3908425"/>
            <a:ext cx="2373312" cy="396875"/>
          </a:xfrm>
          <a:prstGeom prst="rect">
            <a:avLst/>
          </a:prstGeom>
          <a:solidFill>
            <a:srgbClr val="FFCC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algn="ctr" eaLnBrk="1" hangingPunct="1">
              <a:spcBef>
                <a:spcPct val="50000"/>
              </a:spcBef>
            </a:pPr>
            <a:r>
              <a:rPr lang="zh-CN" altLang="en-US" sz="2000" dirty="0"/>
              <a:t>大脑彩虹图</a:t>
            </a:r>
          </a:p>
        </p:txBody>
      </p:sp>
      <p:pic>
        <p:nvPicPr>
          <p:cNvPr id="30736" name="Picture 16" descr="7dd98d1001e939015848464c7bec54e737d12f2eb938b646"/>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172075" y="2043113"/>
            <a:ext cx="352425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37" name="Text Box 17"/>
          <p:cNvSpPr txBox="1">
            <a:spLocks noChangeArrowheads="1"/>
          </p:cNvSpPr>
          <p:nvPr/>
        </p:nvSpPr>
        <p:spPr bwMode="auto">
          <a:xfrm>
            <a:off x="5487988" y="6156325"/>
            <a:ext cx="2373312" cy="396875"/>
          </a:xfrm>
          <a:prstGeom prst="rect">
            <a:avLst/>
          </a:prstGeom>
          <a:solidFill>
            <a:srgbClr val="FFCC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algn="ctr" eaLnBrk="1" hangingPunct="1">
              <a:spcBef>
                <a:spcPct val="50000"/>
              </a:spcBef>
            </a:pPr>
            <a:r>
              <a:rPr lang="zh-CN" altLang="en-US" sz="2000"/>
              <a:t>转基因荧光蝌蚪</a:t>
            </a:r>
          </a:p>
        </p:txBody>
      </p:sp>
      <p:pic>
        <p:nvPicPr>
          <p:cNvPr id="30739" name="Picture 19" descr="f2deb48f8c5494ee6165c46b2df5e0fe9825bc315c605e41"/>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465138" y="4360863"/>
            <a:ext cx="3305175" cy="225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40" name="Text Box 20"/>
          <p:cNvSpPr txBox="1">
            <a:spLocks noChangeArrowheads="1"/>
          </p:cNvSpPr>
          <p:nvPr/>
        </p:nvSpPr>
        <p:spPr bwMode="auto">
          <a:xfrm>
            <a:off x="825500" y="6170613"/>
            <a:ext cx="2373313" cy="396875"/>
          </a:xfrm>
          <a:prstGeom prst="rect">
            <a:avLst/>
          </a:prstGeom>
          <a:solidFill>
            <a:srgbClr val="FFCC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algn="ctr" eaLnBrk="1" hangingPunct="1">
              <a:spcBef>
                <a:spcPct val="50000"/>
              </a:spcBef>
            </a:pPr>
            <a:r>
              <a:rPr lang="zh-CN" altLang="en-US" sz="2000"/>
              <a:t>克隆羊多莉</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withEffect">
                                  <p:stCondLst>
                                    <p:cond delay="0"/>
                                  </p:stCondLst>
                                  <p:childTnLst>
                                    <p:set>
                                      <p:cBhvr>
                                        <p:cTn id="6" dur="1" fill="hold">
                                          <p:stCondLst>
                                            <p:cond delay="0"/>
                                          </p:stCondLst>
                                        </p:cTn>
                                        <p:tgtEl>
                                          <p:spTgt spid="30739"/>
                                        </p:tgtEl>
                                        <p:attrNameLst>
                                          <p:attrName>style.visibility</p:attrName>
                                        </p:attrNameLst>
                                      </p:cBhvr>
                                      <p:to>
                                        <p:strVal val="visible"/>
                                      </p:to>
                                    </p:set>
                                    <p:animEffect transition="in" filter="box(out)">
                                      <p:cBhvr>
                                        <p:cTn id="7" dur="500"/>
                                        <p:tgtEl>
                                          <p:spTgt spid="30739"/>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30740"/>
                                        </p:tgtEl>
                                        <p:attrNameLst>
                                          <p:attrName>style.visibility</p:attrName>
                                        </p:attrNameLst>
                                      </p:cBhvr>
                                      <p:to>
                                        <p:strVal val="visible"/>
                                      </p:to>
                                    </p:set>
                                    <p:animEffect transition="in" filter="box(out)">
                                      <p:cBhvr>
                                        <p:cTn id="10" dur="500"/>
                                        <p:tgtEl>
                                          <p:spTgt spid="30740"/>
                                        </p:tgtEl>
                                      </p:cBhvr>
                                    </p:animEffect>
                                  </p:childTnLst>
                                </p:cTn>
                              </p:par>
                            </p:childTnLst>
                          </p:cTn>
                        </p:par>
                        <p:par>
                          <p:cTn id="11" fill="hold" nodeType="afterGroup">
                            <p:stCondLst>
                              <p:cond delay="500"/>
                            </p:stCondLst>
                            <p:childTnLst>
                              <p:par>
                                <p:cTn id="12" presetID="4" presetClass="entr" presetSubtype="16" fill="hold" nodeType="afterEffect">
                                  <p:stCondLst>
                                    <p:cond delay="0"/>
                                  </p:stCondLst>
                                  <p:childTnLst>
                                    <p:set>
                                      <p:cBhvr>
                                        <p:cTn id="13" dur="1" fill="hold">
                                          <p:stCondLst>
                                            <p:cond delay="0"/>
                                          </p:stCondLst>
                                        </p:cTn>
                                        <p:tgtEl>
                                          <p:spTgt spid="30736"/>
                                        </p:tgtEl>
                                        <p:attrNameLst>
                                          <p:attrName>style.visibility</p:attrName>
                                        </p:attrNameLst>
                                      </p:cBhvr>
                                      <p:to>
                                        <p:strVal val="visible"/>
                                      </p:to>
                                    </p:set>
                                    <p:animEffect transition="in" filter="box(in)">
                                      <p:cBhvr>
                                        <p:cTn id="14" dur="500"/>
                                        <p:tgtEl>
                                          <p:spTgt spid="30736"/>
                                        </p:tgtEl>
                                      </p:cBhvr>
                                    </p:animEffect>
                                  </p:childTnLst>
                                </p:cTn>
                              </p:par>
                              <p:par>
                                <p:cTn id="15" presetID="4" presetClass="entr" presetSubtype="16" fill="hold" grpId="0" nodeType="withEffect">
                                  <p:stCondLst>
                                    <p:cond delay="0"/>
                                  </p:stCondLst>
                                  <p:childTnLst>
                                    <p:set>
                                      <p:cBhvr>
                                        <p:cTn id="16" dur="1" fill="hold">
                                          <p:stCondLst>
                                            <p:cond delay="0"/>
                                          </p:stCondLst>
                                        </p:cTn>
                                        <p:tgtEl>
                                          <p:spTgt spid="30737"/>
                                        </p:tgtEl>
                                        <p:attrNameLst>
                                          <p:attrName>style.visibility</p:attrName>
                                        </p:attrNameLst>
                                      </p:cBhvr>
                                      <p:to>
                                        <p:strVal val="visible"/>
                                      </p:to>
                                    </p:set>
                                    <p:animEffect transition="in" filter="box(in)">
                                      <p:cBhvr>
                                        <p:cTn id="17" dur="500"/>
                                        <p:tgtEl>
                                          <p:spTgt spid="3073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0729"/>
                                        </p:tgtEl>
                                        <p:attrNameLst>
                                          <p:attrName>style.visibility</p:attrName>
                                        </p:attrNameLst>
                                      </p:cBhvr>
                                      <p:to>
                                        <p:strVal val="visible"/>
                                      </p:to>
                                    </p:set>
                                    <p:animEffect transition="in" filter="wipe(up)">
                                      <p:cBhvr>
                                        <p:cTn id="22" dur="500"/>
                                        <p:tgtEl>
                                          <p:spTgt spid="307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9" grpId="0"/>
      <p:bldP spid="30737" grpId="0" animBg="1"/>
      <p:bldP spid="30740"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14400" y="1895270"/>
            <a:ext cx="7412736" cy="4773168"/>
          </a:xfrm>
          <a:prstGeom prst="rect">
            <a:avLst/>
          </a:prstGeom>
        </p:spPr>
      </p:pic>
      <p:pic>
        <p:nvPicPr>
          <p:cNvPr id="28674" name="Picture 4" descr="E:\李燃\教师教学用书\2012人教教师用书项目\ppt\地理\dl.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318500" y="204788"/>
            <a:ext cx="673100" cy="55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89" name="Text Box 5"/>
          <p:cNvSpPr txBox="1">
            <a:spLocks noChangeArrowheads="1"/>
          </p:cNvSpPr>
          <p:nvPr/>
        </p:nvSpPr>
        <p:spPr bwMode="auto">
          <a:xfrm>
            <a:off x="895350" y="1971675"/>
            <a:ext cx="2149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r>
              <a:rPr lang="zh-CN" altLang="en-US" dirty="0">
                <a:solidFill>
                  <a:srgbClr val="FF0000"/>
                </a:solidFill>
              </a:rPr>
              <a:t>地热能发电</a:t>
            </a:r>
          </a:p>
        </p:txBody>
      </p:sp>
      <p:sp>
        <p:nvSpPr>
          <p:cNvPr id="28687" name="Text Box 8"/>
          <p:cNvSpPr txBox="1">
            <a:spLocks noChangeArrowheads="1"/>
          </p:cNvSpPr>
          <p:nvPr/>
        </p:nvSpPr>
        <p:spPr bwMode="auto">
          <a:xfrm>
            <a:off x="5029200" y="1965325"/>
            <a:ext cx="1997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r>
              <a:rPr lang="zh-CN" altLang="en-US">
                <a:solidFill>
                  <a:srgbClr val="FF0000"/>
                </a:solidFill>
              </a:rPr>
              <a:t>太阳能发电</a:t>
            </a:r>
          </a:p>
        </p:txBody>
      </p:sp>
      <p:sp>
        <p:nvSpPr>
          <p:cNvPr id="28685" name="Text Box 11"/>
          <p:cNvSpPr txBox="1">
            <a:spLocks noChangeArrowheads="1"/>
          </p:cNvSpPr>
          <p:nvPr/>
        </p:nvSpPr>
        <p:spPr bwMode="auto">
          <a:xfrm>
            <a:off x="914400" y="4572000"/>
            <a:ext cx="16922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r>
              <a:rPr lang="zh-CN" altLang="en-US">
                <a:solidFill>
                  <a:srgbClr val="FF0000"/>
                </a:solidFill>
              </a:rPr>
              <a:t>核能发电</a:t>
            </a:r>
          </a:p>
        </p:txBody>
      </p:sp>
      <p:sp>
        <p:nvSpPr>
          <p:cNvPr id="28683" name="Text Box 14"/>
          <p:cNvSpPr txBox="1">
            <a:spLocks noChangeArrowheads="1"/>
          </p:cNvSpPr>
          <p:nvPr/>
        </p:nvSpPr>
        <p:spPr bwMode="auto">
          <a:xfrm>
            <a:off x="5029200" y="4572000"/>
            <a:ext cx="16922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r>
              <a:rPr lang="zh-CN" altLang="en-US">
                <a:solidFill>
                  <a:srgbClr val="FF0000"/>
                </a:solidFill>
              </a:rPr>
              <a:t>风能发电</a:t>
            </a:r>
          </a:p>
        </p:txBody>
      </p:sp>
      <p:sp>
        <p:nvSpPr>
          <p:cNvPr id="3082" name="Text Box 10"/>
          <p:cNvSpPr txBox="1">
            <a:spLocks noChangeArrowheads="1"/>
          </p:cNvSpPr>
          <p:nvPr/>
        </p:nvSpPr>
        <p:spPr bwMode="auto">
          <a:xfrm>
            <a:off x="457200" y="685800"/>
            <a:ext cx="7924800" cy="641350"/>
          </a:xfrm>
          <a:prstGeom prst="rect">
            <a:avLst/>
          </a:prstGeom>
          <a:noFill/>
          <a:ln w="9525">
            <a:noFill/>
            <a:miter lim="800000"/>
            <a:headEnd/>
            <a:tailEnd/>
          </a:ln>
          <a:effectLst>
            <a:outerShdw dist="35921" dir="2700000" algn="ctr" rotWithShape="0">
              <a:schemeClr val="bg2"/>
            </a:outerShdw>
          </a:effectLst>
        </p:spPr>
        <p:txBody>
          <a:bodyPr>
            <a:spAutoFit/>
          </a:bodyPr>
          <a:lstStyle/>
          <a:p>
            <a:pPr>
              <a:defRPr/>
            </a:pPr>
            <a:r>
              <a:rPr lang="zh-CN" altLang="en-US" sz="3600">
                <a:solidFill>
                  <a:srgbClr val="262673"/>
                </a:solidFill>
                <a:latin typeface="Arial" charset="0"/>
                <a:ea typeface="黑体" pitchFamily="49" charset="-122"/>
              </a:rPr>
              <a:t>猜猜看</a:t>
            </a:r>
          </a:p>
        </p:txBody>
      </p:sp>
      <p:sp>
        <p:nvSpPr>
          <p:cNvPr id="31761" name="Text Box 17"/>
          <p:cNvSpPr txBox="1">
            <a:spLocks noChangeArrowheads="1"/>
          </p:cNvSpPr>
          <p:nvPr/>
        </p:nvSpPr>
        <p:spPr bwMode="auto">
          <a:xfrm>
            <a:off x="4114800" y="3276600"/>
            <a:ext cx="671513"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3200">
                <a:solidFill>
                  <a:srgbClr val="FF0000"/>
                </a:solidFill>
              </a:rPr>
              <a:t>新能源</a:t>
            </a:r>
            <a:endParaRPr lang="zh-CN" altLang="en-US" sz="3200"/>
          </a:p>
        </p:txBody>
      </p:sp>
      <p:sp>
        <p:nvSpPr>
          <p:cNvPr id="28681" name="Rectangle 18"/>
          <p:cNvSpPr>
            <a:spLocks noChangeArrowheads="1"/>
          </p:cNvSpPr>
          <p:nvPr/>
        </p:nvSpPr>
        <p:spPr bwMode="auto">
          <a:xfrm>
            <a:off x="957263" y="1458585"/>
            <a:ext cx="71961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dirty="0"/>
              <a:t>请试着说出下列这些图片展示的是哪类高新技术？</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1761"/>
                                        </p:tgtEl>
                                        <p:attrNameLst>
                                          <p:attrName>style.visibility</p:attrName>
                                        </p:attrNameLst>
                                      </p:cBhvr>
                                      <p:to>
                                        <p:strVal val="visible"/>
                                      </p:to>
                                    </p:set>
                                    <p:animEffect transition="in" filter="wipe(up)">
                                      <p:cBhvr>
                                        <p:cTn id="7" dur="500"/>
                                        <p:tgtEl>
                                          <p:spTgt spid="317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6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4" descr="E:\李燃\教师教学用书\2012人教教师用书项目\ppt\地理\dl.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318500" y="204788"/>
            <a:ext cx="673100" cy="55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2" name="Text Box 10"/>
          <p:cNvSpPr txBox="1">
            <a:spLocks noChangeArrowheads="1"/>
          </p:cNvSpPr>
          <p:nvPr/>
        </p:nvSpPr>
        <p:spPr bwMode="auto">
          <a:xfrm>
            <a:off x="457200" y="685800"/>
            <a:ext cx="7924800" cy="641350"/>
          </a:xfrm>
          <a:prstGeom prst="rect">
            <a:avLst/>
          </a:prstGeom>
          <a:noFill/>
          <a:ln w="9525">
            <a:noFill/>
            <a:miter lim="800000"/>
            <a:headEnd/>
            <a:tailEnd/>
          </a:ln>
          <a:effectLst>
            <a:outerShdw dist="35921" dir="2700000" algn="ctr" rotWithShape="0">
              <a:schemeClr val="bg2"/>
            </a:outerShdw>
          </a:effectLst>
        </p:spPr>
        <p:txBody>
          <a:bodyPr>
            <a:spAutoFit/>
          </a:bodyPr>
          <a:lstStyle/>
          <a:p>
            <a:pPr>
              <a:defRPr/>
            </a:pPr>
            <a:r>
              <a:rPr lang="zh-CN" altLang="en-US" sz="3600">
                <a:solidFill>
                  <a:srgbClr val="262673"/>
                </a:solidFill>
                <a:latin typeface="Arial" charset="0"/>
                <a:ea typeface="黑体" pitchFamily="49" charset="-122"/>
              </a:rPr>
              <a:t>猜猜看</a:t>
            </a:r>
          </a:p>
        </p:txBody>
      </p:sp>
      <p:sp>
        <p:nvSpPr>
          <p:cNvPr id="108560" name="Text Box 16"/>
          <p:cNvSpPr txBox="1">
            <a:spLocks noChangeArrowheads="1"/>
          </p:cNvSpPr>
          <p:nvPr/>
        </p:nvSpPr>
        <p:spPr bwMode="auto">
          <a:xfrm>
            <a:off x="4114800" y="3276600"/>
            <a:ext cx="671513"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3200">
                <a:solidFill>
                  <a:srgbClr val="FF0000"/>
                </a:solidFill>
              </a:rPr>
              <a:t>新能源</a:t>
            </a:r>
            <a:endParaRPr lang="zh-CN" altLang="en-US" sz="3200"/>
          </a:p>
        </p:txBody>
      </p:sp>
      <p:sp>
        <p:nvSpPr>
          <p:cNvPr id="29701" name="Rectangle 17"/>
          <p:cNvSpPr>
            <a:spLocks noChangeArrowheads="1"/>
          </p:cNvSpPr>
          <p:nvPr/>
        </p:nvSpPr>
        <p:spPr bwMode="auto">
          <a:xfrm>
            <a:off x="957263" y="1524000"/>
            <a:ext cx="71961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t>请试着说出下列这些图片展示的是哪类高新技术？</a:t>
            </a:r>
          </a:p>
        </p:txBody>
      </p:sp>
      <p:pic>
        <p:nvPicPr>
          <p:cNvPr id="29702" name="Picture 19" descr="4b90f603738da9772a7a5c6fb051f8198718367adab4cb21"/>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74625" y="2084388"/>
            <a:ext cx="6605588" cy="477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3" name="Text Box 20"/>
          <p:cNvSpPr txBox="1">
            <a:spLocks noChangeArrowheads="1"/>
          </p:cNvSpPr>
          <p:nvPr/>
        </p:nvSpPr>
        <p:spPr bwMode="auto">
          <a:xfrm>
            <a:off x="1793875" y="6238875"/>
            <a:ext cx="2720975" cy="457200"/>
          </a:xfrm>
          <a:prstGeom prst="rect">
            <a:avLst/>
          </a:prstGeom>
          <a:solidFill>
            <a:srgbClr val="FFCC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algn="ctr" eaLnBrk="1" hangingPunct="1">
              <a:spcBef>
                <a:spcPct val="50000"/>
              </a:spcBef>
            </a:pPr>
            <a:r>
              <a:rPr lang="zh-CN" altLang="en-US"/>
              <a:t>新材料</a:t>
            </a:r>
          </a:p>
        </p:txBody>
      </p:sp>
      <p:pic>
        <p:nvPicPr>
          <p:cNvPr id="108566" name="Picture 22" descr="fd039245d688d43f5ce44bb67d1ed21b0ff41bd5ad6e0319"/>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0" y="1990725"/>
            <a:ext cx="2095500" cy="486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68" name="Picture 24" descr="7063164_144125584191_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938713" y="1985963"/>
            <a:ext cx="3970337" cy="279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8569" name="Text Box 25"/>
          <p:cNvSpPr txBox="1">
            <a:spLocks noChangeArrowheads="1"/>
          </p:cNvSpPr>
          <p:nvPr/>
        </p:nvSpPr>
        <p:spPr bwMode="auto">
          <a:xfrm>
            <a:off x="5776913" y="2073275"/>
            <a:ext cx="2720975" cy="457200"/>
          </a:xfrm>
          <a:prstGeom prst="rect">
            <a:avLst/>
          </a:prstGeom>
          <a:solidFill>
            <a:srgbClr val="FFCC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algn="ctr" eaLnBrk="1" hangingPunct="1">
              <a:spcBef>
                <a:spcPct val="50000"/>
              </a:spcBef>
            </a:pPr>
            <a:r>
              <a:rPr lang="zh-CN" altLang="en-US"/>
              <a:t>太阳能电池板</a:t>
            </a:r>
          </a:p>
        </p:txBody>
      </p:sp>
      <p:pic>
        <p:nvPicPr>
          <p:cNvPr id="108571" name="Picture 27" descr="136322642"/>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0" y="2052638"/>
            <a:ext cx="4762500"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8572" name="Text Box 28"/>
          <p:cNvSpPr txBox="1">
            <a:spLocks noChangeArrowheads="1"/>
          </p:cNvSpPr>
          <p:nvPr/>
        </p:nvSpPr>
        <p:spPr bwMode="auto">
          <a:xfrm>
            <a:off x="906463" y="5826125"/>
            <a:ext cx="2720975" cy="457200"/>
          </a:xfrm>
          <a:prstGeom prst="rect">
            <a:avLst/>
          </a:prstGeom>
          <a:solidFill>
            <a:srgbClr val="FFCC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algn="ctr" eaLnBrk="1" hangingPunct="1">
              <a:spcBef>
                <a:spcPct val="50000"/>
              </a:spcBef>
            </a:pPr>
            <a:r>
              <a:rPr lang="zh-CN" altLang="en-US"/>
              <a:t>纳米材料</a:t>
            </a:r>
          </a:p>
        </p:txBody>
      </p:sp>
      <p:sp>
        <p:nvSpPr>
          <p:cNvPr id="108573" name="Text Box 29"/>
          <p:cNvSpPr txBox="1">
            <a:spLocks noChangeArrowheads="1"/>
          </p:cNvSpPr>
          <p:nvPr/>
        </p:nvSpPr>
        <p:spPr bwMode="auto">
          <a:xfrm>
            <a:off x="7229475" y="4876800"/>
            <a:ext cx="671513"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3200">
                <a:solidFill>
                  <a:srgbClr val="FF0000"/>
                </a:solidFill>
              </a:rPr>
              <a:t>新材料</a:t>
            </a:r>
            <a:endParaRPr lang="zh-CN" altLang="en-US" sz="32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16" fill="hold" nodeType="withEffect">
                                  <p:stCondLst>
                                    <p:cond delay="0"/>
                                  </p:stCondLst>
                                  <p:childTnLst>
                                    <p:set>
                                      <p:cBhvr>
                                        <p:cTn id="6" dur="1" fill="hold">
                                          <p:stCondLst>
                                            <p:cond delay="0"/>
                                          </p:stCondLst>
                                        </p:cTn>
                                        <p:tgtEl>
                                          <p:spTgt spid="108566"/>
                                        </p:tgtEl>
                                        <p:attrNameLst>
                                          <p:attrName>style.visibility</p:attrName>
                                        </p:attrNameLst>
                                      </p:cBhvr>
                                      <p:to>
                                        <p:strVal val="visible"/>
                                      </p:to>
                                    </p:set>
                                    <p:animEffect transition="in" filter="box(in)">
                                      <p:cBhvr>
                                        <p:cTn id="7" dur="500"/>
                                        <p:tgtEl>
                                          <p:spTgt spid="10856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08560"/>
                                        </p:tgtEl>
                                        <p:attrNameLst>
                                          <p:attrName>style.visibility</p:attrName>
                                        </p:attrNameLst>
                                      </p:cBhvr>
                                      <p:to>
                                        <p:strVal val="visible"/>
                                      </p:to>
                                    </p:set>
                                    <p:animEffect transition="in" filter="wipe(up)">
                                      <p:cBhvr>
                                        <p:cTn id="12" dur="500"/>
                                        <p:tgtEl>
                                          <p:spTgt spid="10856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08569"/>
                                        </p:tgtEl>
                                        <p:attrNameLst>
                                          <p:attrName>style.visibility</p:attrName>
                                        </p:attrNameLst>
                                      </p:cBhvr>
                                      <p:to>
                                        <p:strVal val="visible"/>
                                      </p:to>
                                    </p:set>
                                    <p:animEffect transition="in" filter="box(in)">
                                      <p:cBhvr>
                                        <p:cTn id="17" dur="500"/>
                                        <p:tgtEl>
                                          <p:spTgt spid="108569"/>
                                        </p:tgtEl>
                                      </p:cBhvr>
                                    </p:animEffect>
                                  </p:childTnLst>
                                </p:cTn>
                              </p:par>
                              <p:par>
                                <p:cTn id="18" presetID="4" presetClass="entr" presetSubtype="16" fill="hold" nodeType="withEffect">
                                  <p:stCondLst>
                                    <p:cond delay="0"/>
                                  </p:stCondLst>
                                  <p:childTnLst>
                                    <p:set>
                                      <p:cBhvr>
                                        <p:cTn id="19" dur="1" fill="hold">
                                          <p:stCondLst>
                                            <p:cond delay="0"/>
                                          </p:stCondLst>
                                        </p:cTn>
                                        <p:tgtEl>
                                          <p:spTgt spid="108568"/>
                                        </p:tgtEl>
                                        <p:attrNameLst>
                                          <p:attrName>style.visibility</p:attrName>
                                        </p:attrNameLst>
                                      </p:cBhvr>
                                      <p:to>
                                        <p:strVal val="visible"/>
                                      </p:to>
                                    </p:set>
                                    <p:animEffect transition="in" filter="box(in)">
                                      <p:cBhvr>
                                        <p:cTn id="20" dur="500"/>
                                        <p:tgtEl>
                                          <p:spTgt spid="108568"/>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4" presetClass="entr" presetSubtype="16" fill="hold" nodeType="clickEffect">
                                  <p:stCondLst>
                                    <p:cond delay="0"/>
                                  </p:stCondLst>
                                  <p:childTnLst>
                                    <p:set>
                                      <p:cBhvr>
                                        <p:cTn id="24" dur="1" fill="hold">
                                          <p:stCondLst>
                                            <p:cond delay="0"/>
                                          </p:stCondLst>
                                        </p:cTn>
                                        <p:tgtEl>
                                          <p:spTgt spid="108571"/>
                                        </p:tgtEl>
                                        <p:attrNameLst>
                                          <p:attrName>style.visibility</p:attrName>
                                        </p:attrNameLst>
                                      </p:cBhvr>
                                      <p:to>
                                        <p:strVal val="visible"/>
                                      </p:to>
                                    </p:set>
                                    <p:animEffect transition="in" filter="box(in)">
                                      <p:cBhvr>
                                        <p:cTn id="25" dur="500"/>
                                        <p:tgtEl>
                                          <p:spTgt spid="108571"/>
                                        </p:tgtEl>
                                      </p:cBhvr>
                                    </p:animEffect>
                                  </p:childTnLst>
                                </p:cTn>
                              </p:par>
                              <p:par>
                                <p:cTn id="26" presetID="4" presetClass="entr" presetSubtype="16" fill="hold" grpId="0" nodeType="withEffect">
                                  <p:stCondLst>
                                    <p:cond delay="0"/>
                                  </p:stCondLst>
                                  <p:childTnLst>
                                    <p:set>
                                      <p:cBhvr>
                                        <p:cTn id="27" dur="1" fill="hold">
                                          <p:stCondLst>
                                            <p:cond delay="0"/>
                                          </p:stCondLst>
                                        </p:cTn>
                                        <p:tgtEl>
                                          <p:spTgt spid="108572"/>
                                        </p:tgtEl>
                                        <p:attrNameLst>
                                          <p:attrName>style.visibility</p:attrName>
                                        </p:attrNameLst>
                                      </p:cBhvr>
                                      <p:to>
                                        <p:strVal val="visible"/>
                                      </p:to>
                                    </p:set>
                                    <p:animEffect transition="in" filter="box(in)">
                                      <p:cBhvr>
                                        <p:cTn id="28" dur="500"/>
                                        <p:tgtEl>
                                          <p:spTgt spid="108572"/>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108573"/>
                                        </p:tgtEl>
                                        <p:attrNameLst>
                                          <p:attrName>style.visibility</p:attrName>
                                        </p:attrNameLst>
                                      </p:cBhvr>
                                      <p:to>
                                        <p:strVal val="visible"/>
                                      </p:to>
                                    </p:set>
                                    <p:animEffect transition="in" filter="wipe(up)">
                                      <p:cBhvr>
                                        <p:cTn id="33" dur="500"/>
                                        <p:tgtEl>
                                          <p:spTgt spid="1085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60" grpId="0"/>
      <p:bldP spid="108569" grpId="0" animBg="1"/>
      <p:bldP spid="108572" grpId="0" animBg="1"/>
      <p:bldP spid="108573"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76364" y="1981200"/>
            <a:ext cx="7394448" cy="4730496"/>
          </a:xfrm>
          <a:prstGeom prst="rect">
            <a:avLst/>
          </a:prstGeom>
        </p:spPr>
      </p:pic>
      <p:sp>
        <p:nvSpPr>
          <p:cNvPr id="3082" name="Text Box 10"/>
          <p:cNvSpPr txBox="1">
            <a:spLocks noChangeArrowheads="1"/>
          </p:cNvSpPr>
          <p:nvPr/>
        </p:nvSpPr>
        <p:spPr bwMode="auto">
          <a:xfrm>
            <a:off x="457200" y="685800"/>
            <a:ext cx="7924800" cy="641350"/>
          </a:xfrm>
          <a:prstGeom prst="rect">
            <a:avLst/>
          </a:prstGeom>
          <a:noFill/>
          <a:ln w="9525">
            <a:noFill/>
            <a:miter lim="800000"/>
            <a:headEnd/>
            <a:tailEnd/>
          </a:ln>
          <a:effectLst>
            <a:outerShdw dist="35921" dir="2700000" algn="ctr" rotWithShape="0">
              <a:schemeClr val="bg2"/>
            </a:outerShdw>
          </a:effectLst>
        </p:spPr>
        <p:txBody>
          <a:bodyPr>
            <a:spAutoFit/>
          </a:bodyPr>
          <a:lstStyle/>
          <a:p>
            <a:pPr>
              <a:defRPr/>
            </a:pPr>
            <a:r>
              <a:rPr lang="zh-CN" altLang="en-US" sz="3600">
                <a:solidFill>
                  <a:srgbClr val="262673"/>
                </a:solidFill>
                <a:latin typeface="Arial" charset="0"/>
                <a:ea typeface="黑体" pitchFamily="49" charset="-122"/>
              </a:rPr>
              <a:t>猜猜看</a:t>
            </a:r>
          </a:p>
        </p:txBody>
      </p:sp>
      <p:pic>
        <p:nvPicPr>
          <p:cNvPr id="30723" name="Picture 4" descr="E:\李燃\教师教学用书\2012人教教师用书项目\ppt\地理\dl.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318500" y="204788"/>
            <a:ext cx="673100" cy="55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4" name="Rectangle 4"/>
          <p:cNvSpPr>
            <a:spLocks noChangeArrowheads="1"/>
          </p:cNvSpPr>
          <p:nvPr/>
        </p:nvSpPr>
        <p:spPr bwMode="auto">
          <a:xfrm>
            <a:off x="990600" y="1524000"/>
            <a:ext cx="7772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t>请试着说出下列这些图片展示的是哪类高新技术？</a:t>
            </a:r>
          </a:p>
        </p:txBody>
      </p:sp>
      <p:sp>
        <p:nvSpPr>
          <p:cNvPr id="27657" name="Text Box 9"/>
          <p:cNvSpPr txBox="1">
            <a:spLocks noChangeArrowheads="1"/>
          </p:cNvSpPr>
          <p:nvPr/>
        </p:nvSpPr>
        <p:spPr bwMode="auto">
          <a:xfrm>
            <a:off x="3962400" y="3078163"/>
            <a:ext cx="611188" cy="2636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2800">
                <a:solidFill>
                  <a:srgbClr val="FF0000"/>
                </a:solidFill>
              </a:rPr>
              <a:t>航空航天技术</a:t>
            </a:r>
            <a:endParaRPr lang="zh-CN" altLang="en-US" sz="28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7657"/>
                                        </p:tgtEl>
                                        <p:attrNameLst>
                                          <p:attrName>style.visibility</p:attrName>
                                        </p:attrNameLst>
                                      </p:cBhvr>
                                      <p:to>
                                        <p:strVal val="visible"/>
                                      </p:to>
                                    </p:set>
                                    <p:animEffect transition="in" filter="wipe(up)">
                                      <p:cBhvr>
                                        <p:cTn id="7" dur="500"/>
                                        <p:tgtEl>
                                          <p:spTgt spid="276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7"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31746" name="Picture 4" descr="E:\李燃\教师教学用书\2012人教教师用书项目\ppt\地理\dl.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318500" y="204788"/>
            <a:ext cx="673100" cy="55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3"/>
          <p:cNvGrpSpPr>
            <a:grpSpLocks/>
          </p:cNvGrpSpPr>
          <p:nvPr/>
        </p:nvGrpSpPr>
        <p:grpSpPr bwMode="auto">
          <a:xfrm>
            <a:off x="1066800" y="2057400"/>
            <a:ext cx="2743200" cy="1925638"/>
            <a:chOff x="576" y="1296"/>
            <a:chExt cx="1728" cy="1213"/>
          </a:xfrm>
        </p:grpSpPr>
        <p:pic>
          <p:nvPicPr>
            <p:cNvPr id="31754" name="Picture 4"/>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76" y="1296"/>
              <a:ext cx="1728" cy="1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5" name="Text Box 5"/>
            <p:cNvSpPr txBox="1">
              <a:spLocks noChangeArrowheads="1"/>
            </p:cNvSpPr>
            <p:nvPr/>
          </p:nvSpPr>
          <p:spPr bwMode="auto">
            <a:xfrm>
              <a:off x="576" y="1296"/>
              <a:ext cx="98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r>
                <a:rPr lang="zh-CN" altLang="en-US">
                  <a:solidFill>
                    <a:srgbClr val="FF0000"/>
                  </a:solidFill>
                </a:rPr>
                <a:t>杂交水稻</a:t>
              </a:r>
            </a:p>
          </p:txBody>
        </p:sp>
      </p:grpSp>
      <p:pic>
        <p:nvPicPr>
          <p:cNvPr id="32774" name="Picture 6"/>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181600" y="2057400"/>
            <a:ext cx="2667000" cy="186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5" name="Picture 7"/>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066800" y="4343400"/>
            <a:ext cx="2743200" cy="183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6" name="Picture 8"/>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181600" y="4343400"/>
            <a:ext cx="2667000" cy="190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7" name="Text Box 9"/>
          <p:cNvSpPr txBox="1">
            <a:spLocks noChangeArrowheads="1"/>
          </p:cNvSpPr>
          <p:nvPr/>
        </p:nvSpPr>
        <p:spPr bwMode="auto">
          <a:xfrm>
            <a:off x="4114800" y="2743200"/>
            <a:ext cx="671513"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r>
              <a:rPr lang="zh-CN" altLang="en-US" sz="3200">
                <a:solidFill>
                  <a:srgbClr val="FF0000"/>
                </a:solidFill>
              </a:rPr>
              <a:t>现代农业技术</a:t>
            </a:r>
          </a:p>
        </p:txBody>
      </p:sp>
      <p:sp>
        <p:nvSpPr>
          <p:cNvPr id="3082" name="Text Box 10"/>
          <p:cNvSpPr txBox="1">
            <a:spLocks noChangeArrowheads="1"/>
          </p:cNvSpPr>
          <p:nvPr/>
        </p:nvSpPr>
        <p:spPr bwMode="auto">
          <a:xfrm>
            <a:off x="457200" y="685800"/>
            <a:ext cx="7924800" cy="641350"/>
          </a:xfrm>
          <a:prstGeom prst="rect">
            <a:avLst/>
          </a:prstGeom>
          <a:noFill/>
          <a:ln w="9525">
            <a:noFill/>
            <a:miter lim="800000"/>
            <a:headEnd/>
            <a:tailEnd/>
          </a:ln>
          <a:effectLst>
            <a:outerShdw dist="35921" dir="2700000" algn="ctr" rotWithShape="0">
              <a:schemeClr val="bg2"/>
            </a:outerShdw>
          </a:effectLst>
        </p:spPr>
        <p:txBody>
          <a:bodyPr>
            <a:spAutoFit/>
          </a:bodyPr>
          <a:lstStyle/>
          <a:p>
            <a:pPr>
              <a:defRPr/>
            </a:pPr>
            <a:r>
              <a:rPr lang="zh-CN" altLang="en-US" sz="3600">
                <a:solidFill>
                  <a:srgbClr val="262673"/>
                </a:solidFill>
                <a:latin typeface="Arial" charset="0"/>
                <a:ea typeface="黑体" pitchFamily="49" charset="-122"/>
              </a:rPr>
              <a:t>猜猜看</a:t>
            </a:r>
          </a:p>
        </p:txBody>
      </p:sp>
      <p:sp>
        <p:nvSpPr>
          <p:cNvPr id="31753" name="Rectangle 12"/>
          <p:cNvSpPr>
            <a:spLocks noChangeArrowheads="1"/>
          </p:cNvSpPr>
          <p:nvPr/>
        </p:nvSpPr>
        <p:spPr bwMode="auto">
          <a:xfrm>
            <a:off x="957263" y="1524000"/>
            <a:ext cx="71961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t>请试着说出下列这些图片展示的是哪类高新技术？</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par>
                          <p:cTn id="8" fill="hold" nodeType="afterGroup">
                            <p:stCondLst>
                              <p:cond delay="500"/>
                            </p:stCondLst>
                            <p:childTnLst>
                              <p:par>
                                <p:cTn id="9" presetID="9" presetClass="entr" presetSubtype="0" fill="hold" nodeType="afterEffect">
                                  <p:stCondLst>
                                    <p:cond delay="0"/>
                                  </p:stCondLst>
                                  <p:childTnLst>
                                    <p:set>
                                      <p:cBhvr>
                                        <p:cTn id="10" dur="1" fill="hold">
                                          <p:stCondLst>
                                            <p:cond delay="0"/>
                                          </p:stCondLst>
                                        </p:cTn>
                                        <p:tgtEl>
                                          <p:spTgt spid="32774"/>
                                        </p:tgtEl>
                                        <p:attrNameLst>
                                          <p:attrName>style.visibility</p:attrName>
                                        </p:attrNameLst>
                                      </p:cBhvr>
                                      <p:to>
                                        <p:strVal val="visible"/>
                                      </p:to>
                                    </p:set>
                                    <p:animEffect transition="in" filter="dissolve">
                                      <p:cBhvr>
                                        <p:cTn id="11" dur="500"/>
                                        <p:tgtEl>
                                          <p:spTgt spid="32774"/>
                                        </p:tgtEl>
                                      </p:cBhvr>
                                    </p:animEffect>
                                  </p:childTnLst>
                                </p:cTn>
                              </p:par>
                            </p:childTnLst>
                          </p:cTn>
                        </p:par>
                        <p:par>
                          <p:cTn id="12" fill="hold" nodeType="afterGroup">
                            <p:stCondLst>
                              <p:cond delay="1000"/>
                            </p:stCondLst>
                            <p:childTnLst>
                              <p:par>
                                <p:cTn id="13" presetID="9" presetClass="entr" presetSubtype="0" fill="hold" nodeType="afterEffect">
                                  <p:stCondLst>
                                    <p:cond delay="0"/>
                                  </p:stCondLst>
                                  <p:childTnLst>
                                    <p:set>
                                      <p:cBhvr>
                                        <p:cTn id="14" dur="1" fill="hold">
                                          <p:stCondLst>
                                            <p:cond delay="0"/>
                                          </p:stCondLst>
                                        </p:cTn>
                                        <p:tgtEl>
                                          <p:spTgt spid="32775"/>
                                        </p:tgtEl>
                                        <p:attrNameLst>
                                          <p:attrName>style.visibility</p:attrName>
                                        </p:attrNameLst>
                                      </p:cBhvr>
                                      <p:to>
                                        <p:strVal val="visible"/>
                                      </p:to>
                                    </p:set>
                                    <p:animEffect transition="in" filter="dissolve">
                                      <p:cBhvr>
                                        <p:cTn id="15" dur="500"/>
                                        <p:tgtEl>
                                          <p:spTgt spid="32775"/>
                                        </p:tgtEl>
                                      </p:cBhvr>
                                    </p:animEffect>
                                  </p:childTnLst>
                                </p:cTn>
                              </p:par>
                            </p:childTnLst>
                          </p:cTn>
                        </p:par>
                        <p:par>
                          <p:cTn id="16" fill="hold" nodeType="afterGroup">
                            <p:stCondLst>
                              <p:cond delay="1500"/>
                            </p:stCondLst>
                            <p:childTnLst>
                              <p:par>
                                <p:cTn id="17" presetID="9" presetClass="entr" presetSubtype="0" fill="hold" nodeType="afterEffect">
                                  <p:stCondLst>
                                    <p:cond delay="0"/>
                                  </p:stCondLst>
                                  <p:childTnLst>
                                    <p:set>
                                      <p:cBhvr>
                                        <p:cTn id="18" dur="1" fill="hold">
                                          <p:stCondLst>
                                            <p:cond delay="0"/>
                                          </p:stCondLst>
                                        </p:cTn>
                                        <p:tgtEl>
                                          <p:spTgt spid="32776"/>
                                        </p:tgtEl>
                                        <p:attrNameLst>
                                          <p:attrName>style.visibility</p:attrName>
                                        </p:attrNameLst>
                                      </p:cBhvr>
                                      <p:to>
                                        <p:strVal val="visible"/>
                                      </p:to>
                                    </p:set>
                                    <p:animEffect transition="in" filter="dissolve">
                                      <p:cBhvr>
                                        <p:cTn id="19" dur="500"/>
                                        <p:tgtEl>
                                          <p:spTgt spid="32776"/>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32777"/>
                                        </p:tgtEl>
                                        <p:attrNameLst>
                                          <p:attrName>style.visibility</p:attrName>
                                        </p:attrNameLst>
                                      </p:cBhvr>
                                      <p:to>
                                        <p:strVal val="visible"/>
                                      </p:to>
                                    </p:set>
                                    <p:animEffect transition="in" filter="wipe(up)">
                                      <p:cBhvr>
                                        <p:cTn id="24" dur="500"/>
                                        <p:tgtEl>
                                          <p:spTgt spid="32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7"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082" name="Text Box 10"/>
          <p:cNvSpPr txBox="1">
            <a:spLocks noChangeArrowheads="1"/>
          </p:cNvSpPr>
          <p:nvPr/>
        </p:nvSpPr>
        <p:spPr bwMode="auto">
          <a:xfrm>
            <a:off x="457200" y="685800"/>
            <a:ext cx="5334000" cy="641350"/>
          </a:xfrm>
          <a:prstGeom prst="rect">
            <a:avLst/>
          </a:prstGeom>
          <a:noFill/>
          <a:ln w="9525">
            <a:noFill/>
            <a:miter lim="800000"/>
            <a:headEnd/>
            <a:tailEnd/>
          </a:ln>
          <a:effectLst>
            <a:outerShdw dist="35921" dir="2700000" algn="ctr" rotWithShape="0">
              <a:schemeClr val="bg2"/>
            </a:outerShdw>
          </a:effectLst>
        </p:spPr>
        <p:txBody>
          <a:bodyPr>
            <a:spAutoFit/>
          </a:bodyPr>
          <a:lstStyle/>
          <a:p>
            <a:pPr>
              <a:defRPr/>
            </a:pPr>
            <a:r>
              <a:rPr lang="zh-CN" altLang="en-US" sz="3600">
                <a:solidFill>
                  <a:srgbClr val="262673"/>
                </a:solidFill>
                <a:latin typeface="Arial" charset="0"/>
                <a:ea typeface="黑体" pitchFamily="49" charset="-122"/>
              </a:rPr>
              <a:t>数字高新</a:t>
            </a:r>
          </a:p>
        </p:txBody>
      </p:sp>
      <p:pic>
        <p:nvPicPr>
          <p:cNvPr id="32771" name="Picture 4" descr="E:\李燃\教师教学用书\2012人教教师用书项目\ppt\地理\dl.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318500" y="204788"/>
            <a:ext cx="673100" cy="55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6"/>
          <p:cNvGrpSpPr>
            <a:grpSpLocks/>
          </p:cNvGrpSpPr>
          <p:nvPr/>
        </p:nvGrpSpPr>
        <p:grpSpPr bwMode="auto">
          <a:xfrm>
            <a:off x="914400" y="1676400"/>
            <a:ext cx="7010400" cy="3938588"/>
            <a:chOff x="672" y="1104"/>
            <a:chExt cx="4176" cy="2329"/>
          </a:xfrm>
        </p:grpSpPr>
        <p:pic>
          <p:nvPicPr>
            <p:cNvPr id="32774" name="Picture 4"/>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72" y="1104"/>
              <a:ext cx="4176" cy="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5" name="Text Box 5"/>
            <p:cNvSpPr txBox="1">
              <a:spLocks noChangeArrowheads="1"/>
            </p:cNvSpPr>
            <p:nvPr/>
          </p:nvSpPr>
          <p:spPr bwMode="auto">
            <a:xfrm>
              <a:off x="1632" y="3216"/>
              <a:ext cx="2304" cy="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r>
                <a:rPr lang="zh-CN" altLang="en-US" sz="1800"/>
                <a:t>中国高新技术产业总产值的增长</a:t>
              </a:r>
            </a:p>
          </p:txBody>
        </p:sp>
      </p:grpSp>
      <p:sp>
        <p:nvSpPr>
          <p:cNvPr id="26631" name="Text Box 6"/>
          <p:cNvSpPr txBox="1">
            <a:spLocks noChangeArrowheads="1"/>
          </p:cNvSpPr>
          <p:nvPr/>
        </p:nvSpPr>
        <p:spPr bwMode="auto">
          <a:xfrm>
            <a:off x="1300163" y="5943600"/>
            <a:ext cx="69294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kumimoji="1" lang="zh-CN" altLang="en-US">
                <a:latin typeface="Tahoma" pitchFamily="34" charset="0"/>
              </a:rPr>
              <a:t>中国高新技术产业总产值的增长特点是什么？</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6631"/>
                                        </p:tgtEl>
                                        <p:attrNameLst>
                                          <p:attrName>style.visibility</p:attrName>
                                        </p:attrNameLst>
                                      </p:cBhvr>
                                      <p:to>
                                        <p:strVal val="visible"/>
                                      </p:to>
                                    </p:set>
                                    <p:animEffect transition="in" filter="wipe(left)">
                                      <p:cBhvr>
                                        <p:cTn id="12" dur="500"/>
                                        <p:tgtEl>
                                          <p:spTgt spid="266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 Box 4"/>
          <p:cNvSpPr txBox="1">
            <a:spLocks noChangeArrowheads="1"/>
          </p:cNvSpPr>
          <p:nvPr/>
        </p:nvSpPr>
        <p:spPr bwMode="auto">
          <a:xfrm>
            <a:off x="1747838" y="719138"/>
            <a:ext cx="7246937"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4800" dirty="0">
                <a:solidFill>
                  <a:srgbClr val="003399"/>
                </a:solidFill>
                <a:ea typeface="楷体" pitchFamily="49" charset="-122"/>
              </a:rPr>
              <a:t>工业生产的过程有哪些？</a:t>
            </a:r>
          </a:p>
        </p:txBody>
      </p:sp>
      <p:pic>
        <p:nvPicPr>
          <p:cNvPr id="6147" name="Picture 5" descr="MC900088978[1]"/>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12738" y="279400"/>
            <a:ext cx="1409700" cy="180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97" name="Text Box 13"/>
          <p:cNvSpPr txBox="1">
            <a:spLocks noChangeArrowheads="1"/>
          </p:cNvSpPr>
          <p:nvPr/>
        </p:nvSpPr>
        <p:spPr bwMode="auto">
          <a:xfrm>
            <a:off x="509588" y="4033838"/>
            <a:ext cx="2336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dirty="0"/>
              <a:t>开采铁矿，为冶炼钢铁提供原料</a:t>
            </a:r>
          </a:p>
        </p:txBody>
      </p:sp>
      <p:sp>
        <p:nvSpPr>
          <p:cNvPr id="67598" name="Text Box 14"/>
          <p:cNvSpPr txBox="1">
            <a:spLocks noChangeArrowheads="1"/>
          </p:cNvSpPr>
          <p:nvPr/>
        </p:nvSpPr>
        <p:spPr bwMode="auto">
          <a:xfrm>
            <a:off x="3149600" y="1619250"/>
            <a:ext cx="34036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3600" dirty="0">
                <a:solidFill>
                  <a:srgbClr val="7030A0"/>
                </a:solidFill>
              </a:rPr>
              <a:t>汽车的生产</a:t>
            </a:r>
          </a:p>
        </p:txBody>
      </p:sp>
      <p:sp>
        <p:nvSpPr>
          <p:cNvPr id="67599" name="Text Box 15"/>
          <p:cNvSpPr txBox="1">
            <a:spLocks noChangeArrowheads="1"/>
          </p:cNvSpPr>
          <p:nvPr/>
        </p:nvSpPr>
        <p:spPr bwMode="auto">
          <a:xfrm>
            <a:off x="695325" y="5033963"/>
            <a:ext cx="1690688" cy="519112"/>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2800"/>
              <a:t>开采铁矿</a:t>
            </a:r>
          </a:p>
        </p:txBody>
      </p:sp>
      <p:sp>
        <p:nvSpPr>
          <p:cNvPr id="67600" name="Text Box 16"/>
          <p:cNvSpPr txBox="1">
            <a:spLocks noChangeArrowheads="1"/>
          </p:cNvSpPr>
          <p:nvPr/>
        </p:nvSpPr>
        <p:spPr bwMode="auto">
          <a:xfrm>
            <a:off x="409575" y="5880100"/>
            <a:ext cx="2443163" cy="519113"/>
          </a:xfrm>
          <a:prstGeom prst="rect">
            <a:avLst/>
          </a:prstGeom>
          <a:solidFill>
            <a:srgbClr val="FF66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2800"/>
              <a:t>开采自然资源</a:t>
            </a:r>
          </a:p>
        </p:txBody>
      </p:sp>
      <p:sp>
        <p:nvSpPr>
          <p:cNvPr id="67601" name="Text Box 17"/>
          <p:cNvSpPr txBox="1">
            <a:spLocks noChangeArrowheads="1"/>
          </p:cNvSpPr>
          <p:nvPr/>
        </p:nvSpPr>
        <p:spPr bwMode="auto">
          <a:xfrm>
            <a:off x="3278188" y="4019550"/>
            <a:ext cx="2336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dirty="0"/>
              <a:t>冶炼钢铁，为制造业提供钢材</a:t>
            </a:r>
          </a:p>
        </p:txBody>
      </p:sp>
      <p:sp>
        <p:nvSpPr>
          <p:cNvPr id="67602" name="AutoShape 18"/>
          <p:cNvSpPr>
            <a:spLocks noChangeArrowheads="1"/>
          </p:cNvSpPr>
          <p:nvPr/>
        </p:nvSpPr>
        <p:spPr bwMode="auto">
          <a:xfrm>
            <a:off x="2605088" y="5151438"/>
            <a:ext cx="925512" cy="288925"/>
          </a:xfrm>
          <a:prstGeom prst="rightArrow">
            <a:avLst>
              <a:gd name="adj1" fmla="val 50000"/>
              <a:gd name="adj2" fmla="val 80082"/>
            </a:avLst>
          </a:prstGeom>
          <a:solidFill>
            <a:srgbClr val="3399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67603" name="Text Box 19"/>
          <p:cNvSpPr txBox="1">
            <a:spLocks noChangeArrowheads="1"/>
          </p:cNvSpPr>
          <p:nvPr/>
        </p:nvSpPr>
        <p:spPr bwMode="auto">
          <a:xfrm>
            <a:off x="3694113" y="4976813"/>
            <a:ext cx="1633537" cy="519112"/>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2800"/>
              <a:t>冶炼钢铁</a:t>
            </a:r>
          </a:p>
        </p:txBody>
      </p:sp>
      <p:sp>
        <p:nvSpPr>
          <p:cNvPr id="67604" name="AutoShape 20"/>
          <p:cNvSpPr>
            <a:spLocks noChangeArrowheads="1"/>
          </p:cNvSpPr>
          <p:nvPr/>
        </p:nvSpPr>
        <p:spPr bwMode="auto">
          <a:xfrm>
            <a:off x="2870200" y="6008688"/>
            <a:ext cx="1109663" cy="288925"/>
          </a:xfrm>
          <a:prstGeom prst="rightArrow">
            <a:avLst>
              <a:gd name="adj1" fmla="val 50000"/>
              <a:gd name="adj2" fmla="val 96017"/>
            </a:avLst>
          </a:prstGeom>
          <a:solidFill>
            <a:srgbClr val="3399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67606" name="Text Box 22"/>
          <p:cNvSpPr txBox="1">
            <a:spLocks noChangeArrowheads="1"/>
          </p:cNvSpPr>
          <p:nvPr/>
        </p:nvSpPr>
        <p:spPr bwMode="auto">
          <a:xfrm>
            <a:off x="4078288" y="5859463"/>
            <a:ext cx="938212" cy="519112"/>
          </a:xfrm>
          <a:prstGeom prst="rect">
            <a:avLst/>
          </a:prstGeom>
          <a:solidFill>
            <a:srgbClr val="FF66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2800"/>
              <a:t>加工</a:t>
            </a:r>
          </a:p>
        </p:txBody>
      </p:sp>
      <p:sp>
        <p:nvSpPr>
          <p:cNvPr id="67607" name="Text Box 23"/>
          <p:cNvSpPr txBox="1">
            <a:spLocks noChangeArrowheads="1"/>
          </p:cNvSpPr>
          <p:nvPr/>
        </p:nvSpPr>
        <p:spPr bwMode="auto">
          <a:xfrm>
            <a:off x="6081713" y="4070350"/>
            <a:ext cx="23368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2000" dirty="0"/>
              <a:t>对钢材进行加工，提供汽车的零部件</a:t>
            </a:r>
          </a:p>
        </p:txBody>
      </p:sp>
      <p:sp>
        <p:nvSpPr>
          <p:cNvPr id="67608" name="AutoShape 24"/>
          <p:cNvSpPr>
            <a:spLocks noChangeArrowheads="1"/>
          </p:cNvSpPr>
          <p:nvPr/>
        </p:nvSpPr>
        <p:spPr bwMode="auto">
          <a:xfrm>
            <a:off x="5487988" y="5070475"/>
            <a:ext cx="658812" cy="288925"/>
          </a:xfrm>
          <a:prstGeom prst="rightArrow">
            <a:avLst>
              <a:gd name="adj1" fmla="val 50000"/>
              <a:gd name="adj2" fmla="val 57005"/>
            </a:avLst>
          </a:prstGeom>
          <a:solidFill>
            <a:srgbClr val="3399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67609" name="Text Box 25"/>
          <p:cNvSpPr txBox="1">
            <a:spLocks noChangeArrowheads="1"/>
          </p:cNvSpPr>
          <p:nvPr/>
        </p:nvSpPr>
        <p:spPr bwMode="auto">
          <a:xfrm>
            <a:off x="6243638" y="4991100"/>
            <a:ext cx="2039937" cy="51911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2800"/>
              <a:t>加工零部件</a:t>
            </a:r>
          </a:p>
        </p:txBody>
      </p:sp>
      <p:sp>
        <p:nvSpPr>
          <p:cNvPr id="67610" name="AutoShape 26"/>
          <p:cNvSpPr>
            <a:spLocks noChangeArrowheads="1"/>
          </p:cNvSpPr>
          <p:nvPr/>
        </p:nvSpPr>
        <p:spPr bwMode="auto">
          <a:xfrm>
            <a:off x="5246688" y="5975350"/>
            <a:ext cx="958850" cy="300038"/>
          </a:xfrm>
          <a:prstGeom prst="rightArrow">
            <a:avLst>
              <a:gd name="adj1" fmla="val 50000"/>
              <a:gd name="adj2" fmla="val 79894"/>
            </a:avLst>
          </a:prstGeom>
          <a:solidFill>
            <a:srgbClr val="3399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67611" name="Text Box 27"/>
          <p:cNvSpPr txBox="1">
            <a:spLocks noChangeArrowheads="1"/>
          </p:cNvSpPr>
          <p:nvPr/>
        </p:nvSpPr>
        <p:spPr bwMode="auto">
          <a:xfrm>
            <a:off x="6337300" y="5861050"/>
            <a:ext cx="1333500" cy="519113"/>
          </a:xfrm>
          <a:prstGeom prst="rect">
            <a:avLst/>
          </a:prstGeom>
          <a:solidFill>
            <a:srgbClr val="FF66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2800"/>
              <a:t>再加工</a:t>
            </a:r>
          </a:p>
        </p:txBody>
      </p:sp>
      <p:pic>
        <p:nvPicPr>
          <p:cNvPr id="4" name="图片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49224" y="2260600"/>
            <a:ext cx="7845552" cy="183489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7588"/>
                                        </p:tgtEl>
                                        <p:attrNameLst>
                                          <p:attrName>style.visibility</p:attrName>
                                        </p:attrNameLst>
                                      </p:cBhvr>
                                      <p:to>
                                        <p:strVal val="visible"/>
                                      </p:to>
                                    </p:set>
                                    <p:animEffect transition="in" filter="wipe(left)">
                                      <p:cBhvr>
                                        <p:cTn id="7" dur="500"/>
                                        <p:tgtEl>
                                          <p:spTgt spid="6758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7598"/>
                                        </p:tgtEl>
                                        <p:attrNameLst>
                                          <p:attrName>style.visibility</p:attrName>
                                        </p:attrNameLst>
                                      </p:cBhvr>
                                      <p:to>
                                        <p:strVal val="visible"/>
                                      </p:to>
                                    </p:set>
                                    <p:animEffect transition="in" filter="wipe(left)">
                                      <p:cBhvr>
                                        <p:cTn id="10" dur="500"/>
                                        <p:tgtEl>
                                          <p:spTgt spid="67598"/>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7597"/>
                                        </p:tgtEl>
                                        <p:attrNameLst>
                                          <p:attrName>style.visibility</p:attrName>
                                        </p:attrNameLst>
                                      </p:cBhvr>
                                      <p:to>
                                        <p:strVal val="visible"/>
                                      </p:to>
                                    </p:set>
                                    <p:animEffect transition="in" filter="wipe(left)">
                                      <p:cBhvr>
                                        <p:cTn id="15" dur="500"/>
                                        <p:tgtEl>
                                          <p:spTgt spid="67597"/>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67599"/>
                                        </p:tgtEl>
                                        <p:attrNameLst>
                                          <p:attrName>style.visibility</p:attrName>
                                        </p:attrNameLst>
                                      </p:cBhvr>
                                      <p:to>
                                        <p:strVal val="visible"/>
                                      </p:to>
                                    </p:set>
                                    <p:animEffect transition="in" filter="wipe(left)">
                                      <p:cBhvr>
                                        <p:cTn id="20" dur="500"/>
                                        <p:tgtEl>
                                          <p:spTgt spid="67599"/>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67600"/>
                                        </p:tgtEl>
                                        <p:attrNameLst>
                                          <p:attrName>style.visibility</p:attrName>
                                        </p:attrNameLst>
                                      </p:cBhvr>
                                      <p:to>
                                        <p:strVal val="visible"/>
                                      </p:to>
                                    </p:set>
                                    <p:animEffect transition="in" filter="wipe(left)">
                                      <p:cBhvr>
                                        <p:cTn id="25" dur="500"/>
                                        <p:tgtEl>
                                          <p:spTgt spid="67600"/>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67601"/>
                                        </p:tgtEl>
                                        <p:attrNameLst>
                                          <p:attrName>style.visibility</p:attrName>
                                        </p:attrNameLst>
                                      </p:cBhvr>
                                      <p:to>
                                        <p:strVal val="visible"/>
                                      </p:to>
                                    </p:set>
                                    <p:animEffect transition="in" filter="wipe(left)">
                                      <p:cBhvr>
                                        <p:cTn id="30" dur="500"/>
                                        <p:tgtEl>
                                          <p:spTgt spid="67601"/>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67602"/>
                                        </p:tgtEl>
                                        <p:attrNameLst>
                                          <p:attrName>style.visibility</p:attrName>
                                        </p:attrNameLst>
                                      </p:cBhvr>
                                      <p:to>
                                        <p:strVal val="visible"/>
                                      </p:to>
                                    </p:set>
                                    <p:animEffect transition="in" filter="wipe(left)">
                                      <p:cBhvr>
                                        <p:cTn id="35" dur="500"/>
                                        <p:tgtEl>
                                          <p:spTgt spid="67602"/>
                                        </p:tgtEl>
                                      </p:cBhvr>
                                    </p:animEffect>
                                  </p:childTnLst>
                                </p:cTn>
                              </p:par>
                            </p:childTnLst>
                          </p:cTn>
                        </p:par>
                        <p:par>
                          <p:cTn id="36" fill="hold" nodeType="afterGroup">
                            <p:stCondLst>
                              <p:cond delay="500"/>
                            </p:stCondLst>
                            <p:childTnLst>
                              <p:par>
                                <p:cTn id="37" presetID="22" presetClass="entr" presetSubtype="8" fill="hold" grpId="0" nodeType="afterEffect">
                                  <p:stCondLst>
                                    <p:cond delay="0"/>
                                  </p:stCondLst>
                                  <p:childTnLst>
                                    <p:set>
                                      <p:cBhvr>
                                        <p:cTn id="38" dur="1" fill="hold">
                                          <p:stCondLst>
                                            <p:cond delay="0"/>
                                          </p:stCondLst>
                                        </p:cTn>
                                        <p:tgtEl>
                                          <p:spTgt spid="67603"/>
                                        </p:tgtEl>
                                        <p:attrNameLst>
                                          <p:attrName>style.visibility</p:attrName>
                                        </p:attrNameLst>
                                      </p:cBhvr>
                                      <p:to>
                                        <p:strVal val="visible"/>
                                      </p:to>
                                    </p:set>
                                    <p:animEffect transition="in" filter="wipe(left)">
                                      <p:cBhvr>
                                        <p:cTn id="39" dur="500"/>
                                        <p:tgtEl>
                                          <p:spTgt spid="67603"/>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67604"/>
                                        </p:tgtEl>
                                        <p:attrNameLst>
                                          <p:attrName>style.visibility</p:attrName>
                                        </p:attrNameLst>
                                      </p:cBhvr>
                                      <p:to>
                                        <p:strVal val="visible"/>
                                      </p:to>
                                    </p:set>
                                    <p:animEffect transition="in" filter="wipe(left)">
                                      <p:cBhvr>
                                        <p:cTn id="44" dur="500"/>
                                        <p:tgtEl>
                                          <p:spTgt spid="67604"/>
                                        </p:tgtEl>
                                      </p:cBhvr>
                                    </p:animEffect>
                                  </p:childTnLst>
                                </p:cTn>
                              </p:par>
                            </p:childTnLst>
                          </p:cTn>
                        </p:par>
                        <p:par>
                          <p:cTn id="45" fill="hold" nodeType="afterGroup">
                            <p:stCondLst>
                              <p:cond delay="500"/>
                            </p:stCondLst>
                            <p:childTnLst>
                              <p:par>
                                <p:cTn id="46" presetID="22" presetClass="entr" presetSubtype="8" fill="hold" grpId="0" nodeType="afterEffect">
                                  <p:stCondLst>
                                    <p:cond delay="0"/>
                                  </p:stCondLst>
                                  <p:childTnLst>
                                    <p:set>
                                      <p:cBhvr>
                                        <p:cTn id="47" dur="1" fill="hold">
                                          <p:stCondLst>
                                            <p:cond delay="0"/>
                                          </p:stCondLst>
                                        </p:cTn>
                                        <p:tgtEl>
                                          <p:spTgt spid="67606"/>
                                        </p:tgtEl>
                                        <p:attrNameLst>
                                          <p:attrName>style.visibility</p:attrName>
                                        </p:attrNameLst>
                                      </p:cBhvr>
                                      <p:to>
                                        <p:strVal val="visible"/>
                                      </p:to>
                                    </p:set>
                                    <p:animEffect transition="in" filter="wipe(left)">
                                      <p:cBhvr>
                                        <p:cTn id="48" dur="500"/>
                                        <p:tgtEl>
                                          <p:spTgt spid="67606"/>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67607"/>
                                        </p:tgtEl>
                                        <p:attrNameLst>
                                          <p:attrName>style.visibility</p:attrName>
                                        </p:attrNameLst>
                                      </p:cBhvr>
                                      <p:to>
                                        <p:strVal val="visible"/>
                                      </p:to>
                                    </p:set>
                                    <p:animEffect transition="in" filter="wipe(left)">
                                      <p:cBhvr>
                                        <p:cTn id="53" dur="500"/>
                                        <p:tgtEl>
                                          <p:spTgt spid="67607"/>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67608"/>
                                        </p:tgtEl>
                                        <p:attrNameLst>
                                          <p:attrName>style.visibility</p:attrName>
                                        </p:attrNameLst>
                                      </p:cBhvr>
                                      <p:to>
                                        <p:strVal val="visible"/>
                                      </p:to>
                                    </p:set>
                                    <p:animEffect transition="in" filter="wipe(left)">
                                      <p:cBhvr>
                                        <p:cTn id="58" dur="500"/>
                                        <p:tgtEl>
                                          <p:spTgt spid="67608"/>
                                        </p:tgtEl>
                                      </p:cBhvr>
                                    </p:animEffect>
                                  </p:childTnLst>
                                </p:cTn>
                              </p:par>
                            </p:childTnLst>
                          </p:cTn>
                        </p:par>
                        <p:par>
                          <p:cTn id="59" fill="hold" nodeType="afterGroup">
                            <p:stCondLst>
                              <p:cond delay="500"/>
                            </p:stCondLst>
                            <p:childTnLst>
                              <p:par>
                                <p:cTn id="60" presetID="22" presetClass="entr" presetSubtype="8" fill="hold" grpId="0" nodeType="afterEffect">
                                  <p:stCondLst>
                                    <p:cond delay="0"/>
                                  </p:stCondLst>
                                  <p:childTnLst>
                                    <p:set>
                                      <p:cBhvr>
                                        <p:cTn id="61" dur="1" fill="hold">
                                          <p:stCondLst>
                                            <p:cond delay="0"/>
                                          </p:stCondLst>
                                        </p:cTn>
                                        <p:tgtEl>
                                          <p:spTgt spid="67609"/>
                                        </p:tgtEl>
                                        <p:attrNameLst>
                                          <p:attrName>style.visibility</p:attrName>
                                        </p:attrNameLst>
                                      </p:cBhvr>
                                      <p:to>
                                        <p:strVal val="visible"/>
                                      </p:to>
                                    </p:set>
                                    <p:animEffect transition="in" filter="wipe(left)">
                                      <p:cBhvr>
                                        <p:cTn id="62" dur="500"/>
                                        <p:tgtEl>
                                          <p:spTgt spid="67609"/>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67610"/>
                                        </p:tgtEl>
                                        <p:attrNameLst>
                                          <p:attrName>style.visibility</p:attrName>
                                        </p:attrNameLst>
                                      </p:cBhvr>
                                      <p:to>
                                        <p:strVal val="visible"/>
                                      </p:to>
                                    </p:set>
                                    <p:animEffect transition="in" filter="wipe(left)">
                                      <p:cBhvr>
                                        <p:cTn id="67" dur="500"/>
                                        <p:tgtEl>
                                          <p:spTgt spid="67610"/>
                                        </p:tgtEl>
                                      </p:cBhvr>
                                    </p:animEffect>
                                  </p:childTnLst>
                                </p:cTn>
                              </p:par>
                            </p:childTnLst>
                          </p:cTn>
                        </p:par>
                        <p:par>
                          <p:cTn id="68" fill="hold" nodeType="afterGroup">
                            <p:stCondLst>
                              <p:cond delay="500"/>
                            </p:stCondLst>
                            <p:childTnLst>
                              <p:par>
                                <p:cTn id="69" presetID="22" presetClass="entr" presetSubtype="8" fill="hold" grpId="0" nodeType="afterEffect">
                                  <p:stCondLst>
                                    <p:cond delay="0"/>
                                  </p:stCondLst>
                                  <p:childTnLst>
                                    <p:set>
                                      <p:cBhvr>
                                        <p:cTn id="70" dur="1" fill="hold">
                                          <p:stCondLst>
                                            <p:cond delay="0"/>
                                          </p:stCondLst>
                                        </p:cTn>
                                        <p:tgtEl>
                                          <p:spTgt spid="67611"/>
                                        </p:tgtEl>
                                        <p:attrNameLst>
                                          <p:attrName>style.visibility</p:attrName>
                                        </p:attrNameLst>
                                      </p:cBhvr>
                                      <p:to>
                                        <p:strVal val="visible"/>
                                      </p:to>
                                    </p:set>
                                    <p:animEffect transition="in" filter="wipe(left)">
                                      <p:cBhvr>
                                        <p:cTn id="71" dur="500"/>
                                        <p:tgtEl>
                                          <p:spTgt spid="676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8" grpId="0"/>
      <p:bldP spid="67597" grpId="0"/>
      <p:bldP spid="67598" grpId="0"/>
      <p:bldP spid="67599" grpId="0" animBg="1"/>
      <p:bldP spid="67600" grpId="0" animBg="1"/>
      <p:bldP spid="67601" grpId="0"/>
      <p:bldP spid="67602" grpId="0" animBg="1"/>
      <p:bldP spid="67603" grpId="0" animBg="1"/>
      <p:bldP spid="67604" grpId="0" animBg="1"/>
      <p:bldP spid="67606" grpId="0" animBg="1"/>
      <p:bldP spid="67607" grpId="0"/>
      <p:bldP spid="67608" grpId="0" animBg="1"/>
      <p:bldP spid="67609" grpId="0" animBg="1"/>
      <p:bldP spid="67610" grpId="0" animBg="1"/>
      <p:bldP spid="67611"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33794" name="Picture 4" descr="E:\李燃\教师教学用书\2012人教教师用书项目\ppt\地理\dl.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318500" y="204788"/>
            <a:ext cx="673100" cy="55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4" name="Picture 4"/>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371600" y="1600200"/>
            <a:ext cx="6400800" cy="506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8358" name="Oval 6"/>
          <p:cNvSpPr>
            <a:spLocks noChangeArrowheads="1"/>
          </p:cNvSpPr>
          <p:nvPr/>
        </p:nvSpPr>
        <p:spPr bwMode="auto">
          <a:xfrm>
            <a:off x="5715000" y="3352800"/>
            <a:ext cx="1066800" cy="939800"/>
          </a:xfrm>
          <a:prstGeom prst="ellipse">
            <a:avLst/>
          </a:prstGeom>
          <a:solidFill>
            <a:srgbClr val="FF0000">
              <a:alpha val="0"/>
            </a:srgbClr>
          </a:solidFill>
          <a:ln w="38100" algn="ctr">
            <a:solidFill>
              <a:srgbClr val="FF0000"/>
            </a:solidFill>
            <a:round/>
            <a:headEnd/>
            <a:tailEnd/>
          </a:ln>
        </p:spPr>
        <p:txBody>
          <a:bodyPr wrap="none" anchor="ctr"/>
          <a:lstStyle/>
          <a:p>
            <a:endParaRPr kumimoji="1" lang="zh-CN" altLang="zh-CN" b="0">
              <a:latin typeface="Tahoma" pitchFamily="34" charset="0"/>
              <a:ea typeface="宋体" pitchFamily="2" charset="-122"/>
            </a:endParaRPr>
          </a:p>
        </p:txBody>
      </p:sp>
      <p:sp>
        <p:nvSpPr>
          <p:cNvPr id="228359" name="Oval 7"/>
          <p:cNvSpPr>
            <a:spLocks noChangeArrowheads="1"/>
          </p:cNvSpPr>
          <p:nvPr/>
        </p:nvSpPr>
        <p:spPr bwMode="auto">
          <a:xfrm>
            <a:off x="5867400" y="4495800"/>
            <a:ext cx="1143000" cy="673100"/>
          </a:xfrm>
          <a:prstGeom prst="ellipse">
            <a:avLst/>
          </a:prstGeom>
          <a:solidFill>
            <a:srgbClr val="FF0000">
              <a:alpha val="0"/>
            </a:srgbClr>
          </a:solidFill>
          <a:ln w="38100" algn="ctr">
            <a:solidFill>
              <a:srgbClr val="FF0000"/>
            </a:solidFill>
            <a:round/>
            <a:headEnd/>
            <a:tailEnd/>
          </a:ln>
        </p:spPr>
        <p:txBody>
          <a:bodyPr wrap="none" anchor="ctr"/>
          <a:lstStyle/>
          <a:p>
            <a:endParaRPr kumimoji="1" lang="zh-CN" altLang="zh-CN" b="0">
              <a:latin typeface="Tahoma" pitchFamily="34" charset="0"/>
              <a:ea typeface="宋体" pitchFamily="2" charset="-122"/>
            </a:endParaRPr>
          </a:p>
        </p:txBody>
      </p:sp>
      <p:sp>
        <p:nvSpPr>
          <p:cNvPr id="228360" name="Oval 8"/>
          <p:cNvSpPr>
            <a:spLocks noChangeArrowheads="1"/>
          </p:cNvSpPr>
          <p:nvPr/>
        </p:nvSpPr>
        <p:spPr bwMode="auto">
          <a:xfrm>
            <a:off x="5232400" y="5715000"/>
            <a:ext cx="863600" cy="503238"/>
          </a:xfrm>
          <a:prstGeom prst="ellipse">
            <a:avLst/>
          </a:prstGeom>
          <a:solidFill>
            <a:srgbClr val="FF0000">
              <a:alpha val="0"/>
            </a:srgbClr>
          </a:solidFill>
          <a:ln w="38100" algn="ctr">
            <a:solidFill>
              <a:srgbClr val="FF0000"/>
            </a:solidFill>
            <a:round/>
            <a:headEnd/>
            <a:tailEnd/>
          </a:ln>
        </p:spPr>
        <p:txBody>
          <a:bodyPr wrap="none" anchor="ctr"/>
          <a:lstStyle/>
          <a:p>
            <a:endParaRPr kumimoji="1" lang="zh-CN" altLang="zh-CN" b="0">
              <a:latin typeface="Tahoma" pitchFamily="34" charset="0"/>
              <a:ea typeface="宋体" pitchFamily="2" charset="-122"/>
            </a:endParaRPr>
          </a:p>
        </p:txBody>
      </p:sp>
      <p:sp>
        <p:nvSpPr>
          <p:cNvPr id="40969" name="AutoShape 9"/>
          <p:cNvSpPr>
            <a:spLocks noChangeArrowheads="1"/>
          </p:cNvSpPr>
          <p:nvPr/>
        </p:nvSpPr>
        <p:spPr bwMode="auto">
          <a:xfrm>
            <a:off x="6553200" y="2514600"/>
            <a:ext cx="1981200" cy="914400"/>
          </a:xfrm>
          <a:prstGeom prst="wedgeRoundRectCallout">
            <a:avLst>
              <a:gd name="adj1" fmla="val -44713"/>
              <a:gd name="adj2" fmla="val 66667"/>
              <a:gd name="adj3" fmla="val 16667"/>
            </a:avLst>
          </a:prstGeom>
          <a:solidFill>
            <a:srgbClr val="F3F9FA"/>
          </a:solidFill>
          <a:ln w="9525">
            <a:solidFill>
              <a:schemeClr val="tx1"/>
            </a:solidFill>
            <a:miter lim="800000"/>
            <a:headEnd/>
            <a:tailEnd/>
          </a:ln>
        </p:spPr>
        <p:txBody>
          <a:bodyPr/>
          <a:lstStyle/>
          <a:p>
            <a:pPr algn="ctr"/>
            <a:r>
              <a:rPr kumimoji="1" lang="zh-CN" altLang="en-US"/>
              <a:t>环渤海高新技术产业区</a:t>
            </a:r>
          </a:p>
        </p:txBody>
      </p:sp>
      <p:sp>
        <p:nvSpPr>
          <p:cNvPr id="40970" name="AutoShape 10"/>
          <p:cNvSpPr>
            <a:spLocks noChangeArrowheads="1"/>
          </p:cNvSpPr>
          <p:nvPr/>
        </p:nvSpPr>
        <p:spPr bwMode="auto">
          <a:xfrm>
            <a:off x="3352800" y="4038600"/>
            <a:ext cx="2286000" cy="838200"/>
          </a:xfrm>
          <a:prstGeom prst="wedgeRoundRectCallout">
            <a:avLst>
              <a:gd name="adj1" fmla="val 60972"/>
              <a:gd name="adj2" fmla="val 36931"/>
              <a:gd name="adj3" fmla="val 16667"/>
            </a:avLst>
          </a:prstGeom>
          <a:solidFill>
            <a:srgbClr val="F3F9FA"/>
          </a:solidFill>
          <a:ln w="9525">
            <a:solidFill>
              <a:schemeClr val="tx1"/>
            </a:solidFill>
            <a:miter lim="800000"/>
            <a:headEnd/>
            <a:tailEnd/>
          </a:ln>
        </p:spPr>
        <p:txBody>
          <a:bodyPr/>
          <a:lstStyle/>
          <a:p>
            <a:pPr algn="ctr"/>
            <a:r>
              <a:rPr kumimoji="1" lang="zh-CN" altLang="en-US"/>
              <a:t>长江三角洲高新技术产业区</a:t>
            </a:r>
            <a:endParaRPr lang="zh-CN" altLang="en-US"/>
          </a:p>
        </p:txBody>
      </p:sp>
      <p:sp>
        <p:nvSpPr>
          <p:cNvPr id="40971" name="AutoShape 11"/>
          <p:cNvSpPr>
            <a:spLocks noChangeArrowheads="1"/>
          </p:cNvSpPr>
          <p:nvPr/>
        </p:nvSpPr>
        <p:spPr bwMode="auto">
          <a:xfrm>
            <a:off x="6248400" y="5715000"/>
            <a:ext cx="2286000" cy="838200"/>
          </a:xfrm>
          <a:prstGeom prst="wedgeRoundRectCallout">
            <a:avLst>
              <a:gd name="adj1" fmla="val -62083"/>
              <a:gd name="adj2" fmla="val 5870"/>
              <a:gd name="adj3" fmla="val 16667"/>
            </a:avLst>
          </a:prstGeom>
          <a:solidFill>
            <a:srgbClr val="F3F9FA"/>
          </a:solidFill>
          <a:ln w="9525">
            <a:solidFill>
              <a:schemeClr val="tx1"/>
            </a:solidFill>
            <a:miter lim="800000"/>
            <a:headEnd/>
            <a:tailEnd/>
          </a:ln>
        </p:spPr>
        <p:txBody>
          <a:bodyPr/>
          <a:lstStyle/>
          <a:p>
            <a:pPr algn="ctr"/>
            <a:r>
              <a:rPr kumimoji="1" lang="zh-CN" altLang="en-US"/>
              <a:t>珠江三角洲高新技术产业区</a:t>
            </a:r>
            <a:endParaRPr lang="zh-CN" altLang="en-US"/>
          </a:p>
        </p:txBody>
      </p:sp>
      <p:sp>
        <p:nvSpPr>
          <p:cNvPr id="40972" name="Rectangle 12"/>
          <p:cNvSpPr>
            <a:spLocks noChangeArrowheads="1"/>
          </p:cNvSpPr>
          <p:nvPr/>
        </p:nvSpPr>
        <p:spPr bwMode="auto">
          <a:xfrm>
            <a:off x="449263" y="666750"/>
            <a:ext cx="74993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kumimoji="1" lang="zh-CN" altLang="en-US"/>
              <a:t>我国的国家级高新技术产业开发区的分布有什么规律？</a:t>
            </a:r>
          </a:p>
        </p:txBody>
      </p:sp>
      <p:sp>
        <p:nvSpPr>
          <p:cNvPr id="33803" name="Text Box 14"/>
          <p:cNvSpPr txBox="1">
            <a:spLocks noChangeArrowheads="1"/>
          </p:cNvSpPr>
          <p:nvPr/>
        </p:nvSpPr>
        <p:spPr bwMode="auto">
          <a:xfrm>
            <a:off x="0" y="0"/>
            <a:ext cx="1371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en-US" altLang="zh-CN" sz="1200"/>
              <a:t>                  </a:t>
            </a:r>
          </a:p>
        </p:txBody>
      </p:sp>
      <p:sp>
        <p:nvSpPr>
          <p:cNvPr id="40975" name="Text Box 15"/>
          <p:cNvSpPr txBox="1">
            <a:spLocks noChangeArrowheads="1"/>
          </p:cNvSpPr>
          <p:nvPr/>
        </p:nvSpPr>
        <p:spPr bwMode="auto">
          <a:xfrm>
            <a:off x="658813" y="1585913"/>
            <a:ext cx="3911600" cy="579437"/>
          </a:xfrm>
          <a:prstGeom prst="rect">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3200"/>
              <a:t>多依附于大中城市</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0972"/>
                                        </p:tgtEl>
                                        <p:attrNameLst>
                                          <p:attrName>style.visibility</p:attrName>
                                        </p:attrNameLst>
                                      </p:cBhvr>
                                      <p:to>
                                        <p:strVal val="visible"/>
                                      </p:to>
                                    </p:set>
                                    <p:animEffect transition="in" filter="wipe(left)">
                                      <p:cBhvr>
                                        <p:cTn id="7" dur="500"/>
                                        <p:tgtEl>
                                          <p:spTgt spid="40972"/>
                                        </p:tgtEl>
                                      </p:cBhvr>
                                    </p:animEffect>
                                  </p:childTnLst>
                                </p:cTn>
                              </p:par>
                            </p:childTnLst>
                          </p:cTn>
                        </p:par>
                        <p:par>
                          <p:cTn id="8" fill="hold" nodeType="afterGroup">
                            <p:stCondLst>
                              <p:cond delay="500"/>
                            </p:stCondLst>
                            <p:childTnLst>
                              <p:par>
                                <p:cTn id="9" presetID="9" presetClass="entr" presetSubtype="0" fill="hold" nodeType="afterEffect">
                                  <p:stCondLst>
                                    <p:cond delay="0"/>
                                  </p:stCondLst>
                                  <p:childTnLst>
                                    <p:set>
                                      <p:cBhvr>
                                        <p:cTn id="10" dur="1" fill="hold">
                                          <p:stCondLst>
                                            <p:cond delay="0"/>
                                          </p:stCondLst>
                                        </p:cTn>
                                        <p:tgtEl>
                                          <p:spTgt spid="40964"/>
                                        </p:tgtEl>
                                        <p:attrNameLst>
                                          <p:attrName>style.visibility</p:attrName>
                                        </p:attrNameLst>
                                      </p:cBhvr>
                                      <p:to>
                                        <p:strVal val="visible"/>
                                      </p:to>
                                    </p:set>
                                    <p:animEffect transition="in" filter="dissolve">
                                      <p:cBhvr>
                                        <p:cTn id="11" dur="500"/>
                                        <p:tgtEl>
                                          <p:spTgt spid="40964"/>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40975"/>
                                        </p:tgtEl>
                                        <p:attrNameLst>
                                          <p:attrName>style.visibility</p:attrName>
                                        </p:attrNameLst>
                                      </p:cBhvr>
                                      <p:to>
                                        <p:strVal val="visible"/>
                                      </p:to>
                                    </p:set>
                                    <p:animEffect transition="in" filter="wipe(left)">
                                      <p:cBhvr>
                                        <p:cTn id="16" dur="500"/>
                                        <p:tgtEl>
                                          <p:spTgt spid="40975"/>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228358"/>
                                        </p:tgtEl>
                                        <p:attrNameLst>
                                          <p:attrName>style.visibility</p:attrName>
                                        </p:attrNameLst>
                                      </p:cBhvr>
                                      <p:to>
                                        <p:strVal val="visible"/>
                                      </p:to>
                                    </p:set>
                                    <p:anim calcmode="lin" valueType="num">
                                      <p:cBhvr>
                                        <p:cTn id="21" dur="500" fill="hold"/>
                                        <p:tgtEl>
                                          <p:spTgt spid="228358"/>
                                        </p:tgtEl>
                                        <p:attrNameLst>
                                          <p:attrName>ppt_w</p:attrName>
                                        </p:attrNameLst>
                                      </p:cBhvr>
                                      <p:tavLst>
                                        <p:tav tm="0">
                                          <p:val>
                                            <p:fltVal val="0"/>
                                          </p:val>
                                        </p:tav>
                                        <p:tav tm="100000">
                                          <p:val>
                                            <p:strVal val="#ppt_w"/>
                                          </p:val>
                                        </p:tav>
                                      </p:tavLst>
                                    </p:anim>
                                    <p:anim calcmode="lin" valueType="num">
                                      <p:cBhvr>
                                        <p:cTn id="22" dur="500" fill="hold"/>
                                        <p:tgtEl>
                                          <p:spTgt spid="228358"/>
                                        </p:tgtEl>
                                        <p:attrNameLst>
                                          <p:attrName>ppt_h</p:attrName>
                                        </p:attrNameLst>
                                      </p:cBhvr>
                                      <p:tavLst>
                                        <p:tav tm="0">
                                          <p:val>
                                            <p:fltVal val="0"/>
                                          </p:val>
                                        </p:tav>
                                        <p:tav tm="100000">
                                          <p:val>
                                            <p:strVal val="#ppt_h"/>
                                          </p:val>
                                        </p:tav>
                                      </p:tavLst>
                                    </p:anim>
                                    <p:animEffect transition="in" filter="fade">
                                      <p:cBhvr>
                                        <p:cTn id="23" dur="500"/>
                                        <p:tgtEl>
                                          <p:spTgt spid="228358"/>
                                        </p:tgtEl>
                                      </p:cBhvr>
                                    </p:animEffect>
                                  </p:childTnLst>
                                </p:cTn>
                              </p:par>
                            </p:childTnLst>
                          </p:cTn>
                        </p:par>
                        <p:par>
                          <p:cTn id="24" fill="hold" nodeType="afterGroup">
                            <p:stCondLst>
                              <p:cond delay="500"/>
                            </p:stCondLst>
                            <p:childTnLst>
                              <p:par>
                                <p:cTn id="25" presetID="22" presetClass="entr" presetSubtype="4" fill="hold" grpId="0" nodeType="afterEffect">
                                  <p:stCondLst>
                                    <p:cond delay="0"/>
                                  </p:stCondLst>
                                  <p:childTnLst>
                                    <p:set>
                                      <p:cBhvr>
                                        <p:cTn id="26" dur="1" fill="hold">
                                          <p:stCondLst>
                                            <p:cond delay="0"/>
                                          </p:stCondLst>
                                        </p:cTn>
                                        <p:tgtEl>
                                          <p:spTgt spid="40969"/>
                                        </p:tgtEl>
                                        <p:attrNameLst>
                                          <p:attrName>style.visibility</p:attrName>
                                        </p:attrNameLst>
                                      </p:cBhvr>
                                      <p:to>
                                        <p:strVal val="visible"/>
                                      </p:to>
                                    </p:set>
                                    <p:animEffect transition="in" filter="wipe(down)">
                                      <p:cBhvr>
                                        <p:cTn id="27" dur="500"/>
                                        <p:tgtEl>
                                          <p:spTgt spid="4096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53" presetClass="entr" presetSubtype="0" fill="hold" grpId="0" nodeType="clickEffect">
                                  <p:stCondLst>
                                    <p:cond delay="0"/>
                                  </p:stCondLst>
                                  <p:childTnLst>
                                    <p:set>
                                      <p:cBhvr>
                                        <p:cTn id="31" dur="1" fill="hold">
                                          <p:stCondLst>
                                            <p:cond delay="0"/>
                                          </p:stCondLst>
                                        </p:cTn>
                                        <p:tgtEl>
                                          <p:spTgt spid="228359"/>
                                        </p:tgtEl>
                                        <p:attrNameLst>
                                          <p:attrName>style.visibility</p:attrName>
                                        </p:attrNameLst>
                                      </p:cBhvr>
                                      <p:to>
                                        <p:strVal val="visible"/>
                                      </p:to>
                                    </p:set>
                                    <p:anim calcmode="lin" valueType="num">
                                      <p:cBhvr>
                                        <p:cTn id="32" dur="500" fill="hold"/>
                                        <p:tgtEl>
                                          <p:spTgt spid="228359"/>
                                        </p:tgtEl>
                                        <p:attrNameLst>
                                          <p:attrName>ppt_w</p:attrName>
                                        </p:attrNameLst>
                                      </p:cBhvr>
                                      <p:tavLst>
                                        <p:tav tm="0">
                                          <p:val>
                                            <p:fltVal val="0"/>
                                          </p:val>
                                        </p:tav>
                                        <p:tav tm="100000">
                                          <p:val>
                                            <p:strVal val="#ppt_w"/>
                                          </p:val>
                                        </p:tav>
                                      </p:tavLst>
                                    </p:anim>
                                    <p:anim calcmode="lin" valueType="num">
                                      <p:cBhvr>
                                        <p:cTn id="33" dur="500" fill="hold"/>
                                        <p:tgtEl>
                                          <p:spTgt spid="228359"/>
                                        </p:tgtEl>
                                        <p:attrNameLst>
                                          <p:attrName>ppt_h</p:attrName>
                                        </p:attrNameLst>
                                      </p:cBhvr>
                                      <p:tavLst>
                                        <p:tav tm="0">
                                          <p:val>
                                            <p:fltVal val="0"/>
                                          </p:val>
                                        </p:tav>
                                        <p:tav tm="100000">
                                          <p:val>
                                            <p:strVal val="#ppt_h"/>
                                          </p:val>
                                        </p:tav>
                                      </p:tavLst>
                                    </p:anim>
                                    <p:animEffect transition="in" filter="fade">
                                      <p:cBhvr>
                                        <p:cTn id="34" dur="500"/>
                                        <p:tgtEl>
                                          <p:spTgt spid="228359"/>
                                        </p:tgtEl>
                                      </p:cBhvr>
                                    </p:animEffect>
                                  </p:childTnLst>
                                </p:cTn>
                              </p:par>
                            </p:childTnLst>
                          </p:cTn>
                        </p:par>
                        <p:par>
                          <p:cTn id="35" fill="hold" nodeType="afterGroup">
                            <p:stCondLst>
                              <p:cond delay="500"/>
                            </p:stCondLst>
                            <p:childTnLst>
                              <p:par>
                                <p:cTn id="36" presetID="22" presetClass="entr" presetSubtype="4" fill="hold" grpId="0" nodeType="afterEffect">
                                  <p:stCondLst>
                                    <p:cond delay="0"/>
                                  </p:stCondLst>
                                  <p:childTnLst>
                                    <p:set>
                                      <p:cBhvr>
                                        <p:cTn id="37" dur="1" fill="hold">
                                          <p:stCondLst>
                                            <p:cond delay="0"/>
                                          </p:stCondLst>
                                        </p:cTn>
                                        <p:tgtEl>
                                          <p:spTgt spid="40970"/>
                                        </p:tgtEl>
                                        <p:attrNameLst>
                                          <p:attrName>style.visibility</p:attrName>
                                        </p:attrNameLst>
                                      </p:cBhvr>
                                      <p:to>
                                        <p:strVal val="visible"/>
                                      </p:to>
                                    </p:set>
                                    <p:animEffect transition="in" filter="wipe(down)">
                                      <p:cBhvr>
                                        <p:cTn id="38" dur="500"/>
                                        <p:tgtEl>
                                          <p:spTgt spid="40970"/>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53" presetClass="entr" presetSubtype="0" fill="hold" grpId="0" nodeType="clickEffect">
                                  <p:stCondLst>
                                    <p:cond delay="0"/>
                                  </p:stCondLst>
                                  <p:childTnLst>
                                    <p:set>
                                      <p:cBhvr>
                                        <p:cTn id="42" dur="1" fill="hold">
                                          <p:stCondLst>
                                            <p:cond delay="0"/>
                                          </p:stCondLst>
                                        </p:cTn>
                                        <p:tgtEl>
                                          <p:spTgt spid="228360"/>
                                        </p:tgtEl>
                                        <p:attrNameLst>
                                          <p:attrName>style.visibility</p:attrName>
                                        </p:attrNameLst>
                                      </p:cBhvr>
                                      <p:to>
                                        <p:strVal val="visible"/>
                                      </p:to>
                                    </p:set>
                                    <p:anim calcmode="lin" valueType="num">
                                      <p:cBhvr>
                                        <p:cTn id="43" dur="500" fill="hold"/>
                                        <p:tgtEl>
                                          <p:spTgt spid="228360"/>
                                        </p:tgtEl>
                                        <p:attrNameLst>
                                          <p:attrName>ppt_w</p:attrName>
                                        </p:attrNameLst>
                                      </p:cBhvr>
                                      <p:tavLst>
                                        <p:tav tm="0">
                                          <p:val>
                                            <p:fltVal val="0"/>
                                          </p:val>
                                        </p:tav>
                                        <p:tav tm="100000">
                                          <p:val>
                                            <p:strVal val="#ppt_w"/>
                                          </p:val>
                                        </p:tav>
                                      </p:tavLst>
                                    </p:anim>
                                    <p:anim calcmode="lin" valueType="num">
                                      <p:cBhvr>
                                        <p:cTn id="44" dur="500" fill="hold"/>
                                        <p:tgtEl>
                                          <p:spTgt spid="228360"/>
                                        </p:tgtEl>
                                        <p:attrNameLst>
                                          <p:attrName>ppt_h</p:attrName>
                                        </p:attrNameLst>
                                      </p:cBhvr>
                                      <p:tavLst>
                                        <p:tav tm="0">
                                          <p:val>
                                            <p:fltVal val="0"/>
                                          </p:val>
                                        </p:tav>
                                        <p:tav tm="100000">
                                          <p:val>
                                            <p:strVal val="#ppt_h"/>
                                          </p:val>
                                        </p:tav>
                                      </p:tavLst>
                                    </p:anim>
                                    <p:animEffect transition="in" filter="fade">
                                      <p:cBhvr>
                                        <p:cTn id="45" dur="500"/>
                                        <p:tgtEl>
                                          <p:spTgt spid="228360"/>
                                        </p:tgtEl>
                                      </p:cBhvr>
                                    </p:animEffect>
                                  </p:childTnLst>
                                </p:cTn>
                              </p:par>
                            </p:childTnLst>
                          </p:cTn>
                        </p:par>
                        <p:par>
                          <p:cTn id="46" fill="hold" nodeType="afterGroup">
                            <p:stCondLst>
                              <p:cond delay="500"/>
                            </p:stCondLst>
                            <p:childTnLst>
                              <p:par>
                                <p:cTn id="47" presetID="22" presetClass="entr" presetSubtype="8" fill="hold" grpId="0" nodeType="afterEffect">
                                  <p:stCondLst>
                                    <p:cond delay="0"/>
                                  </p:stCondLst>
                                  <p:childTnLst>
                                    <p:set>
                                      <p:cBhvr>
                                        <p:cTn id="48" dur="1" fill="hold">
                                          <p:stCondLst>
                                            <p:cond delay="0"/>
                                          </p:stCondLst>
                                        </p:cTn>
                                        <p:tgtEl>
                                          <p:spTgt spid="40971"/>
                                        </p:tgtEl>
                                        <p:attrNameLst>
                                          <p:attrName>style.visibility</p:attrName>
                                        </p:attrNameLst>
                                      </p:cBhvr>
                                      <p:to>
                                        <p:strVal val="visible"/>
                                      </p:to>
                                    </p:set>
                                    <p:animEffect transition="in" filter="wipe(left)">
                                      <p:cBhvr>
                                        <p:cTn id="49" dur="500"/>
                                        <p:tgtEl>
                                          <p:spTgt spid="409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358" grpId="0" animBg="1"/>
      <p:bldP spid="228359" grpId="0" animBg="1"/>
      <p:bldP spid="228360" grpId="0" animBg="1"/>
      <p:bldP spid="40969" grpId="0" animBg="1"/>
      <p:bldP spid="40970" grpId="0" animBg="1"/>
      <p:bldP spid="40971" grpId="0" animBg="1"/>
      <p:bldP spid="40972" grpId="0"/>
      <p:bldP spid="40975"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34818" name="Picture 4" descr="E:\李燃\教师教学用书\2012人教教师用书项目\ppt\地理\dl.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318500" y="204788"/>
            <a:ext cx="673100" cy="55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2" name="Text Box 10"/>
          <p:cNvSpPr txBox="1">
            <a:spLocks noChangeArrowheads="1"/>
          </p:cNvSpPr>
          <p:nvPr/>
        </p:nvSpPr>
        <p:spPr bwMode="auto">
          <a:xfrm>
            <a:off x="304800" y="228600"/>
            <a:ext cx="7924800" cy="1190625"/>
          </a:xfrm>
          <a:prstGeom prst="rect">
            <a:avLst/>
          </a:prstGeom>
          <a:noFill/>
          <a:ln w="9525">
            <a:noFill/>
            <a:miter lim="800000"/>
            <a:headEnd/>
            <a:tailEnd/>
          </a:ln>
          <a:effectLst>
            <a:outerShdw dist="35921" dir="2700000" algn="ctr" rotWithShape="0">
              <a:schemeClr val="bg2"/>
            </a:outerShdw>
          </a:effectLst>
        </p:spPr>
        <p:txBody>
          <a:bodyPr>
            <a:spAutoFit/>
          </a:bodyPr>
          <a:lstStyle/>
          <a:p>
            <a:pPr>
              <a:defRPr/>
            </a:pPr>
            <a:r>
              <a:rPr lang="zh-CN" altLang="en-US" sz="3600" dirty="0">
                <a:solidFill>
                  <a:srgbClr val="262673"/>
                </a:solidFill>
                <a:latin typeface="Arial" charset="0"/>
                <a:ea typeface="黑体" pitchFamily="49" charset="-122"/>
              </a:rPr>
              <a:t>高新技术产业基地发展的条件</a:t>
            </a:r>
          </a:p>
          <a:p>
            <a:pPr>
              <a:defRPr/>
            </a:pPr>
            <a:r>
              <a:rPr lang="zh-CN" altLang="en-US" sz="3600" dirty="0">
                <a:solidFill>
                  <a:srgbClr val="262673"/>
                </a:solidFill>
                <a:latin typeface="Arial" charset="0"/>
                <a:ea typeface="黑体" pitchFamily="49" charset="-122"/>
              </a:rPr>
              <a:t>                                      </a:t>
            </a:r>
            <a:r>
              <a:rPr lang="en-US" altLang="zh-CN" sz="3600" dirty="0">
                <a:solidFill>
                  <a:srgbClr val="262673"/>
                </a:solidFill>
                <a:latin typeface="Arial" charset="0"/>
                <a:ea typeface="黑体" pitchFamily="49" charset="-122"/>
              </a:rPr>
              <a:t>——</a:t>
            </a:r>
            <a:r>
              <a:rPr lang="zh-CN" altLang="en-US" sz="3600" dirty="0">
                <a:solidFill>
                  <a:srgbClr val="262673"/>
                </a:solidFill>
                <a:latin typeface="Arial" charset="0"/>
                <a:ea typeface="黑体" pitchFamily="49" charset="-122"/>
              </a:rPr>
              <a:t>硅谷</a:t>
            </a:r>
          </a:p>
        </p:txBody>
      </p:sp>
      <p:sp>
        <p:nvSpPr>
          <p:cNvPr id="38919" name="Rectangle 7"/>
          <p:cNvSpPr>
            <a:spLocks noChangeArrowheads="1"/>
          </p:cNvSpPr>
          <p:nvPr/>
        </p:nvSpPr>
        <p:spPr bwMode="auto">
          <a:xfrm>
            <a:off x="152400" y="1831975"/>
            <a:ext cx="41910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dirty="0"/>
              <a:t>1</a:t>
            </a:r>
            <a:r>
              <a:rPr lang="zh-CN" altLang="en-US" dirty="0"/>
              <a:t>．邻近旧金山的航空港，</a:t>
            </a:r>
          </a:p>
          <a:p>
            <a:r>
              <a:rPr lang="zh-CN" altLang="en-US" dirty="0"/>
              <a:t>      并有高速公路贯穿全境。</a:t>
            </a:r>
          </a:p>
        </p:txBody>
      </p:sp>
      <p:sp>
        <p:nvSpPr>
          <p:cNvPr id="38920" name="Rectangle 8"/>
          <p:cNvSpPr>
            <a:spLocks noChangeArrowheads="1"/>
          </p:cNvSpPr>
          <p:nvPr/>
        </p:nvSpPr>
        <p:spPr bwMode="auto">
          <a:xfrm>
            <a:off x="152400" y="2670175"/>
            <a:ext cx="3689350"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dirty="0"/>
              <a:t>2</a:t>
            </a:r>
            <a:r>
              <a:rPr lang="zh-CN" altLang="en-US" dirty="0"/>
              <a:t>．这里</a:t>
            </a:r>
            <a:r>
              <a:rPr lang="zh-CN" altLang="en-US" dirty="0">
                <a:solidFill>
                  <a:srgbClr val="FF0000"/>
                </a:solidFill>
              </a:rPr>
              <a:t>大学和科研单位</a:t>
            </a:r>
            <a:r>
              <a:rPr lang="zh-CN" altLang="en-US" dirty="0"/>
              <a:t>众</a:t>
            </a:r>
          </a:p>
          <a:p>
            <a:r>
              <a:rPr lang="zh-CN" altLang="en-US" dirty="0"/>
              <a:t>      多。斯坦福大学在硅谷</a:t>
            </a:r>
          </a:p>
          <a:p>
            <a:r>
              <a:rPr lang="zh-CN" altLang="en-US" dirty="0"/>
              <a:t>      崛起的早期起了关键性</a:t>
            </a:r>
          </a:p>
          <a:p>
            <a:r>
              <a:rPr lang="zh-CN" altLang="en-US" dirty="0"/>
              <a:t>      作用。</a:t>
            </a:r>
          </a:p>
        </p:txBody>
      </p:sp>
      <p:sp>
        <p:nvSpPr>
          <p:cNvPr id="38921" name="Rectangle 9"/>
          <p:cNvSpPr>
            <a:spLocks noChangeArrowheads="1"/>
          </p:cNvSpPr>
          <p:nvPr/>
        </p:nvSpPr>
        <p:spPr bwMode="auto">
          <a:xfrm>
            <a:off x="152400" y="4194175"/>
            <a:ext cx="3706813" cy="228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dirty="0"/>
              <a:t>3</a:t>
            </a:r>
            <a:r>
              <a:rPr lang="zh-CN" altLang="en-US" dirty="0"/>
              <a:t>．旧金山工厂林立，这里</a:t>
            </a:r>
          </a:p>
          <a:p>
            <a:r>
              <a:rPr lang="zh-CN" altLang="en-US" dirty="0"/>
              <a:t>      有全球闻名的的惠普公</a:t>
            </a:r>
          </a:p>
          <a:p>
            <a:r>
              <a:rPr lang="zh-CN" altLang="en-US" dirty="0"/>
              <a:t>      司、英特尔公司和苹果</a:t>
            </a:r>
          </a:p>
          <a:p>
            <a:r>
              <a:rPr lang="zh-CN" altLang="en-US" dirty="0"/>
              <a:t>      公司等企业。为硅谷的</a:t>
            </a:r>
          </a:p>
          <a:p>
            <a:r>
              <a:rPr lang="zh-CN" altLang="en-US" dirty="0"/>
              <a:t>      发展奠定了强大工业基</a:t>
            </a:r>
          </a:p>
          <a:p>
            <a:r>
              <a:rPr lang="zh-CN" altLang="en-US" dirty="0"/>
              <a:t>      础。</a:t>
            </a:r>
          </a:p>
        </p:txBody>
      </p:sp>
      <p:grpSp>
        <p:nvGrpSpPr>
          <p:cNvPr id="2" name="Group 11"/>
          <p:cNvGrpSpPr>
            <a:grpSpLocks/>
          </p:cNvGrpSpPr>
          <p:nvPr/>
        </p:nvGrpSpPr>
        <p:grpSpPr bwMode="auto">
          <a:xfrm>
            <a:off x="3852863" y="1860550"/>
            <a:ext cx="5105400" cy="4311650"/>
            <a:chOff x="2427" y="1172"/>
            <a:chExt cx="3216" cy="2716"/>
          </a:xfrm>
        </p:grpSpPr>
        <p:pic>
          <p:nvPicPr>
            <p:cNvPr id="34824" name="Picture 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427" y="1172"/>
              <a:ext cx="3216" cy="2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5" name="Rectangle 10"/>
            <p:cNvSpPr>
              <a:spLocks noChangeArrowheads="1"/>
            </p:cNvSpPr>
            <p:nvPr/>
          </p:nvSpPr>
          <p:spPr bwMode="auto">
            <a:xfrm>
              <a:off x="2496" y="1968"/>
              <a:ext cx="432" cy="480"/>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8919"/>
                                        </p:tgtEl>
                                        <p:attrNameLst>
                                          <p:attrName>style.visibility</p:attrName>
                                        </p:attrNameLst>
                                      </p:cBhvr>
                                      <p:to>
                                        <p:strVal val="visible"/>
                                      </p:to>
                                    </p:set>
                                    <p:animEffect transition="in" filter="wipe(left)">
                                      <p:cBhvr>
                                        <p:cTn id="12" dur="500"/>
                                        <p:tgtEl>
                                          <p:spTgt spid="3891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8920"/>
                                        </p:tgtEl>
                                        <p:attrNameLst>
                                          <p:attrName>style.visibility</p:attrName>
                                        </p:attrNameLst>
                                      </p:cBhvr>
                                      <p:to>
                                        <p:strVal val="visible"/>
                                      </p:to>
                                    </p:set>
                                    <p:animEffect transition="in" filter="wipe(left)">
                                      <p:cBhvr>
                                        <p:cTn id="17" dur="500"/>
                                        <p:tgtEl>
                                          <p:spTgt spid="3892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8921"/>
                                        </p:tgtEl>
                                        <p:attrNameLst>
                                          <p:attrName>style.visibility</p:attrName>
                                        </p:attrNameLst>
                                      </p:cBhvr>
                                      <p:to>
                                        <p:strVal val="visible"/>
                                      </p:to>
                                    </p:set>
                                    <p:animEffect transition="in" filter="wipe(left)">
                                      <p:cBhvr>
                                        <p:cTn id="22" dur="500"/>
                                        <p:tgtEl>
                                          <p:spTgt spid="389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9" grpId="0"/>
      <p:bldP spid="38920" grpId="0"/>
      <p:bldP spid="38921"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39947" name="Picture 1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04800" y="1524000"/>
            <a:ext cx="8534400" cy="201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2" name="Text Box 10"/>
          <p:cNvSpPr txBox="1">
            <a:spLocks noChangeArrowheads="1"/>
          </p:cNvSpPr>
          <p:nvPr/>
        </p:nvSpPr>
        <p:spPr bwMode="auto">
          <a:xfrm>
            <a:off x="304800" y="685800"/>
            <a:ext cx="8686800" cy="641350"/>
          </a:xfrm>
          <a:prstGeom prst="rect">
            <a:avLst/>
          </a:prstGeom>
          <a:noFill/>
          <a:ln w="9525">
            <a:noFill/>
            <a:miter lim="800000"/>
            <a:headEnd/>
            <a:tailEnd/>
          </a:ln>
          <a:effectLst>
            <a:outerShdw dist="35921" dir="2700000" algn="ctr" rotWithShape="0">
              <a:schemeClr val="bg2"/>
            </a:outerShdw>
          </a:effectLst>
        </p:spPr>
        <p:txBody>
          <a:bodyPr>
            <a:spAutoFit/>
          </a:bodyPr>
          <a:lstStyle/>
          <a:p>
            <a:pPr>
              <a:defRPr/>
            </a:pPr>
            <a:r>
              <a:rPr lang="zh-CN" altLang="en-US" sz="3600" dirty="0">
                <a:solidFill>
                  <a:srgbClr val="262673"/>
                </a:solidFill>
                <a:latin typeface="Arial" charset="0"/>
                <a:ea typeface="黑体" pitchFamily="49" charset="-122"/>
              </a:rPr>
              <a:t>我国首个高新技术产业开发区</a:t>
            </a:r>
            <a:r>
              <a:rPr lang="en-US" altLang="zh-CN" sz="3600" dirty="0">
                <a:solidFill>
                  <a:srgbClr val="262673"/>
                </a:solidFill>
                <a:latin typeface="Arial" charset="0"/>
                <a:ea typeface="黑体" pitchFamily="49" charset="-122"/>
              </a:rPr>
              <a:t>——</a:t>
            </a:r>
            <a:r>
              <a:rPr lang="zh-CN" altLang="en-US" sz="3600" dirty="0">
                <a:solidFill>
                  <a:srgbClr val="262673"/>
                </a:solidFill>
                <a:latin typeface="Arial" charset="0"/>
                <a:ea typeface="黑体" pitchFamily="49" charset="-122"/>
              </a:rPr>
              <a:t>中关村</a:t>
            </a:r>
          </a:p>
        </p:txBody>
      </p:sp>
      <p:pic>
        <p:nvPicPr>
          <p:cNvPr id="35844" name="Picture 4" descr="E:\李燃\教师教学用书\2012人教教师用书项目\ppt\地理\dl.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318500" y="204788"/>
            <a:ext cx="673100" cy="55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0581" name="Text Box 5"/>
          <p:cNvSpPr txBox="1">
            <a:spLocks noChangeArrowheads="1"/>
          </p:cNvSpPr>
          <p:nvPr/>
        </p:nvSpPr>
        <p:spPr bwMode="auto">
          <a:xfrm>
            <a:off x="4343400" y="5486400"/>
            <a:ext cx="5638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dirty="0">
                <a:latin typeface="楷体_GB2312" pitchFamily="49" charset="-122"/>
              </a:rPr>
              <a:t>发展高新技术产业的决定性因素：</a:t>
            </a:r>
          </a:p>
        </p:txBody>
      </p:sp>
      <p:sp>
        <p:nvSpPr>
          <p:cNvPr id="280582" name="Text Box 6"/>
          <p:cNvSpPr txBox="1">
            <a:spLocks noChangeArrowheads="1"/>
          </p:cNvSpPr>
          <p:nvPr/>
        </p:nvSpPr>
        <p:spPr bwMode="auto">
          <a:xfrm>
            <a:off x="5638800" y="6019800"/>
            <a:ext cx="2819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en-US" altLang="zh-CN" dirty="0">
                <a:solidFill>
                  <a:srgbClr val="FF0000"/>
                </a:solidFill>
                <a:latin typeface="楷体_GB2312" pitchFamily="49" charset="-122"/>
              </a:rPr>
              <a:t> </a:t>
            </a:r>
            <a:r>
              <a:rPr lang="zh-CN" altLang="en-US" dirty="0">
                <a:solidFill>
                  <a:srgbClr val="FF0000"/>
                </a:solidFill>
                <a:latin typeface="楷体_GB2312" pitchFamily="49" charset="-122"/>
              </a:rPr>
              <a:t>科技和人才</a:t>
            </a:r>
          </a:p>
        </p:txBody>
      </p:sp>
      <p:sp>
        <p:nvSpPr>
          <p:cNvPr id="39944" name="Rectangle 8"/>
          <p:cNvSpPr>
            <a:spLocks noChangeArrowheads="1"/>
          </p:cNvSpPr>
          <p:nvPr/>
        </p:nvSpPr>
        <p:spPr bwMode="auto">
          <a:xfrm>
            <a:off x="4291013" y="3810000"/>
            <a:ext cx="50053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dirty="0"/>
              <a:t>1</a:t>
            </a:r>
            <a:r>
              <a:rPr lang="zh-CN" altLang="en-US" dirty="0"/>
              <a:t>．地理位置优越，交通便利。</a:t>
            </a:r>
          </a:p>
        </p:txBody>
      </p:sp>
      <p:sp>
        <p:nvSpPr>
          <p:cNvPr id="39945" name="Rectangle 9"/>
          <p:cNvSpPr>
            <a:spLocks noChangeArrowheads="1"/>
          </p:cNvSpPr>
          <p:nvPr/>
        </p:nvSpPr>
        <p:spPr bwMode="auto">
          <a:xfrm>
            <a:off x="4291013" y="4381500"/>
            <a:ext cx="51577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dirty="0">
                <a:solidFill>
                  <a:srgbClr val="FF0000"/>
                </a:solidFill>
              </a:rPr>
              <a:t>2</a:t>
            </a:r>
            <a:r>
              <a:rPr lang="zh-CN" altLang="en-US" dirty="0">
                <a:solidFill>
                  <a:srgbClr val="FF0000"/>
                </a:solidFill>
              </a:rPr>
              <a:t>．科技力量雄厚，人才众多。</a:t>
            </a:r>
          </a:p>
        </p:txBody>
      </p:sp>
      <p:sp>
        <p:nvSpPr>
          <p:cNvPr id="39946" name="Rectangle 10"/>
          <p:cNvSpPr>
            <a:spLocks noChangeArrowheads="1"/>
          </p:cNvSpPr>
          <p:nvPr/>
        </p:nvSpPr>
        <p:spPr bwMode="auto">
          <a:xfrm>
            <a:off x="4291013" y="4953000"/>
            <a:ext cx="43211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dirty="0"/>
              <a:t>3</a:t>
            </a:r>
            <a:r>
              <a:rPr lang="zh-CN" altLang="en-US" dirty="0"/>
              <a:t>．工业基础好。</a:t>
            </a:r>
          </a:p>
        </p:txBody>
      </p:sp>
      <p:pic>
        <p:nvPicPr>
          <p:cNvPr id="39948" name="Picture 1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04800" y="3810000"/>
            <a:ext cx="3886200" cy="260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39948"/>
                                        </p:tgtEl>
                                        <p:attrNameLst>
                                          <p:attrName>style.visibility</p:attrName>
                                        </p:attrNameLst>
                                      </p:cBhvr>
                                      <p:to>
                                        <p:strVal val="visible"/>
                                      </p:to>
                                    </p:set>
                                    <p:animEffect transition="in" filter="dissolve">
                                      <p:cBhvr>
                                        <p:cTn id="7" dur="500"/>
                                        <p:tgtEl>
                                          <p:spTgt spid="39948"/>
                                        </p:tgtEl>
                                      </p:cBhvr>
                                    </p:animEffect>
                                  </p:childTnLst>
                                </p:cTn>
                              </p:par>
                            </p:childTnLst>
                          </p:cTn>
                        </p:par>
                        <p:par>
                          <p:cTn id="8" fill="hold" nodeType="afterGroup">
                            <p:stCondLst>
                              <p:cond delay="500"/>
                            </p:stCondLst>
                            <p:childTnLst>
                              <p:par>
                                <p:cTn id="9" presetID="9" presetClass="entr" presetSubtype="0" fill="hold" nodeType="afterEffect">
                                  <p:stCondLst>
                                    <p:cond delay="0"/>
                                  </p:stCondLst>
                                  <p:childTnLst>
                                    <p:set>
                                      <p:cBhvr>
                                        <p:cTn id="10" dur="1" fill="hold">
                                          <p:stCondLst>
                                            <p:cond delay="0"/>
                                          </p:stCondLst>
                                        </p:cTn>
                                        <p:tgtEl>
                                          <p:spTgt spid="39947"/>
                                        </p:tgtEl>
                                        <p:attrNameLst>
                                          <p:attrName>style.visibility</p:attrName>
                                        </p:attrNameLst>
                                      </p:cBhvr>
                                      <p:to>
                                        <p:strVal val="visible"/>
                                      </p:to>
                                    </p:set>
                                    <p:animEffect transition="in" filter="dissolve">
                                      <p:cBhvr>
                                        <p:cTn id="11" dur="500"/>
                                        <p:tgtEl>
                                          <p:spTgt spid="39947"/>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39944"/>
                                        </p:tgtEl>
                                        <p:attrNameLst>
                                          <p:attrName>style.visibility</p:attrName>
                                        </p:attrNameLst>
                                      </p:cBhvr>
                                      <p:to>
                                        <p:strVal val="visible"/>
                                      </p:to>
                                    </p:set>
                                    <p:animEffect transition="in" filter="wipe(left)">
                                      <p:cBhvr>
                                        <p:cTn id="16" dur="500"/>
                                        <p:tgtEl>
                                          <p:spTgt spid="39944"/>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39945"/>
                                        </p:tgtEl>
                                        <p:attrNameLst>
                                          <p:attrName>style.visibility</p:attrName>
                                        </p:attrNameLst>
                                      </p:cBhvr>
                                      <p:to>
                                        <p:strVal val="visible"/>
                                      </p:to>
                                    </p:set>
                                    <p:animEffect transition="in" filter="wipe(left)">
                                      <p:cBhvr>
                                        <p:cTn id="21" dur="500"/>
                                        <p:tgtEl>
                                          <p:spTgt spid="39945"/>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39946"/>
                                        </p:tgtEl>
                                        <p:attrNameLst>
                                          <p:attrName>style.visibility</p:attrName>
                                        </p:attrNameLst>
                                      </p:cBhvr>
                                      <p:to>
                                        <p:strVal val="visible"/>
                                      </p:to>
                                    </p:set>
                                    <p:animEffect transition="in" filter="wipe(left)">
                                      <p:cBhvr>
                                        <p:cTn id="26" dur="500"/>
                                        <p:tgtEl>
                                          <p:spTgt spid="39946"/>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280581"/>
                                        </p:tgtEl>
                                        <p:attrNameLst>
                                          <p:attrName>style.visibility</p:attrName>
                                        </p:attrNameLst>
                                      </p:cBhvr>
                                      <p:to>
                                        <p:strVal val="visible"/>
                                      </p:to>
                                    </p:set>
                                    <p:animEffect transition="in" filter="wipe(left)">
                                      <p:cBhvr>
                                        <p:cTn id="31" dur="500"/>
                                        <p:tgtEl>
                                          <p:spTgt spid="280581"/>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280582"/>
                                        </p:tgtEl>
                                        <p:attrNameLst>
                                          <p:attrName>style.visibility</p:attrName>
                                        </p:attrNameLst>
                                      </p:cBhvr>
                                      <p:to>
                                        <p:strVal val="visible"/>
                                      </p:to>
                                    </p:set>
                                    <p:animEffect transition="in" filter="wipe(left)">
                                      <p:cBhvr>
                                        <p:cTn id="36" dur="500"/>
                                        <p:tgtEl>
                                          <p:spTgt spid="2805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0581" grpId="0"/>
      <p:bldP spid="280582" grpId="0"/>
      <p:bldP spid="39944" grpId="0"/>
      <p:bldP spid="39945" grpId="0"/>
      <p:bldP spid="3994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6" descr="72f082025aafa40ff331c24aab64034f79f019b5">
            <a:hlinkClick r:id="rId2" tooltip="点击查看大图"/>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61950" y="835025"/>
            <a:ext cx="8156575" cy="495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5" descr="济南市高新区汉峪新区效果图"/>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38175" y="842963"/>
            <a:ext cx="7135813" cy="428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1" name="Text Box 6"/>
          <p:cNvSpPr txBox="1">
            <a:spLocks noChangeArrowheads="1"/>
          </p:cNvSpPr>
          <p:nvPr/>
        </p:nvSpPr>
        <p:spPr bwMode="auto">
          <a:xfrm>
            <a:off x="1782763" y="5348288"/>
            <a:ext cx="56594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a:t>济南高新区（效果图）</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5" descr="u=2691299426,606809801&amp;fm=23&amp;gp=0"/>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01675" y="587375"/>
            <a:ext cx="7502525" cy="422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5" name="Text Box 6"/>
          <p:cNvSpPr txBox="1">
            <a:spLocks noChangeArrowheads="1"/>
          </p:cNvSpPr>
          <p:nvPr/>
        </p:nvSpPr>
        <p:spPr bwMode="auto">
          <a:xfrm>
            <a:off x="3021013" y="5024438"/>
            <a:ext cx="56594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a:t>济南高新区</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5" descr="2012222420500255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20725" y="219075"/>
            <a:ext cx="7423150" cy="556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39" name="Text Box 6"/>
          <p:cNvSpPr txBox="1">
            <a:spLocks noChangeArrowheads="1"/>
          </p:cNvSpPr>
          <p:nvPr/>
        </p:nvSpPr>
        <p:spPr bwMode="auto">
          <a:xfrm>
            <a:off x="1955800" y="6019800"/>
            <a:ext cx="56594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a:t>济南高新区科技文化广场</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2" name="Picture 4"/>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22338" y="855663"/>
            <a:ext cx="7051675"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3" name="AutoShape 5">
            <a:hlinkClick r:id="rId3" action="ppaction://hlinksldjump" highlightClick="1"/>
          </p:cNvPr>
          <p:cNvSpPr>
            <a:spLocks noChangeArrowheads="1"/>
          </p:cNvSpPr>
          <p:nvPr/>
        </p:nvSpPr>
        <p:spPr bwMode="auto">
          <a:xfrm>
            <a:off x="8275638" y="6134100"/>
            <a:ext cx="428625" cy="452438"/>
          </a:xfrm>
          <a:prstGeom prst="actionButtonBackPrevious">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83972"/>
                                        </p:tgtEl>
                                        <p:attrNameLst>
                                          <p:attrName>style.visibility</p:attrName>
                                        </p:attrNameLst>
                                      </p:cBhvr>
                                      <p:to>
                                        <p:strVal val="visible"/>
                                      </p:to>
                                    </p:set>
                                    <p:animEffect transition="in" filter="dissolve">
                                      <p:cBhvr>
                                        <p:cTn id="7" dur="500"/>
                                        <p:tgtEl>
                                          <p:spTgt spid="839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AutoShape 3">
            <a:hlinkClick r:id="rId2" action="ppaction://hlinksldjump" highlightClick="1"/>
          </p:cNvPr>
          <p:cNvSpPr>
            <a:spLocks noChangeArrowheads="1"/>
          </p:cNvSpPr>
          <p:nvPr/>
        </p:nvSpPr>
        <p:spPr bwMode="auto">
          <a:xfrm>
            <a:off x="8275638" y="6134100"/>
            <a:ext cx="428625" cy="452438"/>
          </a:xfrm>
          <a:prstGeom prst="actionButtonBackPrevious">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pic>
        <p:nvPicPr>
          <p:cNvPr id="86020" name="Picture 4"/>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61988" y="741363"/>
            <a:ext cx="6696075" cy="530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86020"/>
                                        </p:tgtEl>
                                        <p:attrNameLst>
                                          <p:attrName>style.visibility</p:attrName>
                                        </p:attrNameLst>
                                      </p:cBhvr>
                                      <p:to>
                                        <p:strVal val="visible"/>
                                      </p:to>
                                    </p:set>
                                    <p:animEffect transition="in" filter="dissolve">
                                      <p:cBhvr>
                                        <p:cTn id="7" dur="500"/>
                                        <p:tgtEl>
                                          <p:spTgt spid="860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15" descr="dixi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643063" y="201613"/>
            <a:ext cx="5905500" cy="377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094" name="Text Box 6"/>
          <p:cNvSpPr txBox="1">
            <a:spLocks noChangeArrowheads="1"/>
          </p:cNvSpPr>
          <p:nvPr/>
        </p:nvSpPr>
        <p:spPr bwMode="auto">
          <a:xfrm>
            <a:off x="4781550" y="450850"/>
            <a:ext cx="811213" cy="457200"/>
          </a:xfrm>
          <a:prstGeom prst="rect">
            <a:avLst/>
          </a:prstGeom>
          <a:solidFill>
            <a:srgbClr val="FFCC6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a:t>沈阳</a:t>
            </a:r>
          </a:p>
        </p:txBody>
      </p:sp>
      <p:sp>
        <p:nvSpPr>
          <p:cNvPr id="89095" name="Text Box 7"/>
          <p:cNvSpPr txBox="1">
            <a:spLocks noChangeArrowheads="1"/>
          </p:cNvSpPr>
          <p:nvPr/>
        </p:nvSpPr>
        <p:spPr bwMode="auto">
          <a:xfrm>
            <a:off x="4597400" y="1054100"/>
            <a:ext cx="811213" cy="457200"/>
          </a:xfrm>
          <a:prstGeom prst="rect">
            <a:avLst/>
          </a:prstGeom>
          <a:solidFill>
            <a:srgbClr val="FFCC6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a:t>鞍山</a:t>
            </a:r>
          </a:p>
        </p:txBody>
      </p:sp>
      <p:sp>
        <p:nvSpPr>
          <p:cNvPr id="89096" name="Text Box 8"/>
          <p:cNvSpPr txBox="1">
            <a:spLocks noChangeArrowheads="1"/>
          </p:cNvSpPr>
          <p:nvPr/>
        </p:nvSpPr>
        <p:spPr bwMode="auto">
          <a:xfrm>
            <a:off x="3694113" y="3530600"/>
            <a:ext cx="811212" cy="457200"/>
          </a:xfrm>
          <a:prstGeom prst="rect">
            <a:avLst/>
          </a:prstGeom>
          <a:solidFill>
            <a:srgbClr val="FFCC6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a:t>大连</a:t>
            </a:r>
          </a:p>
        </p:txBody>
      </p:sp>
      <p:sp>
        <p:nvSpPr>
          <p:cNvPr id="89097" name="Text Box 9"/>
          <p:cNvSpPr txBox="1">
            <a:spLocks noChangeArrowheads="1"/>
          </p:cNvSpPr>
          <p:nvPr/>
        </p:nvSpPr>
        <p:spPr bwMode="auto">
          <a:xfrm>
            <a:off x="236538" y="4298950"/>
            <a:ext cx="8710612"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r>
              <a:rPr kumimoji="1" lang="en-US" altLang="zh-CN" sz="2800" dirty="0">
                <a:ea typeface="宋体" pitchFamily="2" charset="-122"/>
              </a:rPr>
              <a:t>1</a:t>
            </a:r>
            <a:r>
              <a:rPr kumimoji="1" lang="zh-CN" altLang="en-US" sz="2800" dirty="0">
                <a:ea typeface="宋体" pitchFamily="2" charset="-122"/>
              </a:rPr>
              <a:t>、辽中南工业基地的工业中心主要有哪些？</a:t>
            </a:r>
          </a:p>
        </p:txBody>
      </p:sp>
      <p:sp>
        <p:nvSpPr>
          <p:cNvPr id="89098" name="Text Box 10"/>
          <p:cNvSpPr txBox="1">
            <a:spLocks noChangeArrowheads="1"/>
          </p:cNvSpPr>
          <p:nvPr/>
        </p:nvSpPr>
        <p:spPr bwMode="auto">
          <a:xfrm>
            <a:off x="234950" y="4786313"/>
            <a:ext cx="8710613"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r>
              <a:rPr kumimoji="1" lang="en-US" altLang="zh-CN" sz="2800">
                <a:ea typeface="宋体" pitchFamily="2" charset="-122"/>
              </a:rPr>
              <a:t>2</a:t>
            </a:r>
            <a:r>
              <a:rPr kumimoji="1" lang="zh-CN" altLang="en-US" sz="2800">
                <a:ea typeface="宋体" pitchFamily="2" charset="-122"/>
              </a:rPr>
              <a:t>、辽中南工业基地有哪些自然资源？</a:t>
            </a:r>
          </a:p>
        </p:txBody>
      </p:sp>
      <p:sp>
        <p:nvSpPr>
          <p:cNvPr id="89099" name="Text Box 11"/>
          <p:cNvSpPr txBox="1">
            <a:spLocks noChangeArrowheads="1"/>
          </p:cNvSpPr>
          <p:nvPr/>
        </p:nvSpPr>
        <p:spPr bwMode="auto">
          <a:xfrm>
            <a:off x="6076950" y="4779963"/>
            <a:ext cx="347345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2800">
                <a:solidFill>
                  <a:srgbClr val="CC0099"/>
                </a:solidFill>
              </a:rPr>
              <a:t>煤、铁、石油等</a:t>
            </a:r>
          </a:p>
        </p:txBody>
      </p:sp>
      <p:sp>
        <p:nvSpPr>
          <p:cNvPr id="89100" name="Text Box 12"/>
          <p:cNvSpPr txBox="1">
            <a:spLocks noChangeArrowheads="1"/>
          </p:cNvSpPr>
          <p:nvPr/>
        </p:nvSpPr>
        <p:spPr bwMode="auto">
          <a:xfrm>
            <a:off x="44450" y="5241925"/>
            <a:ext cx="889793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r>
              <a:rPr kumimoji="1" lang="en-US" altLang="zh-CN" sz="2800" b="0">
                <a:ea typeface="宋体" pitchFamily="2" charset="-122"/>
              </a:rPr>
              <a:t>  </a:t>
            </a:r>
            <a:r>
              <a:rPr kumimoji="1" lang="en-US" altLang="zh-CN" sz="2800">
                <a:ea typeface="宋体" pitchFamily="2" charset="-122"/>
              </a:rPr>
              <a:t>3</a:t>
            </a:r>
            <a:r>
              <a:rPr kumimoji="1" lang="zh-CN" altLang="en-US" sz="2800">
                <a:ea typeface="宋体" pitchFamily="2" charset="-122"/>
              </a:rPr>
              <a:t>、辽中南工业基地有哪些主要的工业部门</a:t>
            </a:r>
            <a:r>
              <a:rPr kumimoji="1" lang="en-US" altLang="zh-CN" sz="2800">
                <a:ea typeface="宋体" pitchFamily="2" charset="-122"/>
              </a:rPr>
              <a:t>?     </a:t>
            </a:r>
          </a:p>
        </p:txBody>
      </p:sp>
      <p:sp>
        <p:nvSpPr>
          <p:cNvPr id="89101" name="Text Box 13"/>
          <p:cNvSpPr txBox="1">
            <a:spLocks noChangeArrowheads="1"/>
          </p:cNvSpPr>
          <p:nvPr/>
        </p:nvSpPr>
        <p:spPr bwMode="auto">
          <a:xfrm>
            <a:off x="519113" y="5767388"/>
            <a:ext cx="5684837"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2800">
                <a:solidFill>
                  <a:srgbClr val="CC0099"/>
                </a:solidFill>
              </a:rPr>
              <a:t>机械、煤炭、钢铁、造船、化工等</a:t>
            </a:r>
          </a:p>
        </p:txBody>
      </p:sp>
      <p:sp>
        <p:nvSpPr>
          <p:cNvPr id="89104" name="AutoShape 16"/>
          <p:cNvSpPr>
            <a:spLocks noChangeArrowheads="1"/>
          </p:cNvSpPr>
          <p:nvPr/>
        </p:nvSpPr>
        <p:spPr bwMode="auto">
          <a:xfrm>
            <a:off x="6134100" y="5856288"/>
            <a:ext cx="566738" cy="347662"/>
          </a:xfrm>
          <a:prstGeom prst="rightArrow">
            <a:avLst>
              <a:gd name="adj1" fmla="val 50000"/>
              <a:gd name="adj2" fmla="val 40754"/>
            </a:avLst>
          </a:prstGeom>
          <a:solidFill>
            <a:srgbClr val="3399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9105" name="Text Box 17"/>
          <p:cNvSpPr txBox="1">
            <a:spLocks noChangeArrowheads="1"/>
          </p:cNvSpPr>
          <p:nvPr/>
        </p:nvSpPr>
        <p:spPr bwMode="auto">
          <a:xfrm>
            <a:off x="6743700" y="5667375"/>
            <a:ext cx="1773238" cy="641350"/>
          </a:xfrm>
          <a:prstGeom prst="rect">
            <a:avLst/>
          </a:prstGeom>
          <a:solidFill>
            <a:srgbClr val="FFCC6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algn="ctr" eaLnBrk="1" hangingPunct="1">
              <a:spcBef>
                <a:spcPct val="50000"/>
              </a:spcBef>
            </a:pPr>
            <a:r>
              <a:rPr lang="zh-CN" altLang="en-US" sz="3600"/>
              <a:t>重工业</a:t>
            </a:r>
          </a:p>
        </p:txBody>
      </p:sp>
      <p:sp>
        <p:nvSpPr>
          <p:cNvPr id="89106" name="Oval 18"/>
          <p:cNvSpPr>
            <a:spLocks noChangeArrowheads="1"/>
          </p:cNvSpPr>
          <p:nvPr/>
        </p:nvSpPr>
        <p:spPr bwMode="auto">
          <a:xfrm>
            <a:off x="6030913" y="936625"/>
            <a:ext cx="1711325" cy="3289300"/>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9097"/>
                                        </p:tgtEl>
                                        <p:attrNameLst>
                                          <p:attrName>style.visibility</p:attrName>
                                        </p:attrNameLst>
                                      </p:cBhvr>
                                      <p:to>
                                        <p:strVal val="visible"/>
                                      </p:to>
                                    </p:set>
                                    <p:animEffect transition="in" filter="wipe(left)">
                                      <p:cBhvr>
                                        <p:cTn id="7" dur="500"/>
                                        <p:tgtEl>
                                          <p:spTgt spid="8909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9094"/>
                                        </p:tgtEl>
                                        <p:attrNameLst>
                                          <p:attrName>style.visibility</p:attrName>
                                        </p:attrNameLst>
                                      </p:cBhvr>
                                      <p:to>
                                        <p:strVal val="visible"/>
                                      </p:to>
                                    </p:set>
                                    <p:animEffect transition="in" filter="wipe(left)">
                                      <p:cBhvr>
                                        <p:cTn id="12" dur="500"/>
                                        <p:tgtEl>
                                          <p:spTgt spid="8909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9095"/>
                                        </p:tgtEl>
                                        <p:attrNameLst>
                                          <p:attrName>style.visibility</p:attrName>
                                        </p:attrNameLst>
                                      </p:cBhvr>
                                      <p:to>
                                        <p:strVal val="visible"/>
                                      </p:to>
                                    </p:set>
                                    <p:animEffect transition="in" filter="wipe(left)">
                                      <p:cBhvr>
                                        <p:cTn id="17" dur="500"/>
                                        <p:tgtEl>
                                          <p:spTgt spid="8909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9096"/>
                                        </p:tgtEl>
                                        <p:attrNameLst>
                                          <p:attrName>style.visibility</p:attrName>
                                        </p:attrNameLst>
                                      </p:cBhvr>
                                      <p:to>
                                        <p:strVal val="visible"/>
                                      </p:to>
                                    </p:set>
                                    <p:animEffect transition="in" filter="wipe(left)">
                                      <p:cBhvr>
                                        <p:cTn id="22" dur="500"/>
                                        <p:tgtEl>
                                          <p:spTgt spid="8909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89098"/>
                                        </p:tgtEl>
                                        <p:attrNameLst>
                                          <p:attrName>style.visibility</p:attrName>
                                        </p:attrNameLst>
                                      </p:cBhvr>
                                      <p:to>
                                        <p:strVal val="visible"/>
                                      </p:to>
                                    </p:set>
                                    <p:animEffect transition="in" filter="wipe(left)">
                                      <p:cBhvr>
                                        <p:cTn id="27" dur="500"/>
                                        <p:tgtEl>
                                          <p:spTgt spid="8909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89099"/>
                                        </p:tgtEl>
                                        <p:attrNameLst>
                                          <p:attrName>style.visibility</p:attrName>
                                        </p:attrNameLst>
                                      </p:cBhvr>
                                      <p:to>
                                        <p:strVal val="visible"/>
                                      </p:to>
                                    </p:set>
                                    <p:animEffect transition="in" filter="wipe(left)">
                                      <p:cBhvr>
                                        <p:cTn id="32" dur="500"/>
                                        <p:tgtEl>
                                          <p:spTgt spid="89099"/>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89100"/>
                                        </p:tgtEl>
                                        <p:attrNameLst>
                                          <p:attrName>style.visibility</p:attrName>
                                        </p:attrNameLst>
                                      </p:cBhvr>
                                      <p:to>
                                        <p:strVal val="visible"/>
                                      </p:to>
                                    </p:set>
                                    <p:animEffect transition="in" filter="wipe(left)">
                                      <p:cBhvr>
                                        <p:cTn id="37" dur="500"/>
                                        <p:tgtEl>
                                          <p:spTgt spid="89100"/>
                                        </p:tgtEl>
                                      </p:cBhvr>
                                    </p:animEffect>
                                  </p:childTnLst>
                                </p:cTn>
                              </p:par>
                            </p:childTnLst>
                          </p:cTn>
                        </p:par>
                        <p:par>
                          <p:cTn id="38" fill="hold" nodeType="afterGroup">
                            <p:stCondLst>
                              <p:cond delay="500"/>
                            </p:stCondLst>
                            <p:childTnLst>
                              <p:par>
                                <p:cTn id="39" presetID="22" presetClass="entr" presetSubtype="4" fill="hold" grpId="0" nodeType="afterEffect">
                                  <p:stCondLst>
                                    <p:cond delay="0"/>
                                  </p:stCondLst>
                                  <p:childTnLst>
                                    <p:set>
                                      <p:cBhvr>
                                        <p:cTn id="40" dur="1" fill="hold">
                                          <p:stCondLst>
                                            <p:cond delay="0"/>
                                          </p:stCondLst>
                                        </p:cTn>
                                        <p:tgtEl>
                                          <p:spTgt spid="89106"/>
                                        </p:tgtEl>
                                        <p:attrNameLst>
                                          <p:attrName>style.visibility</p:attrName>
                                        </p:attrNameLst>
                                      </p:cBhvr>
                                      <p:to>
                                        <p:strVal val="visible"/>
                                      </p:to>
                                    </p:set>
                                    <p:animEffect transition="in" filter="wipe(down)">
                                      <p:cBhvr>
                                        <p:cTn id="41" dur="500"/>
                                        <p:tgtEl>
                                          <p:spTgt spid="89106"/>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89101"/>
                                        </p:tgtEl>
                                        <p:attrNameLst>
                                          <p:attrName>style.visibility</p:attrName>
                                        </p:attrNameLst>
                                      </p:cBhvr>
                                      <p:to>
                                        <p:strVal val="visible"/>
                                      </p:to>
                                    </p:set>
                                    <p:animEffect transition="in" filter="wipe(left)">
                                      <p:cBhvr>
                                        <p:cTn id="46" dur="500"/>
                                        <p:tgtEl>
                                          <p:spTgt spid="89101"/>
                                        </p:tgtEl>
                                      </p:cBhvr>
                                    </p:animEffect>
                                  </p:childTnLst>
                                </p:cTn>
                              </p:par>
                            </p:childTnLst>
                          </p:cTn>
                        </p:par>
                        <p:par>
                          <p:cTn id="47" fill="hold" nodeType="afterGroup">
                            <p:stCondLst>
                              <p:cond delay="500"/>
                            </p:stCondLst>
                            <p:childTnLst>
                              <p:par>
                                <p:cTn id="48" presetID="22" presetClass="entr" presetSubtype="8" fill="hold" grpId="0" nodeType="afterEffect">
                                  <p:stCondLst>
                                    <p:cond delay="0"/>
                                  </p:stCondLst>
                                  <p:childTnLst>
                                    <p:set>
                                      <p:cBhvr>
                                        <p:cTn id="49" dur="1" fill="hold">
                                          <p:stCondLst>
                                            <p:cond delay="0"/>
                                          </p:stCondLst>
                                        </p:cTn>
                                        <p:tgtEl>
                                          <p:spTgt spid="89104"/>
                                        </p:tgtEl>
                                        <p:attrNameLst>
                                          <p:attrName>style.visibility</p:attrName>
                                        </p:attrNameLst>
                                      </p:cBhvr>
                                      <p:to>
                                        <p:strVal val="visible"/>
                                      </p:to>
                                    </p:set>
                                    <p:animEffect transition="in" filter="wipe(left)">
                                      <p:cBhvr>
                                        <p:cTn id="50" dur="500"/>
                                        <p:tgtEl>
                                          <p:spTgt spid="89104"/>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89105"/>
                                        </p:tgtEl>
                                        <p:attrNameLst>
                                          <p:attrName>style.visibility</p:attrName>
                                        </p:attrNameLst>
                                      </p:cBhvr>
                                      <p:to>
                                        <p:strVal val="visible"/>
                                      </p:to>
                                    </p:set>
                                    <p:animEffect transition="in" filter="wipe(left)">
                                      <p:cBhvr>
                                        <p:cTn id="55" dur="500"/>
                                        <p:tgtEl>
                                          <p:spTgt spid="89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4" grpId="0" animBg="1"/>
      <p:bldP spid="89095" grpId="0" animBg="1"/>
      <p:bldP spid="89096" grpId="0" animBg="1"/>
      <p:bldP spid="89097" grpId="0" autoUpdateAnimBg="0"/>
      <p:bldP spid="89098" grpId="0" autoUpdateAnimBg="0"/>
      <p:bldP spid="89099" grpId="0"/>
      <p:bldP spid="89100" grpId="0" autoUpdateAnimBg="0"/>
      <p:bldP spid="89101" grpId="0"/>
      <p:bldP spid="89104" grpId="0" animBg="1"/>
      <p:bldP spid="89105" grpId="0" animBg="1"/>
      <p:bldP spid="8910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4"/>
          <p:cNvSpPr txBox="1">
            <a:spLocks noChangeArrowheads="1"/>
          </p:cNvSpPr>
          <p:nvPr/>
        </p:nvSpPr>
        <p:spPr bwMode="auto">
          <a:xfrm>
            <a:off x="1747838" y="719138"/>
            <a:ext cx="7246937"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4800">
                <a:solidFill>
                  <a:srgbClr val="003399"/>
                </a:solidFill>
                <a:ea typeface="楷体" pitchFamily="49" charset="-122"/>
              </a:rPr>
              <a:t>工业生产的过程有哪些？</a:t>
            </a:r>
          </a:p>
        </p:txBody>
      </p:sp>
      <p:pic>
        <p:nvPicPr>
          <p:cNvPr id="7171" name="Picture 5" descr="MC900088978[1]"/>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12738" y="279400"/>
            <a:ext cx="1409700" cy="180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6"/>
          <p:cNvGrpSpPr>
            <a:grpSpLocks/>
          </p:cNvGrpSpPr>
          <p:nvPr/>
        </p:nvGrpSpPr>
        <p:grpSpPr bwMode="auto">
          <a:xfrm>
            <a:off x="365125" y="2192338"/>
            <a:ext cx="2759075" cy="1765300"/>
            <a:chOff x="230" y="1968"/>
            <a:chExt cx="1738" cy="1112"/>
          </a:xfrm>
        </p:grpSpPr>
        <p:pic>
          <p:nvPicPr>
            <p:cNvPr id="7193" name="Picture 7"/>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88" y="1968"/>
              <a:ext cx="1680" cy="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60" name="Text Box 8"/>
            <p:cNvSpPr txBox="1">
              <a:spLocks noChangeArrowheads="1"/>
            </p:cNvSpPr>
            <p:nvPr/>
          </p:nvSpPr>
          <p:spPr bwMode="auto">
            <a:xfrm>
              <a:off x="230" y="1968"/>
              <a:ext cx="682" cy="288"/>
            </a:xfrm>
            <a:prstGeom prst="rect">
              <a:avLst/>
            </a:prstGeom>
            <a:noFill/>
            <a:ln w="9525">
              <a:noFill/>
              <a:miter lim="800000"/>
              <a:headEnd/>
              <a:tailEnd/>
            </a:ln>
            <a:effectLst>
              <a:outerShdw dist="35921" dir="2700000" algn="ctr" rotWithShape="0">
                <a:schemeClr val="tx1"/>
              </a:outerShdw>
            </a:effectLst>
          </p:spPr>
          <p:txBody>
            <a:bodyPr>
              <a:spAutoFit/>
            </a:bodyPr>
            <a:lstStyle/>
            <a:p>
              <a:pPr>
                <a:defRPr/>
              </a:pPr>
              <a:r>
                <a:rPr lang="zh-CN" altLang="en-US">
                  <a:solidFill>
                    <a:srgbClr val="FF0000"/>
                  </a:solidFill>
                </a:rPr>
                <a:t>棉花</a:t>
              </a:r>
            </a:p>
          </p:txBody>
        </p:sp>
      </p:grpSp>
      <p:grpSp>
        <p:nvGrpSpPr>
          <p:cNvPr id="3" name="Group 9"/>
          <p:cNvGrpSpPr>
            <a:grpSpLocks/>
          </p:cNvGrpSpPr>
          <p:nvPr/>
        </p:nvGrpSpPr>
        <p:grpSpPr bwMode="auto">
          <a:xfrm>
            <a:off x="3276600" y="2192338"/>
            <a:ext cx="2590800" cy="1743075"/>
            <a:chOff x="2064" y="1968"/>
            <a:chExt cx="1632" cy="1098"/>
          </a:xfrm>
        </p:grpSpPr>
        <p:pic>
          <p:nvPicPr>
            <p:cNvPr id="7191" name="Picture 10"/>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064" y="1968"/>
              <a:ext cx="1632" cy="1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63" name="Text Box 11"/>
            <p:cNvSpPr txBox="1">
              <a:spLocks noChangeArrowheads="1"/>
            </p:cNvSpPr>
            <p:nvPr/>
          </p:nvSpPr>
          <p:spPr bwMode="auto">
            <a:xfrm>
              <a:off x="2064" y="1968"/>
              <a:ext cx="682" cy="288"/>
            </a:xfrm>
            <a:prstGeom prst="rect">
              <a:avLst/>
            </a:prstGeom>
            <a:noFill/>
            <a:ln w="9525">
              <a:noFill/>
              <a:miter lim="800000"/>
              <a:headEnd/>
              <a:tailEnd/>
            </a:ln>
            <a:effectLst>
              <a:outerShdw dist="35921" dir="2700000" algn="ctr" rotWithShape="0">
                <a:schemeClr val="tx1"/>
              </a:outerShdw>
            </a:effectLst>
          </p:spPr>
          <p:txBody>
            <a:bodyPr>
              <a:spAutoFit/>
            </a:bodyPr>
            <a:lstStyle/>
            <a:p>
              <a:pPr>
                <a:defRPr/>
              </a:pPr>
              <a:r>
                <a:rPr lang="zh-CN" altLang="en-US">
                  <a:solidFill>
                    <a:srgbClr val="FF0000"/>
                  </a:solidFill>
                </a:rPr>
                <a:t>布匹</a:t>
              </a:r>
            </a:p>
          </p:txBody>
        </p:sp>
      </p:grpSp>
      <p:grpSp>
        <p:nvGrpSpPr>
          <p:cNvPr id="4" name="Group 12"/>
          <p:cNvGrpSpPr>
            <a:grpSpLocks/>
          </p:cNvGrpSpPr>
          <p:nvPr/>
        </p:nvGrpSpPr>
        <p:grpSpPr bwMode="auto">
          <a:xfrm>
            <a:off x="6019800" y="2192338"/>
            <a:ext cx="2667000" cy="1751012"/>
            <a:chOff x="3792" y="1968"/>
            <a:chExt cx="1680" cy="1103"/>
          </a:xfrm>
        </p:grpSpPr>
        <p:pic>
          <p:nvPicPr>
            <p:cNvPr id="7189" name="Picture 13"/>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3792" y="1968"/>
              <a:ext cx="1680" cy="1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66" name="Text Box 14"/>
            <p:cNvSpPr txBox="1">
              <a:spLocks noChangeArrowheads="1"/>
            </p:cNvSpPr>
            <p:nvPr/>
          </p:nvSpPr>
          <p:spPr bwMode="auto">
            <a:xfrm>
              <a:off x="3840" y="1968"/>
              <a:ext cx="682" cy="288"/>
            </a:xfrm>
            <a:prstGeom prst="rect">
              <a:avLst/>
            </a:prstGeom>
            <a:noFill/>
            <a:ln w="9525">
              <a:noFill/>
              <a:miter lim="800000"/>
              <a:headEnd/>
              <a:tailEnd/>
            </a:ln>
            <a:effectLst>
              <a:outerShdw dist="35921" dir="2700000" algn="ctr" rotWithShape="0">
                <a:schemeClr val="tx1"/>
              </a:outerShdw>
            </a:effectLst>
          </p:spPr>
          <p:txBody>
            <a:bodyPr>
              <a:spAutoFit/>
            </a:bodyPr>
            <a:lstStyle/>
            <a:p>
              <a:pPr>
                <a:defRPr/>
              </a:pPr>
              <a:r>
                <a:rPr lang="zh-CN" altLang="en-US">
                  <a:solidFill>
                    <a:srgbClr val="FF0000"/>
                  </a:solidFill>
                </a:rPr>
                <a:t>服装</a:t>
              </a:r>
            </a:p>
          </p:txBody>
        </p:sp>
      </p:grpSp>
      <p:sp>
        <p:nvSpPr>
          <p:cNvPr id="74767" name="Text Box 15"/>
          <p:cNvSpPr txBox="1">
            <a:spLocks noChangeArrowheads="1"/>
          </p:cNvSpPr>
          <p:nvPr/>
        </p:nvSpPr>
        <p:spPr bwMode="auto">
          <a:xfrm>
            <a:off x="3175000" y="3937000"/>
            <a:ext cx="2835275"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2000" dirty="0"/>
              <a:t>加工棉花，纺纱织布，为服装生产等提供布匹。</a:t>
            </a:r>
          </a:p>
        </p:txBody>
      </p:sp>
      <p:sp>
        <p:nvSpPr>
          <p:cNvPr id="74768" name="Text Box 16"/>
          <p:cNvSpPr txBox="1">
            <a:spLocks noChangeArrowheads="1"/>
          </p:cNvSpPr>
          <p:nvPr/>
        </p:nvSpPr>
        <p:spPr bwMode="auto">
          <a:xfrm>
            <a:off x="5992813" y="3911600"/>
            <a:ext cx="2824162"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2000" dirty="0"/>
              <a:t>对布匹进行再加工，生产服装、床上用品等生活用品。</a:t>
            </a:r>
          </a:p>
        </p:txBody>
      </p:sp>
      <p:sp>
        <p:nvSpPr>
          <p:cNvPr id="74770" name="Text Box 18"/>
          <p:cNvSpPr txBox="1">
            <a:spLocks noChangeArrowheads="1"/>
          </p:cNvSpPr>
          <p:nvPr/>
        </p:nvSpPr>
        <p:spPr bwMode="auto">
          <a:xfrm>
            <a:off x="879475" y="4084638"/>
            <a:ext cx="1747838"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2800" dirty="0"/>
              <a:t>采摘棉花</a:t>
            </a:r>
          </a:p>
        </p:txBody>
      </p:sp>
      <p:sp>
        <p:nvSpPr>
          <p:cNvPr id="74771" name="Text Box 19"/>
          <p:cNvSpPr txBox="1">
            <a:spLocks noChangeArrowheads="1"/>
          </p:cNvSpPr>
          <p:nvPr/>
        </p:nvSpPr>
        <p:spPr bwMode="auto">
          <a:xfrm>
            <a:off x="563563" y="5033963"/>
            <a:ext cx="2130425" cy="519112"/>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algn="ctr" eaLnBrk="1" hangingPunct="1">
              <a:spcBef>
                <a:spcPct val="50000"/>
              </a:spcBef>
            </a:pPr>
            <a:r>
              <a:rPr lang="zh-CN" altLang="en-US" sz="2800"/>
              <a:t>获取棉花</a:t>
            </a:r>
          </a:p>
        </p:txBody>
      </p:sp>
      <p:sp>
        <p:nvSpPr>
          <p:cNvPr id="74772" name="Text Box 20"/>
          <p:cNvSpPr txBox="1">
            <a:spLocks noChangeArrowheads="1"/>
          </p:cNvSpPr>
          <p:nvPr/>
        </p:nvSpPr>
        <p:spPr bwMode="auto">
          <a:xfrm>
            <a:off x="506413" y="5902325"/>
            <a:ext cx="2246312" cy="519113"/>
          </a:xfrm>
          <a:prstGeom prst="rect">
            <a:avLst/>
          </a:prstGeom>
          <a:solidFill>
            <a:srgbClr val="FF66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algn="ctr" eaLnBrk="1" hangingPunct="1">
              <a:spcBef>
                <a:spcPct val="50000"/>
              </a:spcBef>
            </a:pPr>
            <a:r>
              <a:rPr lang="zh-CN" altLang="en-US" sz="2800"/>
              <a:t>获取农产品</a:t>
            </a:r>
          </a:p>
        </p:txBody>
      </p:sp>
      <p:sp>
        <p:nvSpPr>
          <p:cNvPr id="74773" name="AutoShape 21"/>
          <p:cNvSpPr>
            <a:spLocks noChangeArrowheads="1"/>
          </p:cNvSpPr>
          <p:nvPr/>
        </p:nvSpPr>
        <p:spPr bwMode="auto">
          <a:xfrm>
            <a:off x="2759075" y="5118100"/>
            <a:ext cx="855663" cy="322263"/>
          </a:xfrm>
          <a:prstGeom prst="rightArrow">
            <a:avLst>
              <a:gd name="adj1" fmla="val 50000"/>
              <a:gd name="adj2" fmla="val 66379"/>
            </a:avLst>
          </a:prstGeom>
          <a:solidFill>
            <a:srgbClr val="3399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4774" name="Text Box 22"/>
          <p:cNvSpPr txBox="1">
            <a:spLocks noChangeArrowheads="1"/>
          </p:cNvSpPr>
          <p:nvPr/>
        </p:nvSpPr>
        <p:spPr bwMode="auto">
          <a:xfrm>
            <a:off x="3668713" y="4976813"/>
            <a:ext cx="2003425" cy="519112"/>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algn="ctr" eaLnBrk="1" hangingPunct="1">
              <a:spcBef>
                <a:spcPct val="50000"/>
              </a:spcBef>
            </a:pPr>
            <a:r>
              <a:rPr lang="zh-CN" altLang="en-US" sz="2800"/>
              <a:t>纺纱织布</a:t>
            </a:r>
          </a:p>
        </p:txBody>
      </p:sp>
      <p:sp>
        <p:nvSpPr>
          <p:cNvPr id="74775" name="AutoShape 23"/>
          <p:cNvSpPr>
            <a:spLocks noChangeArrowheads="1"/>
          </p:cNvSpPr>
          <p:nvPr/>
        </p:nvSpPr>
        <p:spPr bwMode="auto">
          <a:xfrm>
            <a:off x="2846388" y="6008688"/>
            <a:ext cx="715962" cy="288925"/>
          </a:xfrm>
          <a:prstGeom prst="rightArrow">
            <a:avLst>
              <a:gd name="adj1" fmla="val 50000"/>
              <a:gd name="adj2" fmla="val 61951"/>
            </a:avLst>
          </a:prstGeom>
          <a:solidFill>
            <a:srgbClr val="3399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4776" name="Text Box 24"/>
          <p:cNvSpPr txBox="1">
            <a:spLocks noChangeArrowheads="1"/>
          </p:cNvSpPr>
          <p:nvPr/>
        </p:nvSpPr>
        <p:spPr bwMode="auto">
          <a:xfrm>
            <a:off x="3684588" y="5859463"/>
            <a:ext cx="2084387" cy="519112"/>
          </a:xfrm>
          <a:prstGeom prst="rect">
            <a:avLst/>
          </a:prstGeom>
          <a:solidFill>
            <a:srgbClr val="FF66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2800"/>
              <a:t>加工农产品</a:t>
            </a:r>
          </a:p>
        </p:txBody>
      </p:sp>
      <p:sp>
        <p:nvSpPr>
          <p:cNvPr id="74777" name="AutoShape 25"/>
          <p:cNvSpPr>
            <a:spLocks noChangeArrowheads="1"/>
          </p:cNvSpPr>
          <p:nvPr/>
        </p:nvSpPr>
        <p:spPr bwMode="auto">
          <a:xfrm>
            <a:off x="5738813" y="5035550"/>
            <a:ext cx="496887" cy="301625"/>
          </a:xfrm>
          <a:prstGeom prst="rightArrow">
            <a:avLst>
              <a:gd name="adj1" fmla="val 50000"/>
              <a:gd name="adj2" fmla="val 41184"/>
            </a:avLst>
          </a:prstGeom>
          <a:solidFill>
            <a:srgbClr val="3399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4778" name="Text Box 26"/>
          <p:cNvSpPr txBox="1">
            <a:spLocks noChangeArrowheads="1"/>
          </p:cNvSpPr>
          <p:nvPr/>
        </p:nvSpPr>
        <p:spPr bwMode="auto">
          <a:xfrm>
            <a:off x="6332538" y="4968875"/>
            <a:ext cx="2039937" cy="51911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algn="ctr" eaLnBrk="1" hangingPunct="1">
              <a:spcBef>
                <a:spcPct val="50000"/>
              </a:spcBef>
            </a:pPr>
            <a:r>
              <a:rPr lang="zh-CN" altLang="en-US" sz="2800"/>
              <a:t>服装生产</a:t>
            </a:r>
          </a:p>
        </p:txBody>
      </p:sp>
      <p:sp>
        <p:nvSpPr>
          <p:cNvPr id="74779" name="AutoShape 27"/>
          <p:cNvSpPr>
            <a:spLocks noChangeArrowheads="1"/>
          </p:cNvSpPr>
          <p:nvPr/>
        </p:nvSpPr>
        <p:spPr bwMode="auto">
          <a:xfrm>
            <a:off x="5822950" y="5964238"/>
            <a:ext cx="438150" cy="311150"/>
          </a:xfrm>
          <a:prstGeom prst="rightArrow">
            <a:avLst>
              <a:gd name="adj1" fmla="val 50000"/>
              <a:gd name="adj2" fmla="val 35204"/>
            </a:avLst>
          </a:prstGeom>
          <a:solidFill>
            <a:srgbClr val="3399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4780" name="Text Box 28"/>
          <p:cNvSpPr txBox="1">
            <a:spLocks noChangeArrowheads="1"/>
          </p:cNvSpPr>
          <p:nvPr/>
        </p:nvSpPr>
        <p:spPr bwMode="auto">
          <a:xfrm>
            <a:off x="6392863" y="5861050"/>
            <a:ext cx="1982787" cy="519113"/>
          </a:xfrm>
          <a:prstGeom prst="rect">
            <a:avLst/>
          </a:prstGeom>
          <a:solidFill>
            <a:srgbClr val="FF66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algn="ctr" eaLnBrk="1" hangingPunct="1">
              <a:spcBef>
                <a:spcPct val="50000"/>
              </a:spcBef>
            </a:pPr>
            <a:r>
              <a:rPr lang="zh-CN" altLang="en-US" sz="2800"/>
              <a:t>再加工</a:t>
            </a:r>
          </a:p>
        </p:txBody>
      </p:sp>
      <p:sp>
        <p:nvSpPr>
          <p:cNvPr id="74781" name="Text Box 29"/>
          <p:cNvSpPr txBox="1">
            <a:spLocks noChangeArrowheads="1"/>
          </p:cNvSpPr>
          <p:nvPr/>
        </p:nvSpPr>
        <p:spPr bwMode="auto">
          <a:xfrm>
            <a:off x="3149600" y="1619250"/>
            <a:ext cx="34036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3600" dirty="0">
                <a:solidFill>
                  <a:srgbClr val="7030A0"/>
                </a:solidFill>
              </a:rPr>
              <a:t>服装的生产</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par>
                          <p:cTn id="8" fill="hold" nodeType="afterGroup">
                            <p:stCondLst>
                              <p:cond delay="500"/>
                            </p:stCondLst>
                            <p:childTnLst>
                              <p:par>
                                <p:cTn id="9" presetID="9"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dissolve">
                                      <p:cBhvr>
                                        <p:cTn id="11" dur="500"/>
                                        <p:tgtEl>
                                          <p:spTgt spid="3"/>
                                        </p:tgtEl>
                                      </p:cBhvr>
                                    </p:animEffect>
                                  </p:childTnLst>
                                </p:cTn>
                              </p:par>
                            </p:childTnLst>
                          </p:cTn>
                        </p:par>
                        <p:par>
                          <p:cTn id="12" fill="hold" nodeType="afterGroup">
                            <p:stCondLst>
                              <p:cond delay="1000"/>
                            </p:stCondLst>
                            <p:childTnLst>
                              <p:par>
                                <p:cTn id="13" presetID="9"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dissolve">
                                      <p:cBhvr>
                                        <p:cTn id="15" dur="500"/>
                                        <p:tgtEl>
                                          <p:spTgt spid="4"/>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74781"/>
                                        </p:tgtEl>
                                        <p:attrNameLst>
                                          <p:attrName>style.visibility</p:attrName>
                                        </p:attrNameLst>
                                      </p:cBhvr>
                                      <p:to>
                                        <p:strVal val="visible"/>
                                      </p:to>
                                    </p:set>
                                    <p:animEffect transition="in" filter="wipe(left)">
                                      <p:cBhvr>
                                        <p:cTn id="18" dur="500"/>
                                        <p:tgtEl>
                                          <p:spTgt spid="74781"/>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4770"/>
                                        </p:tgtEl>
                                        <p:attrNameLst>
                                          <p:attrName>style.visibility</p:attrName>
                                        </p:attrNameLst>
                                      </p:cBhvr>
                                      <p:to>
                                        <p:strVal val="visible"/>
                                      </p:to>
                                    </p:set>
                                    <p:animEffect transition="in" filter="wipe(left)">
                                      <p:cBhvr>
                                        <p:cTn id="23" dur="500"/>
                                        <p:tgtEl>
                                          <p:spTgt spid="74770"/>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74771"/>
                                        </p:tgtEl>
                                        <p:attrNameLst>
                                          <p:attrName>style.visibility</p:attrName>
                                        </p:attrNameLst>
                                      </p:cBhvr>
                                      <p:to>
                                        <p:strVal val="visible"/>
                                      </p:to>
                                    </p:set>
                                    <p:animEffect transition="in" filter="wipe(left)">
                                      <p:cBhvr>
                                        <p:cTn id="28" dur="500"/>
                                        <p:tgtEl>
                                          <p:spTgt spid="74771"/>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74772"/>
                                        </p:tgtEl>
                                        <p:attrNameLst>
                                          <p:attrName>style.visibility</p:attrName>
                                        </p:attrNameLst>
                                      </p:cBhvr>
                                      <p:to>
                                        <p:strVal val="visible"/>
                                      </p:to>
                                    </p:set>
                                    <p:animEffect transition="in" filter="wipe(left)">
                                      <p:cBhvr>
                                        <p:cTn id="33" dur="500"/>
                                        <p:tgtEl>
                                          <p:spTgt spid="74772"/>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74767"/>
                                        </p:tgtEl>
                                        <p:attrNameLst>
                                          <p:attrName>style.visibility</p:attrName>
                                        </p:attrNameLst>
                                      </p:cBhvr>
                                      <p:to>
                                        <p:strVal val="visible"/>
                                      </p:to>
                                    </p:set>
                                    <p:animEffect transition="in" filter="wipe(left)">
                                      <p:cBhvr>
                                        <p:cTn id="38" dur="500"/>
                                        <p:tgtEl>
                                          <p:spTgt spid="74767"/>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74773"/>
                                        </p:tgtEl>
                                        <p:attrNameLst>
                                          <p:attrName>style.visibility</p:attrName>
                                        </p:attrNameLst>
                                      </p:cBhvr>
                                      <p:to>
                                        <p:strVal val="visible"/>
                                      </p:to>
                                    </p:set>
                                    <p:animEffect transition="in" filter="wipe(left)">
                                      <p:cBhvr>
                                        <p:cTn id="43" dur="500"/>
                                        <p:tgtEl>
                                          <p:spTgt spid="74773"/>
                                        </p:tgtEl>
                                      </p:cBhvr>
                                    </p:animEffect>
                                  </p:childTnLst>
                                </p:cTn>
                              </p:par>
                            </p:childTnLst>
                          </p:cTn>
                        </p:par>
                        <p:par>
                          <p:cTn id="44" fill="hold" nodeType="afterGroup">
                            <p:stCondLst>
                              <p:cond delay="500"/>
                            </p:stCondLst>
                            <p:childTnLst>
                              <p:par>
                                <p:cTn id="45" presetID="22" presetClass="entr" presetSubtype="8" fill="hold" grpId="0" nodeType="afterEffect">
                                  <p:stCondLst>
                                    <p:cond delay="0"/>
                                  </p:stCondLst>
                                  <p:childTnLst>
                                    <p:set>
                                      <p:cBhvr>
                                        <p:cTn id="46" dur="1" fill="hold">
                                          <p:stCondLst>
                                            <p:cond delay="0"/>
                                          </p:stCondLst>
                                        </p:cTn>
                                        <p:tgtEl>
                                          <p:spTgt spid="74774"/>
                                        </p:tgtEl>
                                        <p:attrNameLst>
                                          <p:attrName>style.visibility</p:attrName>
                                        </p:attrNameLst>
                                      </p:cBhvr>
                                      <p:to>
                                        <p:strVal val="visible"/>
                                      </p:to>
                                    </p:set>
                                    <p:animEffect transition="in" filter="wipe(left)">
                                      <p:cBhvr>
                                        <p:cTn id="47" dur="500"/>
                                        <p:tgtEl>
                                          <p:spTgt spid="74774"/>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74775"/>
                                        </p:tgtEl>
                                        <p:attrNameLst>
                                          <p:attrName>style.visibility</p:attrName>
                                        </p:attrNameLst>
                                      </p:cBhvr>
                                      <p:to>
                                        <p:strVal val="visible"/>
                                      </p:to>
                                    </p:set>
                                    <p:animEffect transition="in" filter="wipe(left)">
                                      <p:cBhvr>
                                        <p:cTn id="52" dur="500"/>
                                        <p:tgtEl>
                                          <p:spTgt spid="74775"/>
                                        </p:tgtEl>
                                      </p:cBhvr>
                                    </p:animEffect>
                                  </p:childTnLst>
                                </p:cTn>
                              </p:par>
                            </p:childTnLst>
                          </p:cTn>
                        </p:par>
                        <p:par>
                          <p:cTn id="53" fill="hold" nodeType="afterGroup">
                            <p:stCondLst>
                              <p:cond delay="500"/>
                            </p:stCondLst>
                            <p:childTnLst>
                              <p:par>
                                <p:cTn id="54" presetID="22" presetClass="entr" presetSubtype="8" fill="hold" grpId="0" nodeType="afterEffect">
                                  <p:stCondLst>
                                    <p:cond delay="0"/>
                                  </p:stCondLst>
                                  <p:childTnLst>
                                    <p:set>
                                      <p:cBhvr>
                                        <p:cTn id="55" dur="1" fill="hold">
                                          <p:stCondLst>
                                            <p:cond delay="0"/>
                                          </p:stCondLst>
                                        </p:cTn>
                                        <p:tgtEl>
                                          <p:spTgt spid="74776"/>
                                        </p:tgtEl>
                                        <p:attrNameLst>
                                          <p:attrName>style.visibility</p:attrName>
                                        </p:attrNameLst>
                                      </p:cBhvr>
                                      <p:to>
                                        <p:strVal val="visible"/>
                                      </p:to>
                                    </p:set>
                                    <p:animEffect transition="in" filter="wipe(left)">
                                      <p:cBhvr>
                                        <p:cTn id="56" dur="500"/>
                                        <p:tgtEl>
                                          <p:spTgt spid="74776"/>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74768"/>
                                        </p:tgtEl>
                                        <p:attrNameLst>
                                          <p:attrName>style.visibility</p:attrName>
                                        </p:attrNameLst>
                                      </p:cBhvr>
                                      <p:to>
                                        <p:strVal val="visible"/>
                                      </p:to>
                                    </p:set>
                                    <p:animEffect transition="in" filter="wipe(left)">
                                      <p:cBhvr>
                                        <p:cTn id="61" dur="500"/>
                                        <p:tgtEl>
                                          <p:spTgt spid="74768"/>
                                        </p:tgtEl>
                                      </p:cBhvr>
                                    </p:animEffect>
                                  </p:childTnLst>
                                </p:cTn>
                              </p:par>
                            </p:childTnLst>
                          </p:cTn>
                        </p:par>
                      </p:childTnLst>
                    </p:cTn>
                  </p:par>
                  <p:par>
                    <p:cTn id="62" fill="hold" nodeType="clickPar">
                      <p:stCondLst>
                        <p:cond delay="indefinite"/>
                      </p:stCondLst>
                      <p:childTnLst>
                        <p:par>
                          <p:cTn id="63" fill="hold" nodeType="withGroup">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74777"/>
                                        </p:tgtEl>
                                        <p:attrNameLst>
                                          <p:attrName>style.visibility</p:attrName>
                                        </p:attrNameLst>
                                      </p:cBhvr>
                                      <p:to>
                                        <p:strVal val="visible"/>
                                      </p:to>
                                    </p:set>
                                    <p:animEffect transition="in" filter="wipe(left)">
                                      <p:cBhvr>
                                        <p:cTn id="66" dur="500"/>
                                        <p:tgtEl>
                                          <p:spTgt spid="74777"/>
                                        </p:tgtEl>
                                      </p:cBhvr>
                                    </p:animEffect>
                                  </p:childTnLst>
                                </p:cTn>
                              </p:par>
                            </p:childTnLst>
                          </p:cTn>
                        </p:par>
                        <p:par>
                          <p:cTn id="67" fill="hold" nodeType="afterGroup">
                            <p:stCondLst>
                              <p:cond delay="500"/>
                            </p:stCondLst>
                            <p:childTnLst>
                              <p:par>
                                <p:cTn id="68" presetID="22" presetClass="entr" presetSubtype="8" fill="hold" grpId="0" nodeType="afterEffect">
                                  <p:stCondLst>
                                    <p:cond delay="0"/>
                                  </p:stCondLst>
                                  <p:childTnLst>
                                    <p:set>
                                      <p:cBhvr>
                                        <p:cTn id="69" dur="1" fill="hold">
                                          <p:stCondLst>
                                            <p:cond delay="0"/>
                                          </p:stCondLst>
                                        </p:cTn>
                                        <p:tgtEl>
                                          <p:spTgt spid="74778"/>
                                        </p:tgtEl>
                                        <p:attrNameLst>
                                          <p:attrName>style.visibility</p:attrName>
                                        </p:attrNameLst>
                                      </p:cBhvr>
                                      <p:to>
                                        <p:strVal val="visible"/>
                                      </p:to>
                                    </p:set>
                                    <p:animEffect transition="in" filter="wipe(left)">
                                      <p:cBhvr>
                                        <p:cTn id="70" dur="500"/>
                                        <p:tgtEl>
                                          <p:spTgt spid="74778"/>
                                        </p:tgtEl>
                                      </p:cBhvr>
                                    </p:animEffect>
                                  </p:childTnLst>
                                </p:cTn>
                              </p:par>
                            </p:childTnLst>
                          </p:cTn>
                        </p:par>
                      </p:childTnLst>
                    </p:cTn>
                  </p:par>
                  <p:par>
                    <p:cTn id="71" fill="hold" nodeType="clickPar">
                      <p:stCondLst>
                        <p:cond delay="indefinite"/>
                      </p:stCondLst>
                      <p:childTnLst>
                        <p:par>
                          <p:cTn id="72" fill="hold" nodeType="withGroup">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74779"/>
                                        </p:tgtEl>
                                        <p:attrNameLst>
                                          <p:attrName>style.visibility</p:attrName>
                                        </p:attrNameLst>
                                      </p:cBhvr>
                                      <p:to>
                                        <p:strVal val="visible"/>
                                      </p:to>
                                    </p:set>
                                    <p:animEffect transition="in" filter="wipe(left)">
                                      <p:cBhvr>
                                        <p:cTn id="75" dur="500"/>
                                        <p:tgtEl>
                                          <p:spTgt spid="74779"/>
                                        </p:tgtEl>
                                      </p:cBhvr>
                                    </p:animEffect>
                                  </p:childTnLst>
                                </p:cTn>
                              </p:par>
                            </p:childTnLst>
                          </p:cTn>
                        </p:par>
                        <p:par>
                          <p:cTn id="76" fill="hold" nodeType="afterGroup">
                            <p:stCondLst>
                              <p:cond delay="500"/>
                            </p:stCondLst>
                            <p:childTnLst>
                              <p:par>
                                <p:cTn id="77" presetID="22" presetClass="entr" presetSubtype="8" fill="hold" grpId="0" nodeType="afterEffect">
                                  <p:stCondLst>
                                    <p:cond delay="0"/>
                                  </p:stCondLst>
                                  <p:childTnLst>
                                    <p:set>
                                      <p:cBhvr>
                                        <p:cTn id="78" dur="1" fill="hold">
                                          <p:stCondLst>
                                            <p:cond delay="0"/>
                                          </p:stCondLst>
                                        </p:cTn>
                                        <p:tgtEl>
                                          <p:spTgt spid="74780"/>
                                        </p:tgtEl>
                                        <p:attrNameLst>
                                          <p:attrName>style.visibility</p:attrName>
                                        </p:attrNameLst>
                                      </p:cBhvr>
                                      <p:to>
                                        <p:strVal val="visible"/>
                                      </p:to>
                                    </p:set>
                                    <p:animEffect transition="in" filter="wipe(left)">
                                      <p:cBhvr>
                                        <p:cTn id="79" dur="500"/>
                                        <p:tgtEl>
                                          <p:spTgt spid="747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67" grpId="0"/>
      <p:bldP spid="74768" grpId="0"/>
      <p:bldP spid="74770" grpId="0"/>
      <p:bldP spid="74771" grpId="0" animBg="1"/>
      <p:bldP spid="74772" grpId="0" animBg="1"/>
      <p:bldP spid="74773" grpId="0" animBg="1"/>
      <p:bldP spid="74774" grpId="0" animBg="1"/>
      <p:bldP spid="74775" grpId="0" animBg="1"/>
      <p:bldP spid="74776" grpId="0" animBg="1"/>
      <p:bldP spid="74777" grpId="0" animBg="1"/>
      <p:bldP spid="74778" grpId="0" animBg="1"/>
      <p:bldP spid="74779" grpId="0" animBg="1"/>
      <p:bldP spid="74780" grpId="0" animBg="1"/>
      <p:bldP spid="7478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75" name="Text Box 11"/>
          <p:cNvSpPr txBox="1">
            <a:spLocks noChangeArrowheads="1"/>
          </p:cNvSpPr>
          <p:nvPr/>
        </p:nvSpPr>
        <p:spPr bwMode="auto">
          <a:xfrm>
            <a:off x="168275" y="3062288"/>
            <a:ext cx="8975725"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r>
              <a:rPr kumimoji="1" lang="en-US" altLang="zh-CN" sz="2800">
                <a:ea typeface="宋体" pitchFamily="2" charset="-122"/>
              </a:rPr>
              <a:t>4</a:t>
            </a:r>
            <a:r>
              <a:rPr kumimoji="1" lang="zh-CN" altLang="en-US" sz="2800">
                <a:ea typeface="宋体" pitchFamily="2" charset="-122"/>
              </a:rPr>
              <a:t>、联系资源、交通，分析辽中南工业基地发展的优越条件是什么？ </a:t>
            </a:r>
          </a:p>
        </p:txBody>
      </p:sp>
      <p:sp>
        <p:nvSpPr>
          <p:cNvPr id="88076" name="Text Box 12"/>
          <p:cNvSpPr txBox="1">
            <a:spLocks noChangeArrowheads="1"/>
          </p:cNvSpPr>
          <p:nvPr/>
        </p:nvSpPr>
        <p:spPr bwMode="auto">
          <a:xfrm>
            <a:off x="339725" y="4356100"/>
            <a:ext cx="24320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2800">
                <a:solidFill>
                  <a:srgbClr val="FF0000"/>
                </a:solidFill>
              </a:rPr>
              <a:t>矿产资源丰富</a:t>
            </a:r>
          </a:p>
        </p:txBody>
      </p:sp>
      <p:sp>
        <p:nvSpPr>
          <p:cNvPr id="88077" name="AutoShape 13"/>
          <p:cNvSpPr>
            <a:spLocks/>
          </p:cNvSpPr>
          <p:nvPr/>
        </p:nvSpPr>
        <p:spPr bwMode="auto">
          <a:xfrm>
            <a:off x="2535238" y="4013200"/>
            <a:ext cx="323850" cy="1150938"/>
          </a:xfrm>
          <a:prstGeom prst="leftBrace">
            <a:avLst>
              <a:gd name="adj1" fmla="val 29616"/>
              <a:gd name="adj2" fmla="val 50000"/>
            </a:avLst>
          </a:prstGeom>
          <a:noFill/>
          <a:ln w="2222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8078" name="Text Box 14"/>
          <p:cNvSpPr txBox="1">
            <a:spLocks noChangeArrowheads="1"/>
          </p:cNvSpPr>
          <p:nvPr/>
        </p:nvSpPr>
        <p:spPr bwMode="auto">
          <a:xfrm>
            <a:off x="2876550" y="3836988"/>
            <a:ext cx="11017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2800">
                <a:solidFill>
                  <a:srgbClr val="CC0099"/>
                </a:solidFill>
              </a:rPr>
              <a:t>铁矿</a:t>
            </a:r>
          </a:p>
        </p:txBody>
      </p:sp>
      <p:sp>
        <p:nvSpPr>
          <p:cNvPr id="88079" name="AutoShape 15"/>
          <p:cNvSpPr>
            <a:spLocks noChangeArrowheads="1"/>
          </p:cNvSpPr>
          <p:nvPr/>
        </p:nvSpPr>
        <p:spPr bwMode="auto">
          <a:xfrm>
            <a:off x="3773488" y="3978275"/>
            <a:ext cx="717550" cy="312738"/>
          </a:xfrm>
          <a:prstGeom prst="rightArrow">
            <a:avLst>
              <a:gd name="adj1" fmla="val 50000"/>
              <a:gd name="adj2" fmla="val 57360"/>
            </a:avLst>
          </a:prstGeom>
          <a:solidFill>
            <a:srgbClr val="3399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8080" name="Text Box 16"/>
          <p:cNvSpPr txBox="1">
            <a:spLocks noChangeArrowheads="1"/>
          </p:cNvSpPr>
          <p:nvPr/>
        </p:nvSpPr>
        <p:spPr bwMode="auto">
          <a:xfrm>
            <a:off x="4497388" y="3851275"/>
            <a:ext cx="2027237"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2800">
                <a:solidFill>
                  <a:srgbClr val="CC0099"/>
                </a:solidFill>
              </a:rPr>
              <a:t>原材料</a:t>
            </a:r>
          </a:p>
        </p:txBody>
      </p:sp>
      <p:sp>
        <p:nvSpPr>
          <p:cNvPr id="88081" name="Text Box 17"/>
          <p:cNvSpPr txBox="1">
            <a:spLocks noChangeArrowheads="1"/>
          </p:cNvSpPr>
          <p:nvPr/>
        </p:nvSpPr>
        <p:spPr bwMode="auto">
          <a:xfrm>
            <a:off x="2892425" y="4738688"/>
            <a:ext cx="11017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2800">
                <a:solidFill>
                  <a:srgbClr val="CC0099"/>
                </a:solidFill>
              </a:rPr>
              <a:t>煤</a:t>
            </a:r>
          </a:p>
        </p:txBody>
      </p:sp>
      <p:sp>
        <p:nvSpPr>
          <p:cNvPr id="88082" name="Text Box 18"/>
          <p:cNvSpPr txBox="1">
            <a:spLocks noChangeArrowheads="1"/>
          </p:cNvSpPr>
          <p:nvPr/>
        </p:nvSpPr>
        <p:spPr bwMode="auto">
          <a:xfrm>
            <a:off x="2855913" y="4219575"/>
            <a:ext cx="11017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2800">
                <a:solidFill>
                  <a:srgbClr val="CC0099"/>
                </a:solidFill>
              </a:rPr>
              <a:t>石油</a:t>
            </a:r>
          </a:p>
        </p:txBody>
      </p:sp>
      <p:sp>
        <p:nvSpPr>
          <p:cNvPr id="88083" name="AutoShape 19"/>
          <p:cNvSpPr>
            <a:spLocks noChangeArrowheads="1"/>
          </p:cNvSpPr>
          <p:nvPr/>
        </p:nvSpPr>
        <p:spPr bwMode="auto">
          <a:xfrm>
            <a:off x="4078288" y="4605338"/>
            <a:ext cx="717550" cy="312737"/>
          </a:xfrm>
          <a:prstGeom prst="rightArrow">
            <a:avLst>
              <a:gd name="adj1" fmla="val 50000"/>
              <a:gd name="adj2" fmla="val 57360"/>
            </a:avLst>
          </a:prstGeom>
          <a:solidFill>
            <a:srgbClr val="3399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8085" name="AutoShape 21"/>
          <p:cNvSpPr>
            <a:spLocks/>
          </p:cNvSpPr>
          <p:nvPr/>
        </p:nvSpPr>
        <p:spPr bwMode="auto">
          <a:xfrm>
            <a:off x="3725863" y="4446588"/>
            <a:ext cx="219075" cy="677862"/>
          </a:xfrm>
          <a:prstGeom prst="rightBrace">
            <a:avLst>
              <a:gd name="adj1" fmla="val 25785"/>
              <a:gd name="adj2" fmla="val 50000"/>
            </a:avLst>
          </a:prstGeom>
          <a:noFill/>
          <a:ln w="2222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8086" name="Text Box 22"/>
          <p:cNvSpPr txBox="1">
            <a:spLocks noChangeArrowheads="1"/>
          </p:cNvSpPr>
          <p:nvPr/>
        </p:nvSpPr>
        <p:spPr bwMode="auto">
          <a:xfrm>
            <a:off x="4756150" y="4445000"/>
            <a:ext cx="202723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2800">
                <a:solidFill>
                  <a:srgbClr val="CC0099"/>
                </a:solidFill>
              </a:rPr>
              <a:t>能源</a:t>
            </a:r>
          </a:p>
        </p:txBody>
      </p:sp>
      <p:sp>
        <p:nvSpPr>
          <p:cNvPr id="88087" name="AutoShape 23"/>
          <p:cNvSpPr>
            <a:spLocks/>
          </p:cNvSpPr>
          <p:nvPr/>
        </p:nvSpPr>
        <p:spPr bwMode="auto">
          <a:xfrm>
            <a:off x="5754688" y="4102100"/>
            <a:ext cx="219075" cy="677863"/>
          </a:xfrm>
          <a:prstGeom prst="rightBrace">
            <a:avLst>
              <a:gd name="adj1" fmla="val 25785"/>
              <a:gd name="adj2" fmla="val 50000"/>
            </a:avLst>
          </a:prstGeom>
          <a:noFill/>
          <a:ln w="2222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8088" name="AutoShape 24"/>
          <p:cNvSpPr>
            <a:spLocks noChangeArrowheads="1"/>
          </p:cNvSpPr>
          <p:nvPr/>
        </p:nvSpPr>
        <p:spPr bwMode="auto">
          <a:xfrm>
            <a:off x="6059488" y="4260850"/>
            <a:ext cx="717550" cy="312738"/>
          </a:xfrm>
          <a:prstGeom prst="rightArrow">
            <a:avLst>
              <a:gd name="adj1" fmla="val 50000"/>
              <a:gd name="adj2" fmla="val 57360"/>
            </a:avLst>
          </a:prstGeom>
          <a:solidFill>
            <a:srgbClr val="3399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8089" name="Text Box 25"/>
          <p:cNvSpPr txBox="1">
            <a:spLocks noChangeArrowheads="1"/>
          </p:cNvSpPr>
          <p:nvPr/>
        </p:nvSpPr>
        <p:spPr bwMode="auto">
          <a:xfrm>
            <a:off x="6838950" y="4013200"/>
            <a:ext cx="1830388" cy="701675"/>
          </a:xfrm>
          <a:prstGeom prst="rect">
            <a:avLst/>
          </a:prstGeom>
          <a:solidFill>
            <a:srgbClr val="FFCC6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4000"/>
              <a:t>重工业</a:t>
            </a:r>
          </a:p>
        </p:txBody>
      </p:sp>
      <p:pic>
        <p:nvPicPr>
          <p:cNvPr id="44048" name="Picture 31" descr="dixi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232025" y="196850"/>
            <a:ext cx="4448175" cy="284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96" name="Text Box 32"/>
          <p:cNvSpPr txBox="1">
            <a:spLocks noChangeArrowheads="1"/>
          </p:cNvSpPr>
          <p:nvPr/>
        </p:nvSpPr>
        <p:spPr bwMode="auto">
          <a:xfrm>
            <a:off x="398463" y="5408613"/>
            <a:ext cx="243205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2800">
                <a:solidFill>
                  <a:srgbClr val="CC0099"/>
                </a:solidFill>
              </a:rPr>
              <a:t>铁路线密集</a:t>
            </a:r>
          </a:p>
        </p:txBody>
      </p:sp>
      <p:sp>
        <p:nvSpPr>
          <p:cNvPr id="88097" name="Text Box 33"/>
          <p:cNvSpPr txBox="1">
            <a:spLocks noChangeArrowheads="1"/>
          </p:cNvSpPr>
          <p:nvPr/>
        </p:nvSpPr>
        <p:spPr bwMode="auto">
          <a:xfrm>
            <a:off x="365125" y="5884863"/>
            <a:ext cx="115887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2800">
                <a:solidFill>
                  <a:srgbClr val="CC0099"/>
                </a:solidFill>
              </a:rPr>
              <a:t>沿海</a:t>
            </a:r>
          </a:p>
        </p:txBody>
      </p:sp>
      <p:sp>
        <p:nvSpPr>
          <p:cNvPr id="88098" name="AutoShape 34"/>
          <p:cNvSpPr>
            <a:spLocks noChangeArrowheads="1"/>
          </p:cNvSpPr>
          <p:nvPr/>
        </p:nvSpPr>
        <p:spPr bwMode="auto">
          <a:xfrm>
            <a:off x="1255713" y="6019800"/>
            <a:ext cx="717550" cy="312738"/>
          </a:xfrm>
          <a:prstGeom prst="rightArrow">
            <a:avLst>
              <a:gd name="adj1" fmla="val 50000"/>
              <a:gd name="adj2" fmla="val 57360"/>
            </a:avLst>
          </a:prstGeom>
          <a:solidFill>
            <a:srgbClr val="3399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8099" name="Text Box 35"/>
          <p:cNvSpPr txBox="1">
            <a:spLocks noChangeArrowheads="1"/>
          </p:cNvSpPr>
          <p:nvPr/>
        </p:nvSpPr>
        <p:spPr bwMode="auto">
          <a:xfrm>
            <a:off x="2000250" y="5857875"/>
            <a:ext cx="115887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2800">
                <a:solidFill>
                  <a:srgbClr val="CC0099"/>
                </a:solidFill>
              </a:rPr>
              <a:t>海运</a:t>
            </a:r>
          </a:p>
        </p:txBody>
      </p:sp>
      <p:sp>
        <p:nvSpPr>
          <p:cNvPr id="88100" name="AutoShape 36"/>
          <p:cNvSpPr>
            <a:spLocks noChangeArrowheads="1"/>
          </p:cNvSpPr>
          <p:nvPr/>
        </p:nvSpPr>
        <p:spPr bwMode="auto">
          <a:xfrm>
            <a:off x="2355850" y="5521325"/>
            <a:ext cx="717550" cy="312738"/>
          </a:xfrm>
          <a:prstGeom prst="rightArrow">
            <a:avLst>
              <a:gd name="adj1" fmla="val 50000"/>
              <a:gd name="adj2" fmla="val 57360"/>
            </a:avLst>
          </a:prstGeom>
          <a:solidFill>
            <a:srgbClr val="3399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8101" name="Text Box 37"/>
          <p:cNvSpPr txBox="1">
            <a:spLocks noChangeArrowheads="1"/>
          </p:cNvSpPr>
          <p:nvPr/>
        </p:nvSpPr>
        <p:spPr bwMode="auto">
          <a:xfrm>
            <a:off x="3103563" y="5430838"/>
            <a:ext cx="177165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2800">
                <a:solidFill>
                  <a:srgbClr val="CC0099"/>
                </a:solidFill>
              </a:rPr>
              <a:t>陆上交通</a:t>
            </a:r>
          </a:p>
        </p:txBody>
      </p:sp>
      <p:sp>
        <p:nvSpPr>
          <p:cNvPr id="88102" name="AutoShape 38"/>
          <p:cNvSpPr>
            <a:spLocks/>
          </p:cNvSpPr>
          <p:nvPr/>
        </p:nvSpPr>
        <p:spPr bwMode="auto">
          <a:xfrm>
            <a:off x="4714875" y="5700713"/>
            <a:ext cx="219075" cy="677862"/>
          </a:xfrm>
          <a:prstGeom prst="rightBrace">
            <a:avLst>
              <a:gd name="adj1" fmla="val 25785"/>
              <a:gd name="adj2" fmla="val 50000"/>
            </a:avLst>
          </a:prstGeom>
          <a:noFill/>
          <a:ln w="2222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8103" name="AutoShape 39"/>
          <p:cNvSpPr>
            <a:spLocks noChangeArrowheads="1"/>
          </p:cNvSpPr>
          <p:nvPr/>
        </p:nvSpPr>
        <p:spPr bwMode="auto">
          <a:xfrm>
            <a:off x="5030788" y="5837238"/>
            <a:ext cx="717550" cy="312737"/>
          </a:xfrm>
          <a:prstGeom prst="rightArrow">
            <a:avLst>
              <a:gd name="adj1" fmla="val 50000"/>
              <a:gd name="adj2" fmla="val 57360"/>
            </a:avLst>
          </a:prstGeom>
          <a:solidFill>
            <a:srgbClr val="3399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8104" name="Text Box 40"/>
          <p:cNvSpPr txBox="1">
            <a:spLocks noChangeArrowheads="1"/>
          </p:cNvSpPr>
          <p:nvPr/>
        </p:nvSpPr>
        <p:spPr bwMode="auto">
          <a:xfrm>
            <a:off x="5822950" y="5624513"/>
            <a:ext cx="2443163"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4000">
                <a:solidFill>
                  <a:srgbClr val="FF0000"/>
                </a:solidFill>
              </a:rPr>
              <a:t>交通便利</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8075"/>
                                        </p:tgtEl>
                                        <p:attrNameLst>
                                          <p:attrName>style.visibility</p:attrName>
                                        </p:attrNameLst>
                                      </p:cBhvr>
                                      <p:to>
                                        <p:strVal val="visible"/>
                                      </p:to>
                                    </p:set>
                                    <p:animEffect transition="in" filter="wipe(left)">
                                      <p:cBhvr>
                                        <p:cTn id="7" dur="500"/>
                                        <p:tgtEl>
                                          <p:spTgt spid="8807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8076"/>
                                        </p:tgtEl>
                                        <p:attrNameLst>
                                          <p:attrName>style.visibility</p:attrName>
                                        </p:attrNameLst>
                                      </p:cBhvr>
                                      <p:to>
                                        <p:strVal val="visible"/>
                                      </p:to>
                                    </p:set>
                                    <p:animEffect transition="in" filter="wipe(left)">
                                      <p:cBhvr>
                                        <p:cTn id="12" dur="500"/>
                                        <p:tgtEl>
                                          <p:spTgt spid="88076"/>
                                        </p:tgtEl>
                                      </p:cBhvr>
                                    </p:animEffect>
                                  </p:childTnLst>
                                </p:cTn>
                              </p:par>
                            </p:childTnLst>
                          </p:cTn>
                        </p:par>
                        <p:par>
                          <p:cTn id="13" fill="hold" nodeType="afterGroup">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88077"/>
                                        </p:tgtEl>
                                        <p:attrNameLst>
                                          <p:attrName>style.visibility</p:attrName>
                                        </p:attrNameLst>
                                      </p:cBhvr>
                                      <p:to>
                                        <p:strVal val="visible"/>
                                      </p:to>
                                    </p:set>
                                    <p:animEffect transition="in" filter="wipe(left)">
                                      <p:cBhvr>
                                        <p:cTn id="16" dur="500"/>
                                        <p:tgtEl>
                                          <p:spTgt spid="88077"/>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88078"/>
                                        </p:tgtEl>
                                        <p:attrNameLst>
                                          <p:attrName>style.visibility</p:attrName>
                                        </p:attrNameLst>
                                      </p:cBhvr>
                                      <p:to>
                                        <p:strVal val="visible"/>
                                      </p:to>
                                    </p:set>
                                    <p:animEffect transition="in" filter="wipe(left)">
                                      <p:cBhvr>
                                        <p:cTn id="21" dur="500"/>
                                        <p:tgtEl>
                                          <p:spTgt spid="88078"/>
                                        </p:tgtEl>
                                      </p:cBhvr>
                                    </p:animEffect>
                                  </p:childTnLst>
                                </p:cTn>
                              </p:par>
                            </p:childTnLst>
                          </p:cTn>
                        </p:par>
                        <p:par>
                          <p:cTn id="22" fill="hold" nodeType="afterGroup">
                            <p:stCondLst>
                              <p:cond delay="500"/>
                            </p:stCondLst>
                            <p:childTnLst>
                              <p:par>
                                <p:cTn id="23" presetID="22" presetClass="entr" presetSubtype="8" fill="hold" grpId="0" nodeType="afterEffect">
                                  <p:stCondLst>
                                    <p:cond delay="0"/>
                                  </p:stCondLst>
                                  <p:childTnLst>
                                    <p:set>
                                      <p:cBhvr>
                                        <p:cTn id="24" dur="1" fill="hold">
                                          <p:stCondLst>
                                            <p:cond delay="0"/>
                                          </p:stCondLst>
                                        </p:cTn>
                                        <p:tgtEl>
                                          <p:spTgt spid="88079"/>
                                        </p:tgtEl>
                                        <p:attrNameLst>
                                          <p:attrName>style.visibility</p:attrName>
                                        </p:attrNameLst>
                                      </p:cBhvr>
                                      <p:to>
                                        <p:strVal val="visible"/>
                                      </p:to>
                                    </p:set>
                                    <p:animEffect transition="in" filter="wipe(left)">
                                      <p:cBhvr>
                                        <p:cTn id="25" dur="500"/>
                                        <p:tgtEl>
                                          <p:spTgt spid="88079"/>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88080"/>
                                        </p:tgtEl>
                                        <p:attrNameLst>
                                          <p:attrName>style.visibility</p:attrName>
                                        </p:attrNameLst>
                                      </p:cBhvr>
                                      <p:to>
                                        <p:strVal val="visible"/>
                                      </p:to>
                                    </p:set>
                                    <p:animEffect transition="in" filter="wipe(left)">
                                      <p:cBhvr>
                                        <p:cTn id="30" dur="500"/>
                                        <p:tgtEl>
                                          <p:spTgt spid="88080"/>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88082"/>
                                        </p:tgtEl>
                                        <p:attrNameLst>
                                          <p:attrName>style.visibility</p:attrName>
                                        </p:attrNameLst>
                                      </p:cBhvr>
                                      <p:to>
                                        <p:strVal val="visible"/>
                                      </p:to>
                                    </p:set>
                                    <p:animEffect transition="in" filter="wipe(left)">
                                      <p:cBhvr>
                                        <p:cTn id="35" dur="500"/>
                                        <p:tgtEl>
                                          <p:spTgt spid="88082"/>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88081"/>
                                        </p:tgtEl>
                                        <p:attrNameLst>
                                          <p:attrName>style.visibility</p:attrName>
                                        </p:attrNameLst>
                                      </p:cBhvr>
                                      <p:to>
                                        <p:strVal val="visible"/>
                                      </p:to>
                                    </p:set>
                                    <p:animEffect transition="in" filter="wipe(left)">
                                      <p:cBhvr>
                                        <p:cTn id="40" dur="500"/>
                                        <p:tgtEl>
                                          <p:spTgt spid="88081"/>
                                        </p:tgtEl>
                                      </p:cBhvr>
                                    </p:animEffect>
                                  </p:childTnLst>
                                </p:cTn>
                              </p:par>
                            </p:childTnLst>
                          </p:cTn>
                        </p:par>
                        <p:par>
                          <p:cTn id="41" fill="hold" nodeType="afterGroup">
                            <p:stCondLst>
                              <p:cond delay="500"/>
                            </p:stCondLst>
                            <p:childTnLst>
                              <p:par>
                                <p:cTn id="42" presetID="22" presetClass="entr" presetSubtype="8" fill="hold" grpId="0" nodeType="afterEffect">
                                  <p:stCondLst>
                                    <p:cond delay="0"/>
                                  </p:stCondLst>
                                  <p:childTnLst>
                                    <p:set>
                                      <p:cBhvr>
                                        <p:cTn id="43" dur="1" fill="hold">
                                          <p:stCondLst>
                                            <p:cond delay="0"/>
                                          </p:stCondLst>
                                        </p:cTn>
                                        <p:tgtEl>
                                          <p:spTgt spid="88085"/>
                                        </p:tgtEl>
                                        <p:attrNameLst>
                                          <p:attrName>style.visibility</p:attrName>
                                        </p:attrNameLst>
                                      </p:cBhvr>
                                      <p:to>
                                        <p:strVal val="visible"/>
                                      </p:to>
                                    </p:set>
                                    <p:animEffect transition="in" filter="wipe(left)">
                                      <p:cBhvr>
                                        <p:cTn id="44" dur="500"/>
                                        <p:tgtEl>
                                          <p:spTgt spid="88085"/>
                                        </p:tgtEl>
                                      </p:cBhvr>
                                    </p:animEffect>
                                  </p:childTnLst>
                                </p:cTn>
                              </p:par>
                            </p:childTnLst>
                          </p:cTn>
                        </p:par>
                        <p:par>
                          <p:cTn id="45" fill="hold" nodeType="afterGroup">
                            <p:stCondLst>
                              <p:cond delay="1000"/>
                            </p:stCondLst>
                            <p:childTnLst>
                              <p:par>
                                <p:cTn id="46" presetID="22" presetClass="entr" presetSubtype="8" fill="hold" grpId="0" nodeType="afterEffect">
                                  <p:stCondLst>
                                    <p:cond delay="0"/>
                                  </p:stCondLst>
                                  <p:childTnLst>
                                    <p:set>
                                      <p:cBhvr>
                                        <p:cTn id="47" dur="1" fill="hold">
                                          <p:stCondLst>
                                            <p:cond delay="0"/>
                                          </p:stCondLst>
                                        </p:cTn>
                                        <p:tgtEl>
                                          <p:spTgt spid="88083"/>
                                        </p:tgtEl>
                                        <p:attrNameLst>
                                          <p:attrName>style.visibility</p:attrName>
                                        </p:attrNameLst>
                                      </p:cBhvr>
                                      <p:to>
                                        <p:strVal val="visible"/>
                                      </p:to>
                                    </p:set>
                                    <p:animEffect transition="in" filter="wipe(left)">
                                      <p:cBhvr>
                                        <p:cTn id="48" dur="500"/>
                                        <p:tgtEl>
                                          <p:spTgt spid="88083"/>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88086"/>
                                        </p:tgtEl>
                                        <p:attrNameLst>
                                          <p:attrName>style.visibility</p:attrName>
                                        </p:attrNameLst>
                                      </p:cBhvr>
                                      <p:to>
                                        <p:strVal val="visible"/>
                                      </p:to>
                                    </p:set>
                                    <p:animEffect transition="in" filter="wipe(left)">
                                      <p:cBhvr>
                                        <p:cTn id="53" dur="500"/>
                                        <p:tgtEl>
                                          <p:spTgt spid="88086"/>
                                        </p:tgtEl>
                                      </p:cBhvr>
                                    </p:animEffect>
                                  </p:childTnLst>
                                </p:cTn>
                              </p:par>
                            </p:childTnLst>
                          </p:cTn>
                        </p:par>
                        <p:par>
                          <p:cTn id="54" fill="hold" nodeType="afterGroup">
                            <p:stCondLst>
                              <p:cond delay="500"/>
                            </p:stCondLst>
                            <p:childTnLst>
                              <p:par>
                                <p:cTn id="55" presetID="22" presetClass="entr" presetSubtype="8" fill="hold" grpId="0" nodeType="afterEffect">
                                  <p:stCondLst>
                                    <p:cond delay="0"/>
                                  </p:stCondLst>
                                  <p:childTnLst>
                                    <p:set>
                                      <p:cBhvr>
                                        <p:cTn id="56" dur="1" fill="hold">
                                          <p:stCondLst>
                                            <p:cond delay="0"/>
                                          </p:stCondLst>
                                        </p:cTn>
                                        <p:tgtEl>
                                          <p:spTgt spid="88087"/>
                                        </p:tgtEl>
                                        <p:attrNameLst>
                                          <p:attrName>style.visibility</p:attrName>
                                        </p:attrNameLst>
                                      </p:cBhvr>
                                      <p:to>
                                        <p:strVal val="visible"/>
                                      </p:to>
                                    </p:set>
                                    <p:animEffect transition="in" filter="wipe(left)">
                                      <p:cBhvr>
                                        <p:cTn id="57" dur="500"/>
                                        <p:tgtEl>
                                          <p:spTgt spid="88087"/>
                                        </p:tgtEl>
                                      </p:cBhvr>
                                    </p:animEffect>
                                  </p:childTnLst>
                                </p:cTn>
                              </p:par>
                            </p:childTnLst>
                          </p:cTn>
                        </p:par>
                        <p:par>
                          <p:cTn id="58" fill="hold" nodeType="afterGroup">
                            <p:stCondLst>
                              <p:cond delay="1000"/>
                            </p:stCondLst>
                            <p:childTnLst>
                              <p:par>
                                <p:cTn id="59" presetID="22" presetClass="entr" presetSubtype="8" fill="hold" grpId="0" nodeType="afterEffect">
                                  <p:stCondLst>
                                    <p:cond delay="0"/>
                                  </p:stCondLst>
                                  <p:childTnLst>
                                    <p:set>
                                      <p:cBhvr>
                                        <p:cTn id="60" dur="1" fill="hold">
                                          <p:stCondLst>
                                            <p:cond delay="0"/>
                                          </p:stCondLst>
                                        </p:cTn>
                                        <p:tgtEl>
                                          <p:spTgt spid="88088"/>
                                        </p:tgtEl>
                                        <p:attrNameLst>
                                          <p:attrName>style.visibility</p:attrName>
                                        </p:attrNameLst>
                                      </p:cBhvr>
                                      <p:to>
                                        <p:strVal val="visible"/>
                                      </p:to>
                                    </p:set>
                                    <p:animEffect transition="in" filter="wipe(left)">
                                      <p:cBhvr>
                                        <p:cTn id="61" dur="500"/>
                                        <p:tgtEl>
                                          <p:spTgt spid="88088"/>
                                        </p:tgtEl>
                                      </p:cBhvr>
                                    </p:animEffect>
                                  </p:childTnLst>
                                </p:cTn>
                              </p:par>
                            </p:childTnLst>
                          </p:cTn>
                        </p:par>
                      </p:childTnLst>
                    </p:cTn>
                  </p:par>
                  <p:par>
                    <p:cTn id="62" fill="hold" nodeType="clickPar">
                      <p:stCondLst>
                        <p:cond delay="indefinite"/>
                      </p:stCondLst>
                      <p:childTnLst>
                        <p:par>
                          <p:cTn id="63" fill="hold" nodeType="withGroup">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88089"/>
                                        </p:tgtEl>
                                        <p:attrNameLst>
                                          <p:attrName>style.visibility</p:attrName>
                                        </p:attrNameLst>
                                      </p:cBhvr>
                                      <p:to>
                                        <p:strVal val="visible"/>
                                      </p:to>
                                    </p:set>
                                    <p:animEffect transition="in" filter="wipe(left)">
                                      <p:cBhvr>
                                        <p:cTn id="66" dur="500"/>
                                        <p:tgtEl>
                                          <p:spTgt spid="88089"/>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88096"/>
                                        </p:tgtEl>
                                        <p:attrNameLst>
                                          <p:attrName>style.visibility</p:attrName>
                                        </p:attrNameLst>
                                      </p:cBhvr>
                                      <p:to>
                                        <p:strVal val="visible"/>
                                      </p:to>
                                    </p:set>
                                    <p:animEffect transition="in" filter="wipe(left)">
                                      <p:cBhvr>
                                        <p:cTn id="71" dur="500"/>
                                        <p:tgtEl>
                                          <p:spTgt spid="88096"/>
                                        </p:tgtEl>
                                      </p:cBhvr>
                                    </p:animEffect>
                                  </p:childTnLst>
                                </p:cTn>
                              </p:par>
                            </p:childTnLst>
                          </p:cTn>
                        </p:par>
                        <p:par>
                          <p:cTn id="72" fill="hold" nodeType="afterGroup">
                            <p:stCondLst>
                              <p:cond delay="500"/>
                            </p:stCondLst>
                            <p:childTnLst>
                              <p:par>
                                <p:cTn id="73" presetID="22" presetClass="entr" presetSubtype="8" fill="hold" grpId="0" nodeType="afterEffect">
                                  <p:stCondLst>
                                    <p:cond delay="0"/>
                                  </p:stCondLst>
                                  <p:childTnLst>
                                    <p:set>
                                      <p:cBhvr>
                                        <p:cTn id="74" dur="1" fill="hold">
                                          <p:stCondLst>
                                            <p:cond delay="0"/>
                                          </p:stCondLst>
                                        </p:cTn>
                                        <p:tgtEl>
                                          <p:spTgt spid="88100"/>
                                        </p:tgtEl>
                                        <p:attrNameLst>
                                          <p:attrName>style.visibility</p:attrName>
                                        </p:attrNameLst>
                                      </p:cBhvr>
                                      <p:to>
                                        <p:strVal val="visible"/>
                                      </p:to>
                                    </p:set>
                                    <p:animEffect transition="in" filter="wipe(left)">
                                      <p:cBhvr>
                                        <p:cTn id="75" dur="500"/>
                                        <p:tgtEl>
                                          <p:spTgt spid="88100"/>
                                        </p:tgtEl>
                                      </p:cBhvr>
                                    </p:animEffect>
                                  </p:childTnLst>
                                </p:cTn>
                              </p:par>
                            </p:childTnLst>
                          </p:cTn>
                        </p:par>
                      </p:childTnLst>
                    </p:cTn>
                  </p:par>
                  <p:par>
                    <p:cTn id="76" fill="hold" nodeType="clickPar">
                      <p:stCondLst>
                        <p:cond delay="indefinite"/>
                      </p:stCondLst>
                      <p:childTnLst>
                        <p:par>
                          <p:cTn id="77" fill="hold" nodeType="withGroup">
                            <p:stCondLst>
                              <p:cond delay="0"/>
                            </p:stCondLst>
                            <p:childTnLst>
                              <p:par>
                                <p:cTn id="78" presetID="22" presetClass="entr" presetSubtype="8" fill="hold" grpId="0" nodeType="clickEffect">
                                  <p:stCondLst>
                                    <p:cond delay="0"/>
                                  </p:stCondLst>
                                  <p:childTnLst>
                                    <p:set>
                                      <p:cBhvr>
                                        <p:cTn id="79" dur="1" fill="hold">
                                          <p:stCondLst>
                                            <p:cond delay="0"/>
                                          </p:stCondLst>
                                        </p:cTn>
                                        <p:tgtEl>
                                          <p:spTgt spid="88101"/>
                                        </p:tgtEl>
                                        <p:attrNameLst>
                                          <p:attrName>style.visibility</p:attrName>
                                        </p:attrNameLst>
                                      </p:cBhvr>
                                      <p:to>
                                        <p:strVal val="visible"/>
                                      </p:to>
                                    </p:set>
                                    <p:animEffect transition="in" filter="wipe(left)">
                                      <p:cBhvr>
                                        <p:cTn id="80" dur="500"/>
                                        <p:tgtEl>
                                          <p:spTgt spid="88101"/>
                                        </p:tgtEl>
                                      </p:cBhvr>
                                    </p:animEffect>
                                  </p:childTnLst>
                                </p:cTn>
                              </p:par>
                            </p:childTnLst>
                          </p:cTn>
                        </p:par>
                      </p:childTnLst>
                    </p:cTn>
                  </p:par>
                  <p:par>
                    <p:cTn id="81" fill="hold" nodeType="clickPar">
                      <p:stCondLst>
                        <p:cond delay="indefinite"/>
                      </p:stCondLst>
                      <p:childTnLst>
                        <p:par>
                          <p:cTn id="82" fill="hold" nodeType="withGroup">
                            <p:stCondLst>
                              <p:cond delay="0"/>
                            </p:stCondLst>
                            <p:childTnLst>
                              <p:par>
                                <p:cTn id="83" presetID="22" presetClass="entr" presetSubtype="8" fill="hold" grpId="0" nodeType="clickEffect">
                                  <p:stCondLst>
                                    <p:cond delay="0"/>
                                  </p:stCondLst>
                                  <p:childTnLst>
                                    <p:set>
                                      <p:cBhvr>
                                        <p:cTn id="84" dur="1" fill="hold">
                                          <p:stCondLst>
                                            <p:cond delay="0"/>
                                          </p:stCondLst>
                                        </p:cTn>
                                        <p:tgtEl>
                                          <p:spTgt spid="88097"/>
                                        </p:tgtEl>
                                        <p:attrNameLst>
                                          <p:attrName>style.visibility</p:attrName>
                                        </p:attrNameLst>
                                      </p:cBhvr>
                                      <p:to>
                                        <p:strVal val="visible"/>
                                      </p:to>
                                    </p:set>
                                    <p:animEffect transition="in" filter="wipe(left)">
                                      <p:cBhvr>
                                        <p:cTn id="85" dur="500"/>
                                        <p:tgtEl>
                                          <p:spTgt spid="88097"/>
                                        </p:tgtEl>
                                      </p:cBhvr>
                                    </p:animEffect>
                                  </p:childTnLst>
                                </p:cTn>
                              </p:par>
                            </p:childTnLst>
                          </p:cTn>
                        </p:par>
                        <p:par>
                          <p:cTn id="86" fill="hold" nodeType="afterGroup">
                            <p:stCondLst>
                              <p:cond delay="500"/>
                            </p:stCondLst>
                            <p:childTnLst>
                              <p:par>
                                <p:cTn id="87" presetID="22" presetClass="entr" presetSubtype="8" fill="hold" grpId="0" nodeType="afterEffect">
                                  <p:stCondLst>
                                    <p:cond delay="0"/>
                                  </p:stCondLst>
                                  <p:childTnLst>
                                    <p:set>
                                      <p:cBhvr>
                                        <p:cTn id="88" dur="1" fill="hold">
                                          <p:stCondLst>
                                            <p:cond delay="0"/>
                                          </p:stCondLst>
                                        </p:cTn>
                                        <p:tgtEl>
                                          <p:spTgt spid="88098"/>
                                        </p:tgtEl>
                                        <p:attrNameLst>
                                          <p:attrName>style.visibility</p:attrName>
                                        </p:attrNameLst>
                                      </p:cBhvr>
                                      <p:to>
                                        <p:strVal val="visible"/>
                                      </p:to>
                                    </p:set>
                                    <p:animEffect transition="in" filter="wipe(left)">
                                      <p:cBhvr>
                                        <p:cTn id="89" dur="500"/>
                                        <p:tgtEl>
                                          <p:spTgt spid="88098"/>
                                        </p:tgtEl>
                                      </p:cBhvr>
                                    </p:animEffect>
                                  </p:childTnLst>
                                </p:cTn>
                              </p:par>
                            </p:childTnLst>
                          </p:cTn>
                        </p:par>
                      </p:childTnLst>
                    </p:cTn>
                  </p:par>
                  <p:par>
                    <p:cTn id="90" fill="hold" nodeType="clickPar">
                      <p:stCondLst>
                        <p:cond delay="indefinite"/>
                      </p:stCondLst>
                      <p:childTnLst>
                        <p:par>
                          <p:cTn id="91" fill="hold" nodeType="withGroup">
                            <p:stCondLst>
                              <p:cond delay="0"/>
                            </p:stCondLst>
                            <p:childTnLst>
                              <p:par>
                                <p:cTn id="92" presetID="22" presetClass="entr" presetSubtype="8" fill="hold" grpId="0" nodeType="clickEffect">
                                  <p:stCondLst>
                                    <p:cond delay="0"/>
                                  </p:stCondLst>
                                  <p:childTnLst>
                                    <p:set>
                                      <p:cBhvr>
                                        <p:cTn id="93" dur="1" fill="hold">
                                          <p:stCondLst>
                                            <p:cond delay="0"/>
                                          </p:stCondLst>
                                        </p:cTn>
                                        <p:tgtEl>
                                          <p:spTgt spid="88099"/>
                                        </p:tgtEl>
                                        <p:attrNameLst>
                                          <p:attrName>style.visibility</p:attrName>
                                        </p:attrNameLst>
                                      </p:cBhvr>
                                      <p:to>
                                        <p:strVal val="visible"/>
                                      </p:to>
                                    </p:set>
                                    <p:animEffect transition="in" filter="wipe(left)">
                                      <p:cBhvr>
                                        <p:cTn id="94" dur="500"/>
                                        <p:tgtEl>
                                          <p:spTgt spid="88099"/>
                                        </p:tgtEl>
                                      </p:cBhvr>
                                    </p:animEffect>
                                  </p:childTnLst>
                                </p:cTn>
                              </p:par>
                            </p:childTnLst>
                          </p:cTn>
                        </p:par>
                        <p:par>
                          <p:cTn id="95" fill="hold" nodeType="afterGroup">
                            <p:stCondLst>
                              <p:cond delay="500"/>
                            </p:stCondLst>
                            <p:childTnLst>
                              <p:par>
                                <p:cTn id="96" presetID="22" presetClass="entr" presetSubtype="8" fill="hold" grpId="0" nodeType="afterEffect">
                                  <p:stCondLst>
                                    <p:cond delay="0"/>
                                  </p:stCondLst>
                                  <p:childTnLst>
                                    <p:set>
                                      <p:cBhvr>
                                        <p:cTn id="97" dur="1" fill="hold">
                                          <p:stCondLst>
                                            <p:cond delay="0"/>
                                          </p:stCondLst>
                                        </p:cTn>
                                        <p:tgtEl>
                                          <p:spTgt spid="88102"/>
                                        </p:tgtEl>
                                        <p:attrNameLst>
                                          <p:attrName>style.visibility</p:attrName>
                                        </p:attrNameLst>
                                      </p:cBhvr>
                                      <p:to>
                                        <p:strVal val="visible"/>
                                      </p:to>
                                    </p:set>
                                    <p:animEffect transition="in" filter="wipe(left)">
                                      <p:cBhvr>
                                        <p:cTn id="98" dur="500"/>
                                        <p:tgtEl>
                                          <p:spTgt spid="88102"/>
                                        </p:tgtEl>
                                      </p:cBhvr>
                                    </p:animEffect>
                                  </p:childTnLst>
                                </p:cTn>
                              </p:par>
                            </p:childTnLst>
                          </p:cTn>
                        </p:par>
                        <p:par>
                          <p:cTn id="99" fill="hold" nodeType="afterGroup">
                            <p:stCondLst>
                              <p:cond delay="1000"/>
                            </p:stCondLst>
                            <p:childTnLst>
                              <p:par>
                                <p:cTn id="100" presetID="22" presetClass="entr" presetSubtype="8" fill="hold" grpId="0" nodeType="afterEffect">
                                  <p:stCondLst>
                                    <p:cond delay="0"/>
                                  </p:stCondLst>
                                  <p:childTnLst>
                                    <p:set>
                                      <p:cBhvr>
                                        <p:cTn id="101" dur="1" fill="hold">
                                          <p:stCondLst>
                                            <p:cond delay="0"/>
                                          </p:stCondLst>
                                        </p:cTn>
                                        <p:tgtEl>
                                          <p:spTgt spid="88103"/>
                                        </p:tgtEl>
                                        <p:attrNameLst>
                                          <p:attrName>style.visibility</p:attrName>
                                        </p:attrNameLst>
                                      </p:cBhvr>
                                      <p:to>
                                        <p:strVal val="visible"/>
                                      </p:to>
                                    </p:set>
                                    <p:animEffect transition="in" filter="wipe(left)">
                                      <p:cBhvr>
                                        <p:cTn id="102" dur="500"/>
                                        <p:tgtEl>
                                          <p:spTgt spid="88103"/>
                                        </p:tgtEl>
                                      </p:cBhvr>
                                    </p:animEffect>
                                  </p:childTnLst>
                                </p:cTn>
                              </p:par>
                            </p:childTnLst>
                          </p:cTn>
                        </p:par>
                      </p:childTnLst>
                    </p:cTn>
                  </p:par>
                  <p:par>
                    <p:cTn id="103" fill="hold" nodeType="clickPar">
                      <p:stCondLst>
                        <p:cond delay="indefinite"/>
                      </p:stCondLst>
                      <p:childTnLst>
                        <p:par>
                          <p:cTn id="104" fill="hold" nodeType="withGroup">
                            <p:stCondLst>
                              <p:cond delay="0"/>
                            </p:stCondLst>
                            <p:childTnLst>
                              <p:par>
                                <p:cTn id="105" presetID="22" presetClass="entr" presetSubtype="8" fill="hold" grpId="0" nodeType="clickEffect">
                                  <p:stCondLst>
                                    <p:cond delay="0"/>
                                  </p:stCondLst>
                                  <p:childTnLst>
                                    <p:set>
                                      <p:cBhvr>
                                        <p:cTn id="106" dur="1" fill="hold">
                                          <p:stCondLst>
                                            <p:cond delay="0"/>
                                          </p:stCondLst>
                                        </p:cTn>
                                        <p:tgtEl>
                                          <p:spTgt spid="88104"/>
                                        </p:tgtEl>
                                        <p:attrNameLst>
                                          <p:attrName>style.visibility</p:attrName>
                                        </p:attrNameLst>
                                      </p:cBhvr>
                                      <p:to>
                                        <p:strVal val="visible"/>
                                      </p:to>
                                    </p:set>
                                    <p:animEffect transition="in" filter="wipe(left)">
                                      <p:cBhvr>
                                        <p:cTn id="107" dur="500"/>
                                        <p:tgtEl>
                                          <p:spTgt spid="88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75" grpId="0" autoUpdateAnimBg="0"/>
      <p:bldP spid="88076" grpId="0"/>
      <p:bldP spid="88077" grpId="0" animBg="1"/>
      <p:bldP spid="88078" grpId="0"/>
      <p:bldP spid="88079" grpId="0" animBg="1"/>
      <p:bldP spid="88080" grpId="0"/>
      <p:bldP spid="88081" grpId="0"/>
      <p:bldP spid="88082" grpId="0"/>
      <p:bldP spid="88083" grpId="0" animBg="1"/>
      <p:bldP spid="88085" grpId="0" animBg="1"/>
      <p:bldP spid="88086" grpId="0"/>
      <p:bldP spid="88087" grpId="0" animBg="1"/>
      <p:bldP spid="88088" grpId="0" animBg="1"/>
      <p:bldP spid="88089" grpId="0" animBg="1"/>
      <p:bldP spid="88096" grpId="0"/>
      <p:bldP spid="88097" grpId="0"/>
      <p:bldP spid="88098" grpId="0" animBg="1"/>
      <p:bldP spid="88099" grpId="0"/>
      <p:bldP spid="88100" grpId="0" animBg="1"/>
      <p:bldP spid="88101" grpId="0"/>
      <p:bldP spid="88102" grpId="0" animBg="1"/>
      <p:bldP spid="88103" grpId="0" animBg="1"/>
      <p:bldP spid="8810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6" descr="c83d70cf3bc79f3d73f2fe11b8a1cd11738b4710b91271c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2225" y="77788"/>
            <a:ext cx="2603500" cy="820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59" name="Text Box 7"/>
          <p:cNvSpPr txBox="1">
            <a:spLocks noChangeArrowheads="1"/>
          </p:cNvSpPr>
          <p:nvPr/>
        </p:nvSpPr>
        <p:spPr bwMode="auto">
          <a:xfrm>
            <a:off x="428625" y="1863725"/>
            <a:ext cx="84724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endParaRPr lang="zh-CN" altLang="zh-CN"/>
          </a:p>
        </p:txBody>
      </p:sp>
      <p:sp>
        <p:nvSpPr>
          <p:cNvPr id="45060" name="Text Box 8"/>
          <p:cNvSpPr txBox="1">
            <a:spLocks noChangeArrowheads="1"/>
          </p:cNvSpPr>
          <p:nvPr/>
        </p:nvSpPr>
        <p:spPr bwMode="auto">
          <a:xfrm>
            <a:off x="160338" y="1084263"/>
            <a:ext cx="8831262" cy="521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en-US" altLang="zh-CN" sz="2800"/>
              <a:t>        </a:t>
            </a:r>
            <a:r>
              <a:rPr lang="zh-CN" altLang="en-US" sz="2800"/>
              <a:t>鞍钢集团公司（简称鞍钢）成立于</a:t>
            </a:r>
            <a:r>
              <a:rPr lang="en-US" altLang="zh-CN" sz="2800"/>
              <a:t>2010</a:t>
            </a:r>
            <a:r>
              <a:rPr lang="zh-CN" altLang="en-US" sz="2800"/>
              <a:t>年</a:t>
            </a:r>
            <a:r>
              <a:rPr lang="en-US" altLang="zh-CN" sz="2800"/>
              <a:t>5</a:t>
            </a:r>
            <a:r>
              <a:rPr lang="zh-CN" altLang="en-US" sz="2800"/>
              <a:t>月，由鞍山钢铁集团公司（简称鞍山钢铁）和攀钢集团有限公司（简称攀钢）联合重组而成。鞍山钢铁是新中国第一个恢复建设的大型钢铁联合企业和最早建成的钢铁生产基地，被誉为“中国钢铁工业的摇篮”“共和国钢铁工业的长子”；重组后的鞍钢集团公司已形成跨区域、多基地、国际化的发展格局，成为国内布局完善、最具有资源优势的钢铁企业。曾获得国家首批“创新型企业”、首批“全国企事业知识产权示范单位”荣誉称号和国家认定企业技术中心成就奖。是国内首家具有成套技术输出能力的钢铁企业。</a:t>
            </a:r>
            <a:r>
              <a:rPr lang="en-US" altLang="zh-CN" sz="2800"/>
              <a:t>2011</a:t>
            </a:r>
            <a:r>
              <a:rPr lang="zh-CN" altLang="en-US" sz="2800"/>
              <a:t>年名列世界</a:t>
            </a:r>
            <a:r>
              <a:rPr lang="en-US" altLang="zh-CN" sz="2800"/>
              <a:t>500</a:t>
            </a:r>
            <a:r>
              <a:rPr lang="zh-CN" altLang="en-US" sz="2800"/>
              <a:t>强第</a:t>
            </a:r>
            <a:r>
              <a:rPr lang="en-US" altLang="zh-CN" sz="2800"/>
              <a:t>462</a:t>
            </a:r>
            <a:r>
              <a:rPr lang="zh-CN" altLang="en-US" sz="2800"/>
              <a:t>位。目前，鞍钢集团具备钢铁产能</a:t>
            </a:r>
            <a:r>
              <a:rPr lang="en-US" altLang="zh-CN" sz="2800"/>
              <a:t>3860</a:t>
            </a:r>
            <a:r>
              <a:rPr lang="zh-CN" altLang="en-US" sz="2800"/>
              <a:t>万吨 </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7" name="Picture 5" descr="128953130474687500"/>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19163" y="177800"/>
            <a:ext cx="6797675" cy="459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19" name="Picture 7" descr="1_324719681"/>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68288" y="3706813"/>
            <a:ext cx="4114800" cy="284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21" name="Picture 9" descr="tp214b"/>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849563" y="2957513"/>
            <a:ext cx="5715000"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5" name="AutoShape 10">
            <a:hlinkClick r:id="rId5" action="ppaction://hlinksldjump" highlightClick="1"/>
          </p:cNvPr>
          <p:cNvSpPr>
            <a:spLocks noChangeArrowheads="1"/>
          </p:cNvSpPr>
          <p:nvPr/>
        </p:nvSpPr>
        <p:spPr bwMode="auto">
          <a:xfrm>
            <a:off x="8586788" y="6216650"/>
            <a:ext cx="406400" cy="457200"/>
          </a:xfrm>
          <a:prstGeom prst="actionButtonBackPrevious">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withEffect">
                                  <p:stCondLst>
                                    <p:cond delay="0"/>
                                  </p:stCondLst>
                                  <p:childTnLst>
                                    <p:set>
                                      <p:cBhvr>
                                        <p:cTn id="6" dur="1" fill="hold">
                                          <p:stCondLst>
                                            <p:cond delay="0"/>
                                          </p:stCondLst>
                                        </p:cTn>
                                        <p:tgtEl>
                                          <p:spTgt spid="90117"/>
                                        </p:tgtEl>
                                        <p:attrNameLst>
                                          <p:attrName>style.visibility</p:attrName>
                                        </p:attrNameLst>
                                      </p:cBhvr>
                                      <p:to>
                                        <p:strVal val="visible"/>
                                      </p:to>
                                    </p:set>
                                    <p:animEffect transition="in" filter="box(out)">
                                      <p:cBhvr>
                                        <p:cTn id="7" dur="500"/>
                                        <p:tgtEl>
                                          <p:spTgt spid="9011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nodeType="clickEffect">
                                  <p:stCondLst>
                                    <p:cond delay="0"/>
                                  </p:stCondLst>
                                  <p:childTnLst>
                                    <p:set>
                                      <p:cBhvr>
                                        <p:cTn id="11" dur="1" fill="hold">
                                          <p:stCondLst>
                                            <p:cond delay="0"/>
                                          </p:stCondLst>
                                        </p:cTn>
                                        <p:tgtEl>
                                          <p:spTgt spid="90119"/>
                                        </p:tgtEl>
                                        <p:attrNameLst>
                                          <p:attrName>style.visibility</p:attrName>
                                        </p:attrNameLst>
                                      </p:cBhvr>
                                      <p:to>
                                        <p:strVal val="visible"/>
                                      </p:to>
                                    </p:set>
                                    <p:animEffect transition="in" filter="box(out)">
                                      <p:cBhvr>
                                        <p:cTn id="12" dur="500"/>
                                        <p:tgtEl>
                                          <p:spTgt spid="9011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nodeType="clickEffect">
                                  <p:stCondLst>
                                    <p:cond delay="0"/>
                                  </p:stCondLst>
                                  <p:childTnLst>
                                    <p:set>
                                      <p:cBhvr>
                                        <p:cTn id="16" dur="1" fill="hold">
                                          <p:stCondLst>
                                            <p:cond delay="0"/>
                                          </p:stCondLst>
                                        </p:cTn>
                                        <p:tgtEl>
                                          <p:spTgt spid="90121"/>
                                        </p:tgtEl>
                                        <p:attrNameLst>
                                          <p:attrName>style.visibility</p:attrName>
                                        </p:attrNameLst>
                                      </p:cBhvr>
                                      <p:to>
                                        <p:strVal val="visible"/>
                                      </p:to>
                                    </p:set>
                                    <p:animEffect transition="in" filter="box(out)">
                                      <p:cBhvr>
                                        <p:cTn id="17" dur="500"/>
                                        <p:tgtEl>
                                          <p:spTgt spid="90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5" descr="200812212471438"/>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033463" y="153988"/>
            <a:ext cx="7248525" cy="465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66" name="Text Box 6"/>
          <p:cNvSpPr txBox="1">
            <a:spLocks noChangeArrowheads="1"/>
          </p:cNvSpPr>
          <p:nvPr/>
        </p:nvSpPr>
        <p:spPr bwMode="auto">
          <a:xfrm>
            <a:off x="236538" y="4754563"/>
            <a:ext cx="8710612"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r>
              <a:rPr kumimoji="1" lang="en-US" altLang="zh-CN" sz="2800" dirty="0">
                <a:ea typeface="宋体" pitchFamily="2" charset="-122"/>
              </a:rPr>
              <a:t>1</a:t>
            </a:r>
            <a:r>
              <a:rPr kumimoji="1" lang="zh-CN" altLang="en-US" sz="2800" dirty="0">
                <a:ea typeface="宋体" pitchFamily="2" charset="-122"/>
              </a:rPr>
              <a:t>、京津唐工业基地的工业中心主要有哪些？</a:t>
            </a:r>
          </a:p>
        </p:txBody>
      </p:sp>
      <p:sp>
        <p:nvSpPr>
          <p:cNvPr id="92168" name="Text Box 8"/>
          <p:cNvSpPr txBox="1">
            <a:spLocks noChangeArrowheads="1"/>
          </p:cNvSpPr>
          <p:nvPr/>
        </p:nvSpPr>
        <p:spPr bwMode="auto">
          <a:xfrm>
            <a:off x="44450" y="5297488"/>
            <a:ext cx="8897938"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r>
              <a:rPr kumimoji="1" lang="en-US" altLang="zh-CN" sz="2800" b="0" dirty="0">
                <a:ea typeface="宋体" pitchFamily="2" charset="-122"/>
              </a:rPr>
              <a:t>  </a:t>
            </a:r>
            <a:r>
              <a:rPr kumimoji="1" lang="en-US" altLang="zh-CN" sz="2800" dirty="0">
                <a:ea typeface="宋体" pitchFamily="2" charset="-122"/>
              </a:rPr>
              <a:t>2</a:t>
            </a:r>
            <a:r>
              <a:rPr kumimoji="1" lang="zh-CN" altLang="en-US" sz="2800" dirty="0">
                <a:ea typeface="宋体" pitchFamily="2" charset="-122"/>
              </a:rPr>
              <a:t>、京津塘工业基地有哪些主要的工业部门</a:t>
            </a:r>
            <a:r>
              <a:rPr kumimoji="1" lang="en-US" altLang="zh-CN" sz="2800" dirty="0">
                <a:ea typeface="宋体" pitchFamily="2" charset="-122"/>
              </a:rPr>
              <a:t>?     </a:t>
            </a:r>
          </a:p>
        </p:txBody>
      </p:sp>
      <p:sp>
        <p:nvSpPr>
          <p:cNvPr id="92169" name="Text Box 9"/>
          <p:cNvSpPr txBox="1">
            <a:spLocks noChangeArrowheads="1"/>
          </p:cNvSpPr>
          <p:nvPr/>
        </p:nvSpPr>
        <p:spPr bwMode="auto">
          <a:xfrm>
            <a:off x="2351088" y="1665288"/>
            <a:ext cx="811212" cy="457200"/>
          </a:xfrm>
          <a:prstGeom prst="rect">
            <a:avLst/>
          </a:prstGeom>
          <a:solidFill>
            <a:srgbClr val="FFCC6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a:t>北京</a:t>
            </a:r>
          </a:p>
        </p:txBody>
      </p:sp>
      <p:sp>
        <p:nvSpPr>
          <p:cNvPr id="92170" name="Text Box 10"/>
          <p:cNvSpPr txBox="1">
            <a:spLocks noChangeArrowheads="1"/>
          </p:cNvSpPr>
          <p:nvPr/>
        </p:nvSpPr>
        <p:spPr bwMode="auto">
          <a:xfrm>
            <a:off x="3346450" y="2744788"/>
            <a:ext cx="811213" cy="457200"/>
          </a:xfrm>
          <a:prstGeom prst="rect">
            <a:avLst/>
          </a:prstGeom>
          <a:solidFill>
            <a:srgbClr val="FFCC6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a:t>天津</a:t>
            </a:r>
          </a:p>
        </p:txBody>
      </p:sp>
      <p:sp>
        <p:nvSpPr>
          <p:cNvPr id="92171" name="Text Box 11"/>
          <p:cNvSpPr txBox="1">
            <a:spLocks noChangeArrowheads="1"/>
          </p:cNvSpPr>
          <p:nvPr/>
        </p:nvSpPr>
        <p:spPr bwMode="auto">
          <a:xfrm>
            <a:off x="4470400" y="2559050"/>
            <a:ext cx="811213" cy="457200"/>
          </a:xfrm>
          <a:prstGeom prst="rect">
            <a:avLst/>
          </a:prstGeom>
          <a:solidFill>
            <a:srgbClr val="FFCC6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a:t>唐山</a:t>
            </a:r>
          </a:p>
        </p:txBody>
      </p:sp>
      <p:sp>
        <p:nvSpPr>
          <p:cNvPr id="92172" name="Oval 12"/>
          <p:cNvSpPr>
            <a:spLocks noChangeArrowheads="1"/>
          </p:cNvSpPr>
          <p:nvPr/>
        </p:nvSpPr>
        <p:spPr bwMode="auto">
          <a:xfrm>
            <a:off x="6665913" y="752475"/>
            <a:ext cx="1771650" cy="4051300"/>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2173" name="Text Box 13"/>
          <p:cNvSpPr txBox="1">
            <a:spLocks noChangeArrowheads="1"/>
          </p:cNvSpPr>
          <p:nvPr/>
        </p:nvSpPr>
        <p:spPr bwMode="auto">
          <a:xfrm>
            <a:off x="695325" y="5730875"/>
            <a:ext cx="3624263"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2800" dirty="0">
                <a:solidFill>
                  <a:srgbClr val="CC0099"/>
                </a:solidFill>
              </a:rPr>
              <a:t>钢铁、石油、化工、电子、食品等</a:t>
            </a:r>
          </a:p>
        </p:txBody>
      </p:sp>
      <p:sp>
        <p:nvSpPr>
          <p:cNvPr id="92174" name="AutoShape 14"/>
          <p:cNvSpPr>
            <a:spLocks noChangeArrowheads="1"/>
          </p:cNvSpPr>
          <p:nvPr/>
        </p:nvSpPr>
        <p:spPr bwMode="auto">
          <a:xfrm>
            <a:off x="3967163" y="6091238"/>
            <a:ext cx="717550" cy="312737"/>
          </a:xfrm>
          <a:prstGeom prst="rightArrow">
            <a:avLst>
              <a:gd name="adj1" fmla="val 50000"/>
              <a:gd name="adj2" fmla="val 57360"/>
            </a:avLst>
          </a:prstGeom>
          <a:solidFill>
            <a:srgbClr val="3399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92175" name="Text Box 15"/>
          <p:cNvSpPr txBox="1">
            <a:spLocks noChangeArrowheads="1"/>
          </p:cNvSpPr>
          <p:nvPr/>
        </p:nvSpPr>
        <p:spPr bwMode="auto">
          <a:xfrm>
            <a:off x="4754563" y="5762625"/>
            <a:ext cx="2595562" cy="946150"/>
          </a:xfrm>
          <a:prstGeom prst="rect">
            <a:avLst/>
          </a:prstGeom>
          <a:solidFill>
            <a:srgbClr val="FFCC6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2800" dirty="0"/>
              <a:t>北方最大的</a:t>
            </a:r>
            <a:r>
              <a:rPr lang="zh-CN" altLang="en-US" sz="2800" dirty="0">
                <a:solidFill>
                  <a:srgbClr val="FF0000"/>
                </a:solidFill>
              </a:rPr>
              <a:t>综合性</a:t>
            </a:r>
            <a:r>
              <a:rPr lang="zh-CN" altLang="en-US" sz="2800" dirty="0"/>
              <a:t>工业基地</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2166"/>
                                        </p:tgtEl>
                                        <p:attrNameLst>
                                          <p:attrName>style.visibility</p:attrName>
                                        </p:attrNameLst>
                                      </p:cBhvr>
                                      <p:to>
                                        <p:strVal val="visible"/>
                                      </p:to>
                                    </p:set>
                                    <p:animEffect transition="in" filter="wipe(left)">
                                      <p:cBhvr>
                                        <p:cTn id="7" dur="500"/>
                                        <p:tgtEl>
                                          <p:spTgt spid="9216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2169"/>
                                        </p:tgtEl>
                                        <p:attrNameLst>
                                          <p:attrName>style.visibility</p:attrName>
                                        </p:attrNameLst>
                                      </p:cBhvr>
                                      <p:to>
                                        <p:strVal val="visible"/>
                                      </p:to>
                                    </p:set>
                                    <p:animEffect transition="in" filter="wipe(left)">
                                      <p:cBhvr>
                                        <p:cTn id="12" dur="500"/>
                                        <p:tgtEl>
                                          <p:spTgt spid="9216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2170"/>
                                        </p:tgtEl>
                                        <p:attrNameLst>
                                          <p:attrName>style.visibility</p:attrName>
                                        </p:attrNameLst>
                                      </p:cBhvr>
                                      <p:to>
                                        <p:strVal val="visible"/>
                                      </p:to>
                                    </p:set>
                                    <p:animEffect transition="in" filter="wipe(left)">
                                      <p:cBhvr>
                                        <p:cTn id="17" dur="500"/>
                                        <p:tgtEl>
                                          <p:spTgt spid="9217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2171"/>
                                        </p:tgtEl>
                                        <p:attrNameLst>
                                          <p:attrName>style.visibility</p:attrName>
                                        </p:attrNameLst>
                                      </p:cBhvr>
                                      <p:to>
                                        <p:strVal val="visible"/>
                                      </p:to>
                                    </p:set>
                                    <p:animEffect transition="in" filter="wipe(left)">
                                      <p:cBhvr>
                                        <p:cTn id="22" dur="500"/>
                                        <p:tgtEl>
                                          <p:spTgt spid="9217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2168"/>
                                        </p:tgtEl>
                                        <p:attrNameLst>
                                          <p:attrName>style.visibility</p:attrName>
                                        </p:attrNameLst>
                                      </p:cBhvr>
                                      <p:to>
                                        <p:strVal val="visible"/>
                                      </p:to>
                                    </p:set>
                                    <p:animEffect transition="in" filter="wipe(left)">
                                      <p:cBhvr>
                                        <p:cTn id="27" dur="500"/>
                                        <p:tgtEl>
                                          <p:spTgt spid="9216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92172"/>
                                        </p:tgtEl>
                                        <p:attrNameLst>
                                          <p:attrName>style.visibility</p:attrName>
                                        </p:attrNameLst>
                                      </p:cBhvr>
                                      <p:to>
                                        <p:strVal val="visible"/>
                                      </p:to>
                                    </p:set>
                                    <p:animEffect transition="in" filter="wipe(down)">
                                      <p:cBhvr>
                                        <p:cTn id="32" dur="500"/>
                                        <p:tgtEl>
                                          <p:spTgt spid="92172"/>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92173"/>
                                        </p:tgtEl>
                                        <p:attrNameLst>
                                          <p:attrName>style.visibility</p:attrName>
                                        </p:attrNameLst>
                                      </p:cBhvr>
                                      <p:to>
                                        <p:strVal val="visible"/>
                                      </p:to>
                                    </p:set>
                                    <p:animEffect transition="in" filter="wipe(left)">
                                      <p:cBhvr>
                                        <p:cTn id="37" dur="500"/>
                                        <p:tgtEl>
                                          <p:spTgt spid="92173"/>
                                        </p:tgtEl>
                                      </p:cBhvr>
                                    </p:animEffect>
                                  </p:childTnLst>
                                </p:cTn>
                              </p:par>
                            </p:childTnLst>
                          </p:cTn>
                        </p:par>
                        <p:par>
                          <p:cTn id="38" fill="hold" nodeType="afterGroup">
                            <p:stCondLst>
                              <p:cond delay="500"/>
                            </p:stCondLst>
                            <p:childTnLst>
                              <p:par>
                                <p:cTn id="39" presetID="22" presetClass="entr" presetSubtype="8" fill="hold" grpId="0" nodeType="afterEffect">
                                  <p:stCondLst>
                                    <p:cond delay="0"/>
                                  </p:stCondLst>
                                  <p:childTnLst>
                                    <p:set>
                                      <p:cBhvr>
                                        <p:cTn id="40" dur="1" fill="hold">
                                          <p:stCondLst>
                                            <p:cond delay="0"/>
                                          </p:stCondLst>
                                        </p:cTn>
                                        <p:tgtEl>
                                          <p:spTgt spid="92174"/>
                                        </p:tgtEl>
                                        <p:attrNameLst>
                                          <p:attrName>style.visibility</p:attrName>
                                        </p:attrNameLst>
                                      </p:cBhvr>
                                      <p:to>
                                        <p:strVal val="visible"/>
                                      </p:to>
                                    </p:set>
                                    <p:animEffect transition="in" filter="wipe(left)">
                                      <p:cBhvr>
                                        <p:cTn id="41" dur="500"/>
                                        <p:tgtEl>
                                          <p:spTgt spid="92174"/>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92175"/>
                                        </p:tgtEl>
                                        <p:attrNameLst>
                                          <p:attrName>style.visibility</p:attrName>
                                        </p:attrNameLst>
                                      </p:cBhvr>
                                      <p:to>
                                        <p:strVal val="visible"/>
                                      </p:to>
                                    </p:set>
                                    <p:animEffect transition="in" filter="wipe(left)">
                                      <p:cBhvr>
                                        <p:cTn id="46" dur="500"/>
                                        <p:tgtEl>
                                          <p:spTgt spid="921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6" grpId="0" autoUpdateAnimBg="0"/>
      <p:bldP spid="92168" grpId="0" autoUpdateAnimBg="0"/>
      <p:bldP spid="92169" grpId="0" animBg="1"/>
      <p:bldP spid="92170" grpId="0" animBg="1"/>
      <p:bldP spid="92171" grpId="0" animBg="1"/>
      <p:bldP spid="92172" grpId="0" animBg="1"/>
      <p:bldP spid="92173" grpId="0"/>
      <p:bldP spid="92174" grpId="0" animBg="1"/>
      <p:bldP spid="92175"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4" descr="200812212471438"/>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039938" y="4111625"/>
            <a:ext cx="3695700" cy="237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3189" name="Text Box 5"/>
          <p:cNvSpPr txBox="1">
            <a:spLocks noChangeArrowheads="1"/>
          </p:cNvSpPr>
          <p:nvPr/>
        </p:nvSpPr>
        <p:spPr bwMode="auto">
          <a:xfrm>
            <a:off x="0" y="192088"/>
            <a:ext cx="8975725"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r>
              <a:rPr kumimoji="1" lang="en-US" altLang="zh-CN" sz="2800" dirty="0">
                <a:ea typeface="宋体" pitchFamily="2" charset="-122"/>
              </a:rPr>
              <a:t>3</a:t>
            </a:r>
            <a:r>
              <a:rPr kumimoji="1" lang="zh-CN" altLang="en-US" sz="2800" dirty="0">
                <a:ea typeface="宋体" pitchFamily="2" charset="-122"/>
              </a:rPr>
              <a:t>、联系资源、交通、科技、市场等，分析京津唐工业基地发展的优越条件是什么？ </a:t>
            </a:r>
          </a:p>
        </p:txBody>
      </p:sp>
      <p:sp>
        <p:nvSpPr>
          <p:cNvPr id="93190" name="Text Box 6"/>
          <p:cNvSpPr txBox="1">
            <a:spLocks noChangeArrowheads="1"/>
          </p:cNvSpPr>
          <p:nvPr/>
        </p:nvSpPr>
        <p:spPr bwMode="auto">
          <a:xfrm>
            <a:off x="323850" y="1320800"/>
            <a:ext cx="30353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en-US" altLang="zh-CN" sz="2800" dirty="0">
                <a:solidFill>
                  <a:srgbClr val="CC0099"/>
                </a:solidFill>
              </a:rPr>
              <a:t>①</a:t>
            </a:r>
            <a:r>
              <a:rPr lang="zh-CN" altLang="en-US" sz="2800" dirty="0">
                <a:solidFill>
                  <a:srgbClr val="CC0099"/>
                </a:solidFill>
              </a:rPr>
              <a:t>矿产资源丰富</a:t>
            </a:r>
          </a:p>
        </p:txBody>
      </p:sp>
      <p:sp>
        <p:nvSpPr>
          <p:cNvPr id="93191" name="Text Box 7"/>
          <p:cNvSpPr txBox="1">
            <a:spLocks noChangeArrowheads="1"/>
          </p:cNvSpPr>
          <p:nvPr/>
        </p:nvSpPr>
        <p:spPr bwMode="auto">
          <a:xfrm>
            <a:off x="319088" y="1868488"/>
            <a:ext cx="4075112"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en-US" altLang="zh-CN" sz="2800" dirty="0">
                <a:solidFill>
                  <a:srgbClr val="CC0099"/>
                </a:solidFill>
              </a:rPr>
              <a:t>②</a:t>
            </a:r>
            <a:r>
              <a:rPr lang="zh-CN" altLang="en-US" sz="2800" dirty="0">
                <a:solidFill>
                  <a:srgbClr val="CC0099"/>
                </a:solidFill>
              </a:rPr>
              <a:t>海、陆、空交通便利</a:t>
            </a:r>
          </a:p>
        </p:txBody>
      </p:sp>
      <p:sp>
        <p:nvSpPr>
          <p:cNvPr id="93192" name="Text Box 8"/>
          <p:cNvSpPr txBox="1">
            <a:spLocks noChangeArrowheads="1"/>
          </p:cNvSpPr>
          <p:nvPr/>
        </p:nvSpPr>
        <p:spPr bwMode="auto">
          <a:xfrm>
            <a:off x="339725" y="2411413"/>
            <a:ext cx="5478463"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en-US" altLang="zh-CN" sz="2800" dirty="0">
                <a:solidFill>
                  <a:srgbClr val="CC0099"/>
                </a:solidFill>
              </a:rPr>
              <a:t>③</a:t>
            </a:r>
            <a:r>
              <a:rPr lang="zh-CN" altLang="en-US" sz="2800" dirty="0">
                <a:solidFill>
                  <a:srgbClr val="CC0099"/>
                </a:solidFill>
              </a:rPr>
              <a:t>高校多，人才多，科技水平高</a:t>
            </a:r>
          </a:p>
        </p:txBody>
      </p:sp>
      <p:sp>
        <p:nvSpPr>
          <p:cNvPr id="93193" name="Text Box 9"/>
          <p:cNvSpPr txBox="1">
            <a:spLocks noChangeArrowheads="1"/>
          </p:cNvSpPr>
          <p:nvPr/>
        </p:nvSpPr>
        <p:spPr bwMode="auto">
          <a:xfrm>
            <a:off x="354013" y="2873375"/>
            <a:ext cx="808037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en-US" altLang="zh-CN" sz="2800" dirty="0">
                <a:solidFill>
                  <a:srgbClr val="CC0099"/>
                </a:solidFill>
              </a:rPr>
              <a:t>④</a:t>
            </a:r>
            <a:r>
              <a:rPr lang="zh-CN" altLang="en-US" sz="2800" dirty="0">
                <a:solidFill>
                  <a:srgbClr val="CC0099"/>
                </a:solidFill>
              </a:rPr>
              <a:t>人口密集，劳动力充足，消费市场广大</a:t>
            </a:r>
          </a:p>
        </p:txBody>
      </p:sp>
      <p:sp>
        <p:nvSpPr>
          <p:cNvPr id="93194" name="Text Box 10"/>
          <p:cNvSpPr txBox="1">
            <a:spLocks noChangeArrowheads="1"/>
          </p:cNvSpPr>
          <p:nvPr/>
        </p:nvSpPr>
        <p:spPr bwMode="auto">
          <a:xfrm>
            <a:off x="342900" y="3340100"/>
            <a:ext cx="657701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en-US" altLang="zh-CN" sz="2800" dirty="0">
                <a:solidFill>
                  <a:srgbClr val="CC0099"/>
                </a:solidFill>
              </a:rPr>
              <a:t>⑤</a:t>
            </a:r>
            <a:r>
              <a:rPr lang="zh-CN" altLang="en-US" sz="2800" dirty="0">
                <a:solidFill>
                  <a:srgbClr val="CC0099"/>
                </a:solidFill>
              </a:rPr>
              <a:t>靠近山西、内蒙古能源基地</a:t>
            </a:r>
          </a:p>
        </p:txBody>
      </p:sp>
      <p:sp>
        <p:nvSpPr>
          <p:cNvPr id="48137" name="AutoShape 11">
            <a:hlinkClick r:id="rId3" action="ppaction://hlinksldjump" highlightClick="1"/>
          </p:cNvPr>
          <p:cNvSpPr>
            <a:spLocks noChangeArrowheads="1"/>
          </p:cNvSpPr>
          <p:nvPr/>
        </p:nvSpPr>
        <p:spPr bwMode="auto">
          <a:xfrm>
            <a:off x="8586788" y="6216650"/>
            <a:ext cx="406400" cy="457200"/>
          </a:xfrm>
          <a:prstGeom prst="actionButtonBackPrevious">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3189"/>
                                        </p:tgtEl>
                                        <p:attrNameLst>
                                          <p:attrName>style.visibility</p:attrName>
                                        </p:attrNameLst>
                                      </p:cBhvr>
                                      <p:to>
                                        <p:strVal val="visible"/>
                                      </p:to>
                                    </p:set>
                                    <p:animEffect transition="in" filter="wipe(left)">
                                      <p:cBhvr>
                                        <p:cTn id="7" dur="500"/>
                                        <p:tgtEl>
                                          <p:spTgt spid="9318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3190"/>
                                        </p:tgtEl>
                                        <p:attrNameLst>
                                          <p:attrName>style.visibility</p:attrName>
                                        </p:attrNameLst>
                                      </p:cBhvr>
                                      <p:to>
                                        <p:strVal val="visible"/>
                                      </p:to>
                                    </p:set>
                                    <p:animEffect transition="in" filter="wipe(left)">
                                      <p:cBhvr>
                                        <p:cTn id="12" dur="500"/>
                                        <p:tgtEl>
                                          <p:spTgt spid="9319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3191"/>
                                        </p:tgtEl>
                                        <p:attrNameLst>
                                          <p:attrName>style.visibility</p:attrName>
                                        </p:attrNameLst>
                                      </p:cBhvr>
                                      <p:to>
                                        <p:strVal val="visible"/>
                                      </p:to>
                                    </p:set>
                                    <p:animEffect transition="in" filter="wipe(left)">
                                      <p:cBhvr>
                                        <p:cTn id="17" dur="500"/>
                                        <p:tgtEl>
                                          <p:spTgt spid="9319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3192"/>
                                        </p:tgtEl>
                                        <p:attrNameLst>
                                          <p:attrName>style.visibility</p:attrName>
                                        </p:attrNameLst>
                                      </p:cBhvr>
                                      <p:to>
                                        <p:strVal val="visible"/>
                                      </p:to>
                                    </p:set>
                                    <p:animEffect transition="in" filter="wipe(left)">
                                      <p:cBhvr>
                                        <p:cTn id="22" dur="500"/>
                                        <p:tgtEl>
                                          <p:spTgt spid="9319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3193"/>
                                        </p:tgtEl>
                                        <p:attrNameLst>
                                          <p:attrName>style.visibility</p:attrName>
                                        </p:attrNameLst>
                                      </p:cBhvr>
                                      <p:to>
                                        <p:strVal val="visible"/>
                                      </p:to>
                                    </p:set>
                                    <p:animEffect transition="in" filter="wipe(left)">
                                      <p:cBhvr>
                                        <p:cTn id="27" dur="500"/>
                                        <p:tgtEl>
                                          <p:spTgt spid="9319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93194"/>
                                        </p:tgtEl>
                                        <p:attrNameLst>
                                          <p:attrName>style.visibility</p:attrName>
                                        </p:attrNameLst>
                                      </p:cBhvr>
                                      <p:to>
                                        <p:strVal val="visible"/>
                                      </p:to>
                                    </p:set>
                                    <p:animEffect transition="in" filter="wipe(left)">
                                      <p:cBhvr>
                                        <p:cTn id="32" dur="500"/>
                                        <p:tgtEl>
                                          <p:spTgt spid="93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9" grpId="0" autoUpdateAnimBg="0"/>
      <p:bldP spid="93190" grpId="0"/>
      <p:bldP spid="93191" grpId="0"/>
      <p:bldP spid="93192" grpId="0"/>
      <p:bldP spid="93193" grpId="0"/>
      <p:bldP spid="9319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5" descr="314e251f95cad1c8c8208c047f3e6709c83d70cf3bc77945"/>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20713" y="0"/>
            <a:ext cx="8523287" cy="673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5" name="Picture 8" descr="ZCJJEVY7V3{PT2ZCDXPJ5OJ"/>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77850" y="5481638"/>
            <a:ext cx="310515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17" name="Text Box 9"/>
          <p:cNvSpPr txBox="1">
            <a:spLocks noChangeArrowheads="1"/>
          </p:cNvSpPr>
          <p:nvPr/>
        </p:nvSpPr>
        <p:spPr bwMode="auto">
          <a:xfrm>
            <a:off x="7154863" y="2601913"/>
            <a:ext cx="811212" cy="457200"/>
          </a:xfrm>
          <a:prstGeom prst="rect">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a:t>上海</a:t>
            </a:r>
          </a:p>
        </p:txBody>
      </p:sp>
      <p:sp>
        <p:nvSpPr>
          <p:cNvPr id="94218" name="Text Box 10"/>
          <p:cNvSpPr txBox="1">
            <a:spLocks noChangeArrowheads="1"/>
          </p:cNvSpPr>
          <p:nvPr/>
        </p:nvSpPr>
        <p:spPr bwMode="auto">
          <a:xfrm>
            <a:off x="2708275" y="1677988"/>
            <a:ext cx="811213" cy="457200"/>
          </a:xfrm>
          <a:prstGeom prst="rect">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a:t>南京</a:t>
            </a:r>
          </a:p>
        </p:txBody>
      </p:sp>
      <p:sp>
        <p:nvSpPr>
          <p:cNvPr id="94219" name="Text Box 11"/>
          <p:cNvSpPr txBox="1">
            <a:spLocks noChangeArrowheads="1"/>
          </p:cNvSpPr>
          <p:nvPr/>
        </p:nvSpPr>
        <p:spPr bwMode="auto">
          <a:xfrm>
            <a:off x="3508375" y="4443413"/>
            <a:ext cx="811213" cy="457200"/>
          </a:xfrm>
          <a:prstGeom prst="rect">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a:t>杭州</a:t>
            </a:r>
          </a:p>
        </p:txBody>
      </p:sp>
      <p:sp>
        <p:nvSpPr>
          <p:cNvPr id="49159" name="Text Box 12"/>
          <p:cNvSpPr txBox="1">
            <a:spLocks noChangeArrowheads="1"/>
          </p:cNvSpPr>
          <p:nvPr/>
        </p:nvSpPr>
        <p:spPr bwMode="auto">
          <a:xfrm>
            <a:off x="6030913" y="219075"/>
            <a:ext cx="2962275" cy="4572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a:t>长江三角洲工业基地</a:t>
            </a:r>
          </a:p>
        </p:txBody>
      </p:sp>
      <p:sp>
        <p:nvSpPr>
          <p:cNvPr id="94221" name="Text Box 13"/>
          <p:cNvSpPr txBox="1">
            <a:spLocks noChangeArrowheads="1"/>
          </p:cNvSpPr>
          <p:nvPr/>
        </p:nvSpPr>
        <p:spPr bwMode="auto">
          <a:xfrm>
            <a:off x="522288" y="5414963"/>
            <a:ext cx="6297612" cy="701675"/>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4000"/>
              <a:t>我国最大的</a:t>
            </a:r>
            <a:r>
              <a:rPr lang="zh-CN" altLang="en-US" sz="4000">
                <a:solidFill>
                  <a:srgbClr val="FF0000"/>
                </a:solidFill>
              </a:rPr>
              <a:t>综合性</a:t>
            </a:r>
            <a:r>
              <a:rPr lang="zh-CN" altLang="en-US" sz="4000"/>
              <a:t>工业基地</a:t>
            </a:r>
          </a:p>
        </p:txBody>
      </p:sp>
      <p:sp>
        <p:nvSpPr>
          <p:cNvPr id="49161" name="Text Box 15"/>
          <p:cNvSpPr txBox="1">
            <a:spLocks noChangeArrowheads="1"/>
          </p:cNvSpPr>
          <p:nvPr/>
        </p:nvSpPr>
        <p:spPr bwMode="auto">
          <a:xfrm>
            <a:off x="6105525" y="671513"/>
            <a:ext cx="2962275" cy="4572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a:solidFill>
                  <a:srgbClr val="CC0099"/>
                </a:solidFill>
              </a:rPr>
              <a:t>（沪宁杭工业基地）</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4217"/>
                                        </p:tgtEl>
                                        <p:attrNameLst>
                                          <p:attrName>style.visibility</p:attrName>
                                        </p:attrNameLst>
                                      </p:cBhvr>
                                      <p:to>
                                        <p:strVal val="visible"/>
                                      </p:to>
                                    </p:set>
                                    <p:animEffect transition="in" filter="wipe(left)">
                                      <p:cBhvr>
                                        <p:cTn id="7" dur="500"/>
                                        <p:tgtEl>
                                          <p:spTgt spid="9421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4218"/>
                                        </p:tgtEl>
                                        <p:attrNameLst>
                                          <p:attrName>style.visibility</p:attrName>
                                        </p:attrNameLst>
                                      </p:cBhvr>
                                      <p:to>
                                        <p:strVal val="visible"/>
                                      </p:to>
                                    </p:set>
                                    <p:animEffect transition="in" filter="wipe(left)">
                                      <p:cBhvr>
                                        <p:cTn id="12" dur="500"/>
                                        <p:tgtEl>
                                          <p:spTgt spid="9421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4219"/>
                                        </p:tgtEl>
                                        <p:attrNameLst>
                                          <p:attrName>style.visibility</p:attrName>
                                        </p:attrNameLst>
                                      </p:cBhvr>
                                      <p:to>
                                        <p:strVal val="visible"/>
                                      </p:to>
                                    </p:set>
                                    <p:animEffect transition="in" filter="wipe(left)">
                                      <p:cBhvr>
                                        <p:cTn id="17" dur="500"/>
                                        <p:tgtEl>
                                          <p:spTgt spid="9421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4221"/>
                                        </p:tgtEl>
                                        <p:attrNameLst>
                                          <p:attrName>style.visibility</p:attrName>
                                        </p:attrNameLst>
                                      </p:cBhvr>
                                      <p:to>
                                        <p:strVal val="visible"/>
                                      </p:to>
                                    </p:set>
                                    <p:animEffect transition="in" filter="wipe(left)">
                                      <p:cBhvr>
                                        <p:cTn id="22" dur="500"/>
                                        <p:tgtEl>
                                          <p:spTgt spid="94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7" grpId="0" animBg="1"/>
      <p:bldP spid="94218" grpId="0" animBg="1"/>
      <p:bldP spid="94219" grpId="0" animBg="1"/>
      <p:bldP spid="94221"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ext Box 7"/>
          <p:cNvSpPr txBox="1">
            <a:spLocks noChangeArrowheads="1"/>
          </p:cNvSpPr>
          <p:nvPr/>
        </p:nvSpPr>
        <p:spPr bwMode="auto">
          <a:xfrm>
            <a:off x="195263" y="334963"/>
            <a:ext cx="8753475" cy="550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r>
              <a:rPr lang="zh-CN" altLang="en-US" sz="4400">
                <a:solidFill>
                  <a:srgbClr val="FF0000"/>
                </a:solidFill>
                <a:ea typeface="楷体" pitchFamily="49" charset="-122"/>
              </a:rPr>
              <a:t>宝钢集团</a:t>
            </a:r>
          </a:p>
          <a:p>
            <a:pPr eaLnBrk="1" hangingPunct="1"/>
            <a:r>
              <a:rPr lang="zh-CN" altLang="en-US"/>
              <a:t>        宝钢是中国最大、最现代化的钢铁联合企业。 </a:t>
            </a:r>
            <a:r>
              <a:rPr lang="en-US" altLang="zh-CN"/>
              <a:t>2012</a:t>
            </a:r>
            <a:r>
              <a:rPr lang="zh-CN" altLang="en-US"/>
              <a:t>年，宝钢连续第九年进入</a:t>
            </a:r>
            <a:r>
              <a:rPr lang="zh-CN" altLang="en-US">
                <a:hlinkClick r:id="rId2"/>
              </a:rPr>
              <a:t>美国</a:t>
            </a:r>
            <a:r>
              <a:rPr lang="en-US" altLang="zh-CN"/>
              <a:t>《</a:t>
            </a:r>
            <a:r>
              <a:rPr lang="zh-CN" altLang="en-US"/>
              <a:t>财富</a:t>
            </a:r>
            <a:r>
              <a:rPr lang="en-US" altLang="zh-CN"/>
              <a:t>》</a:t>
            </a:r>
            <a:r>
              <a:rPr lang="zh-CN" altLang="en-US"/>
              <a:t>杂志评选的</a:t>
            </a:r>
            <a:r>
              <a:rPr lang="zh-CN" altLang="en-US">
                <a:hlinkClick r:id="rId3"/>
              </a:rPr>
              <a:t>世界</a:t>
            </a:r>
            <a:r>
              <a:rPr lang="en-US" altLang="zh-CN">
                <a:hlinkClick r:id="rId3"/>
              </a:rPr>
              <a:t>500</a:t>
            </a:r>
            <a:r>
              <a:rPr lang="zh-CN" altLang="en-US">
                <a:hlinkClick r:id="rId3"/>
              </a:rPr>
              <a:t>强</a:t>
            </a:r>
            <a:r>
              <a:rPr lang="zh-CN" altLang="en-US"/>
              <a:t>榜单，位列第</a:t>
            </a:r>
            <a:r>
              <a:rPr lang="en-US" altLang="zh-CN"/>
              <a:t>197</a:t>
            </a:r>
            <a:r>
              <a:rPr lang="zh-CN" altLang="en-US"/>
              <a:t>位，并当选为“全球最受尊敬的公司”。截至</a:t>
            </a:r>
            <a:r>
              <a:rPr lang="en-US" altLang="zh-CN"/>
              <a:t>2012</a:t>
            </a:r>
            <a:r>
              <a:rPr lang="zh-CN" altLang="en-US"/>
              <a:t>年末，宝钢员工总数为</a:t>
            </a:r>
            <a:r>
              <a:rPr lang="en-US" altLang="zh-CN"/>
              <a:t>130401</a:t>
            </a:r>
            <a:r>
              <a:rPr lang="zh-CN" altLang="en-US"/>
              <a:t>人，分布在全球各地。宝钢股份以其诚信、人才、创新、管理、技术诸方面综合优势，奠定了在国际钢铁市场上世界级钢铁联合企业的地位。</a:t>
            </a:r>
            <a:r>
              <a:rPr lang="en-US" altLang="zh-CN"/>
              <a:t>《</a:t>
            </a:r>
            <a:r>
              <a:rPr lang="zh-CN" altLang="en-US"/>
              <a:t>世界钢铁业指南</a:t>
            </a:r>
            <a:r>
              <a:rPr lang="en-US" altLang="zh-CN"/>
              <a:t>》</a:t>
            </a:r>
            <a:r>
              <a:rPr lang="zh-CN" altLang="en-US"/>
              <a:t>评定宝钢股份在世界钢铁行业的综合竞争力为前三名，认为也是未来最具发展潜力的钢铁企业。　</a:t>
            </a:r>
          </a:p>
          <a:p>
            <a:pPr eaLnBrk="1" hangingPunct="1"/>
            <a:r>
              <a:rPr lang="zh-CN" altLang="en-US"/>
              <a:t>        公司专业生产高技术含量、高附加值的钢铁产品。在汽车用钢，造船用钢，油、气开采和输送用钢，家电用钢，不锈钢，特种材料用钢以及高等级建筑用钢等领域，宝钢股份在成为中国市场主要钢材供应商的同时，产品出口日本、韩国、欧美四十多个国家和地区 。</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61" name="Picture 5" descr="s_6856acc0ba6ac57370840f07b91c2d77336823"/>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71475" y="231775"/>
            <a:ext cx="5715000" cy="380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67" name="Picture 11" descr="22-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667000" y="2162175"/>
            <a:ext cx="3810000" cy="253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69" name="Picture 13" descr="0130000017712512129257644780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313238" y="3195638"/>
            <a:ext cx="4656137" cy="3490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71" name="Picture 15" descr="01300000220298121810485234174"/>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25412" y="698011"/>
            <a:ext cx="8893175" cy="562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16" fill="hold" nodeType="withEffect">
                                  <p:stCondLst>
                                    <p:cond delay="0"/>
                                  </p:stCondLst>
                                  <p:childTnLst>
                                    <p:set>
                                      <p:cBhvr>
                                        <p:cTn id="6" dur="1" fill="hold">
                                          <p:stCondLst>
                                            <p:cond delay="0"/>
                                          </p:stCondLst>
                                        </p:cTn>
                                        <p:tgtEl>
                                          <p:spTgt spid="96261"/>
                                        </p:tgtEl>
                                        <p:attrNameLst>
                                          <p:attrName>style.visibility</p:attrName>
                                        </p:attrNameLst>
                                      </p:cBhvr>
                                      <p:to>
                                        <p:strVal val="visible"/>
                                      </p:to>
                                    </p:set>
                                    <p:animEffect transition="in" filter="box(in)">
                                      <p:cBhvr>
                                        <p:cTn id="7" dur="500"/>
                                        <p:tgtEl>
                                          <p:spTgt spid="9626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96267"/>
                                        </p:tgtEl>
                                        <p:attrNameLst>
                                          <p:attrName>style.visibility</p:attrName>
                                        </p:attrNameLst>
                                      </p:cBhvr>
                                      <p:to>
                                        <p:strVal val="visible"/>
                                      </p:to>
                                    </p:set>
                                    <p:animEffect transition="in" filter="box(in)">
                                      <p:cBhvr>
                                        <p:cTn id="12" dur="500"/>
                                        <p:tgtEl>
                                          <p:spTgt spid="9626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nodeType="clickEffect">
                                  <p:stCondLst>
                                    <p:cond delay="0"/>
                                  </p:stCondLst>
                                  <p:childTnLst>
                                    <p:set>
                                      <p:cBhvr>
                                        <p:cTn id="16" dur="1" fill="hold">
                                          <p:stCondLst>
                                            <p:cond delay="0"/>
                                          </p:stCondLst>
                                        </p:cTn>
                                        <p:tgtEl>
                                          <p:spTgt spid="96269"/>
                                        </p:tgtEl>
                                        <p:attrNameLst>
                                          <p:attrName>style.visibility</p:attrName>
                                        </p:attrNameLst>
                                      </p:cBhvr>
                                      <p:to>
                                        <p:strVal val="visible"/>
                                      </p:to>
                                    </p:set>
                                    <p:animEffect transition="in" filter="box(in)">
                                      <p:cBhvr>
                                        <p:cTn id="17" dur="500"/>
                                        <p:tgtEl>
                                          <p:spTgt spid="9626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nodeType="clickEffect">
                                  <p:stCondLst>
                                    <p:cond delay="0"/>
                                  </p:stCondLst>
                                  <p:childTnLst>
                                    <p:set>
                                      <p:cBhvr>
                                        <p:cTn id="21" dur="1" fill="hold">
                                          <p:stCondLst>
                                            <p:cond delay="0"/>
                                          </p:stCondLst>
                                        </p:cTn>
                                        <p:tgtEl>
                                          <p:spTgt spid="96271"/>
                                        </p:tgtEl>
                                        <p:attrNameLst>
                                          <p:attrName>style.visibility</p:attrName>
                                        </p:attrNameLst>
                                      </p:cBhvr>
                                      <p:to>
                                        <p:strVal val="visible"/>
                                      </p:to>
                                    </p:set>
                                    <p:animEffect transition="in" filter="box(in)">
                                      <p:cBhvr>
                                        <p:cTn id="22" dur="500"/>
                                        <p:tgtEl>
                                          <p:spTgt spid="962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4" descr="314e251f95cad1c8c8208c047f3e6709c83d70cf3bc77945"/>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46050" y="222250"/>
            <a:ext cx="3940175" cy="311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7" name="AutoShape 5"/>
          <p:cNvSpPr>
            <a:spLocks noChangeArrowheads="1"/>
          </p:cNvSpPr>
          <p:nvPr/>
        </p:nvSpPr>
        <p:spPr bwMode="auto">
          <a:xfrm>
            <a:off x="4224338" y="369888"/>
            <a:ext cx="1898650" cy="938212"/>
          </a:xfrm>
          <a:prstGeom prst="wedgeRoundRectCallout">
            <a:avLst>
              <a:gd name="adj1" fmla="val -101671"/>
              <a:gd name="adj2" fmla="val 75889"/>
              <a:gd name="adj3" fmla="val 16667"/>
            </a:avLst>
          </a:prstGeom>
          <a:solidFill>
            <a:srgbClr val="FFCC66"/>
          </a:solidFill>
          <a:ln w="9525">
            <a:solidFill>
              <a:schemeClr val="tx1"/>
            </a:solidFill>
            <a:miter lim="800000"/>
            <a:headEnd/>
            <a:tailEnd/>
          </a:ln>
        </p:spPr>
        <p:txBody>
          <a:bodyPr/>
          <a:lstStyle/>
          <a:p>
            <a:pPr algn="ctr"/>
            <a:r>
              <a:rPr lang="zh-CN" altLang="en-US" sz="4400" dirty="0">
                <a:ea typeface="楷体" pitchFamily="49" charset="-122"/>
              </a:rPr>
              <a:t>宝钢</a:t>
            </a:r>
          </a:p>
        </p:txBody>
      </p:sp>
      <p:sp>
        <p:nvSpPr>
          <p:cNvPr id="97286" name="Text Box 6"/>
          <p:cNvSpPr txBox="1">
            <a:spLocks noChangeArrowheads="1"/>
          </p:cNvSpPr>
          <p:nvPr/>
        </p:nvSpPr>
        <p:spPr bwMode="auto">
          <a:xfrm>
            <a:off x="4100513" y="1447800"/>
            <a:ext cx="4892675"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r>
              <a:rPr lang="en-US" altLang="zh-CN" sz="2800" dirty="0">
                <a:latin typeface="Arial" pitchFamily="34" charset="0"/>
                <a:ea typeface="黑体" pitchFamily="2" charset="-122"/>
              </a:rPr>
              <a:t> 1</a:t>
            </a:r>
            <a:r>
              <a:rPr lang="zh-CN" altLang="en-US" sz="2800" dirty="0">
                <a:latin typeface="Arial" pitchFamily="34" charset="0"/>
                <a:ea typeface="黑体" pitchFamily="2" charset="-122"/>
              </a:rPr>
              <a:t>、上海附近有没有发展钢铁工业所必需的铁、煤等资源？</a:t>
            </a:r>
          </a:p>
        </p:txBody>
      </p:sp>
      <p:sp>
        <p:nvSpPr>
          <p:cNvPr id="97287" name="Text Box 7"/>
          <p:cNvSpPr txBox="1">
            <a:spLocks noChangeArrowheads="1"/>
          </p:cNvSpPr>
          <p:nvPr/>
        </p:nvSpPr>
        <p:spPr bwMode="auto">
          <a:xfrm>
            <a:off x="5484813" y="2376488"/>
            <a:ext cx="1546225"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algn="ctr" eaLnBrk="1" hangingPunct="1"/>
            <a:r>
              <a:rPr lang="zh-CN" altLang="en-US" sz="3200">
                <a:solidFill>
                  <a:srgbClr val="CC0099"/>
                </a:solidFill>
                <a:ea typeface="宋体" pitchFamily="2" charset="-122"/>
              </a:rPr>
              <a:t>没有</a:t>
            </a:r>
          </a:p>
        </p:txBody>
      </p:sp>
      <p:sp>
        <p:nvSpPr>
          <p:cNvPr id="97288" name="Text Box 8"/>
          <p:cNvSpPr txBox="1">
            <a:spLocks noChangeArrowheads="1"/>
          </p:cNvSpPr>
          <p:nvPr/>
        </p:nvSpPr>
        <p:spPr bwMode="auto">
          <a:xfrm>
            <a:off x="142875" y="3354388"/>
            <a:ext cx="8758238"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r>
              <a:rPr lang="en-US" altLang="zh-CN" sz="2800" dirty="0">
                <a:latin typeface="Arial" pitchFamily="34" charset="0"/>
                <a:ea typeface="宋体" pitchFamily="2" charset="-122"/>
              </a:rPr>
              <a:t> </a:t>
            </a:r>
            <a:r>
              <a:rPr lang="en-US" altLang="zh-CN" sz="2800" dirty="0">
                <a:latin typeface="黑体" pitchFamily="2" charset="-122"/>
                <a:ea typeface="黑体" pitchFamily="2" charset="-122"/>
              </a:rPr>
              <a:t>2</a:t>
            </a:r>
            <a:r>
              <a:rPr lang="zh-CN" altLang="en-US" sz="2800" dirty="0">
                <a:latin typeface="黑体" pitchFamily="2" charset="-122"/>
                <a:ea typeface="黑体" pitchFamily="2" charset="-122"/>
              </a:rPr>
              <a:t>、上海运输煤铁主要利用什么运输方式？</a:t>
            </a:r>
          </a:p>
        </p:txBody>
      </p:sp>
      <p:sp>
        <p:nvSpPr>
          <p:cNvPr id="97289" name="Text Box 9"/>
          <p:cNvSpPr txBox="1">
            <a:spLocks noChangeArrowheads="1"/>
          </p:cNvSpPr>
          <p:nvPr/>
        </p:nvSpPr>
        <p:spPr bwMode="auto">
          <a:xfrm>
            <a:off x="6818313" y="3314700"/>
            <a:ext cx="2325687"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algn="ctr" eaLnBrk="1" hangingPunct="1"/>
            <a:r>
              <a:rPr lang="zh-CN" altLang="en-US" sz="3200">
                <a:solidFill>
                  <a:srgbClr val="CC0099"/>
                </a:solidFill>
                <a:ea typeface="宋体" pitchFamily="2" charset="-122"/>
              </a:rPr>
              <a:t>铁路、水路</a:t>
            </a:r>
          </a:p>
        </p:txBody>
      </p:sp>
      <p:sp>
        <p:nvSpPr>
          <p:cNvPr id="97290" name="Text Box 10"/>
          <p:cNvSpPr txBox="1">
            <a:spLocks noChangeArrowheads="1"/>
          </p:cNvSpPr>
          <p:nvPr/>
        </p:nvSpPr>
        <p:spPr bwMode="auto">
          <a:xfrm>
            <a:off x="246063" y="3921125"/>
            <a:ext cx="89789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r>
              <a:rPr lang="en-US" altLang="zh-CN" sz="2800" dirty="0">
                <a:latin typeface="黑体" pitchFamily="2" charset="-122"/>
                <a:ea typeface="黑体" pitchFamily="2" charset="-122"/>
              </a:rPr>
              <a:t>3</a:t>
            </a:r>
            <a:r>
              <a:rPr lang="zh-CN" altLang="en-US" sz="2800" dirty="0">
                <a:latin typeface="黑体" pitchFamily="2" charset="-122"/>
                <a:ea typeface="黑体" pitchFamily="2" charset="-122"/>
              </a:rPr>
              <a:t>、上海宝钢发展钢铁工业的优势条件是什么？</a:t>
            </a:r>
          </a:p>
        </p:txBody>
      </p:sp>
      <p:sp>
        <p:nvSpPr>
          <p:cNvPr id="97291" name="Text Box 11"/>
          <p:cNvSpPr txBox="1">
            <a:spLocks noChangeArrowheads="1"/>
          </p:cNvSpPr>
          <p:nvPr/>
        </p:nvSpPr>
        <p:spPr bwMode="auto">
          <a:xfrm>
            <a:off x="327025" y="4530725"/>
            <a:ext cx="86233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r>
              <a:rPr lang="en-US" altLang="zh-CN" sz="3200" dirty="0">
                <a:solidFill>
                  <a:srgbClr val="CC0099"/>
                </a:solidFill>
                <a:ea typeface="宋体" pitchFamily="2" charset="-122"/>
              </a:rPr>
              <a:t>①</a:t>
            </a:r>
            <a:r>
              <a:rPr lang="zh-CN" altLang="en-US" sz="3200" dirty="0">
                <a:solidFill>
                  <a:srgbClr val="CC0099"/>
                </a:solidFill>
                <a:ea typeface="宋体" pitchFamily="2" charset="-122"/>
              </a:rPr>
              <a:t>交通便利：铁路密集、海运便利</a:t>
            </a:r>
          </a:p>
        </p:txBody>
      </p:sp>
      <p:sp>
        <p:nvSpPr>
          <p:cNvPr id="97292" name="Text Box 12"/>
          <p:cNvSpPr txBox="1">
            <a:spLocks noChangeArrowheads="1"/>
          </p:cNvSpPr>
          <p:nvPr/>
        </p:nvSpPr>
        <p:spPr bwMode="auto">
          <a:xfrm>
            <a:off x="352425" y="5214938"/>
            <a:ext cx="7269163"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r>
              <a:rPr lang="en-US" altLang="zh-CN" sz="3200" dirty="0">
                <a:solidFill>
                  <a:srgbClr val="CC0099"/>
                </a:solidFill>
                <a:ea typeface="宋体" pitchFamily="2" charset="-122"/>
              </a:rPr>
              <a:t>②</a:t>
            </a:r>
            <a:r>
              <a:rPr lang="zh-CN" altLang="en-US" sz="3200" dirty="0">
                <a:solidFill>
                  <a:srgbClr val="CC0099"/>
                </a:solidFill>
                <a:ea typeface="宋体" pitchFamily="2" charset="-122"/>
              </a:rPr>
              <a:t>市场广阔：国内市场、国外市场</a:t>
            </a:r>
          </a:p>
        </p:txBody>
      </p:sp>
      <p:sp>
        <p:nvSpPr>
          <p:cNvPr id="52235" name="AutoShape 13">
            <a:hlinkClick r:id="rId3" action="ppaction://hlinksldjump" highlightClick="1"/>
          </p:cNvPr>
          <p:cNvSpPr>
            <a:spLocks noChangeArrowheads="1"/>
          </p:cNvSpPr>
          <p:nvPr/>
        </p:nvSpPr>
        <p:spPr bwMode="auto">
          <a:xfrm>
            <a:off x="8551863" y="6170613"/>
            <a:ext cx="406400" cy="457200"/>
          </a:xfrm>
          <a:prstGeom prst="actionButtonBackPrevious">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7286"/>
                                        </p:tgtEl>
                                        <p:attrNameLst>
                                          <p:attrName>style.visibility</p:attrName>
                                        </p:attrNameLst>
                                      </p:cBhvr>
                                      <p:to>
                                        <p:strVal val="visible"/>
                                      </p:to>
                                    </p:set>
                                    <p:animEffect transition="in" filter="wipe(left)">
                                      <p:cBhvr>
                                        <p:cTn id="7" dur="500"/>
                                        <p:tgtEl>
                                          <p:spTgt spid="9728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7287"/>
                                        </p:tgtEl>
                                        <p:attrNameLst>
                                          <p:attrName>style.visibility</p:attrName>
                                        </p:attrNameLst>
                                      </p:cBhvr>
                                      <p:to>
                                        <p:strVal val="visible"/>
                                      </p:to>
                                    </p:set>
                                    <p:animEffect transition="in" filter="wipe(left)">
                                      <p:cBhvr>
                                        <p:cTn id="12" dur="500"/>
                                        <p:tgtEl>
                                          <p:spTgt spid="9728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7288"/>
                                        </p:tgtEl>
                                        <p:attrNameLst>
                                          <p:attrName>style.visibility</p:attrName>
                                        </p:attrNameLst>
                                      </p:cBhvr>
                                      <p:to>
                                        <p:strVal val="visible"/>
                                      </p:to>
                                    </p:set>
                                    <p:animEffect transition="in" filter="wipe(left)">
                                      <p:cBhvr>
                                        <p:cTn id="17" dur="500"/>
                                        <p:tgtEl>
                                          <p:spTgt spid="9728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7289"/>
                                        </p:tgtEl>
                                        <p:attrNameLst>
                                          <p:attrName>style.visibility</p:attrName>
                                        </p:attrNameLst>
                                      </p:cBhvr>
                                      <p:to>
                                        <p:strVal val="visible"/>
                                      </p:to>
                                    </p:set>
                                    <p:animEffect transition="in" filter="wipe(left)">
                                      <p:cBhvr>
                                        <p:cTn id="22" dur="500"/>
                                        <p:tgtEl>
                                          <p:spTgt spid="9728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7290"/>
                                        </p:tgtEl>
                                        <p:attrNameLst>
                                          <p:attrName>style.visibility</p:attrName>
                                        </p:attrNameLst>
                                      </p:cBhvr>
                                      <p:to>
                                        <p:strVal val="visible"/>
                                      </p:to>
                                    </p:set>
                                    <p:animEffect transition="in" filter="wipe(left)">
                                      <p:cBhvr>
                                        <p:cTn id="27" dur="500"/>
                                        <p:tgtEl>
                                          <p:spTgt spid="9729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97291"/>
                                        </p:tgtEl>
                                        <p:attrNameLst>
                                          <p:attrName>style.visibility</p:attrName>
                                        </p:attrNameLst>
                                      </p:cBhvr>
                                      <p:to>
                                        <p:strVal val="visible"/>
                                      </p:to>
                                    </p:set>
                                    <p:animEffect transition="in" filter="wipe(left)">
                                      <p:cBhvr>
                                        <p:cTn id="32" dur="500"/>
                                        <p:tgtEl>
                                          <p:spTgt spid="9729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97292"/>
                                        </p:tgtEl>
                                        <p:attrNameLst>
                                          <p:attrName>style.visibility</p:attrName>
                                        </p:attrNameLst>
                                      </p:cBhvr>
                                      <p:to>
                                        <p:strVal val="visible"/>
                                      </p:to>
                                    </p:set>
                                    <p:animEffect transition="in" filter="wipe(left)">
                                      <p:cBhvr>
                                        <p:cTn id="37" dur="500"/>
                                        <p:tgtEl>
                                          <p:spTgt spid="972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6" grpId="0" autoUpdateAnimBg="0"/>
      <p:bldP spid="97287" grpId="0" autoUpdateAnimBg="0"/>
      <p:bldP spid="97288" grpId="0" autoUpdateAnimBg="0"/>
      <p:bldP spid="97289" grpId="0" autoUpdateAnimBg="0"/>
      <p:bldP spid="97290" grpId="0" autoUpdateAnimBg="0"/>
      <p:bldP spid="97291" grpId="0" autoUpdateAnimBg="0"/>
      <p:bldP spid="97292" grpId="0"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5" descr="1263114194"/>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422275" y="146050"/>
            <a:ext cx="8721725" cy="6263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8310" name="Text Box 6"/>
          <p:cNvSpPr txBox="1">
            <a:spLocks noChangeArrowheads="1"/>
          </p:cNvSpPr>
          <p:nvPr/>
        </p:nvSpPr>
        <p:spPr bwMode="auto">
          <a:xfrm>
            <a:off x="3240088" y="1470025"/>
            <a:ext cx="811212" cy="457200"/>
          </a:xfrm>
          <a:prstGeom prst="rect">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a:t>广州</a:t>
            </a:r>
          </a:p>
        </p:txBody>
      </p:sp>
      <p:sp>
        <p:nvSpPr>
          <p:cNvPr id="98311" name="Text Box 7"/>
          <p:cNvSpPr txBox="1">
            <a:spLocks noChangeArrowheads="1"/>
          </p:cNvSpPr>
          <p:nvPr/>
        </p:nvSpPr>
        <p:spPr bwMode="auto">
          <a:xfrm>
            <a:off x="6702425" y="3541713"/>
            <a:ext cx="811213" cy="457200"/>
          </a:xfrm>
          <a:prstGeom prst="rect">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a:t>深圳</a:t>
            </a:r>
          </a:p>
        </p:txBody>
      </p:sp>
      <p:sp>
        <p:nvSpPr>
          <p:cNvPr id="98312" name="Text Box 8"/>
          <p:cNvSpPr txBox="1">
            <a:spLocks noChangeArrowheads="1"/>
          </p:cNvSpPr>
          <p:nvPr/>
        </p:nvSpPr>
        <p:spPr bwMode="auto">
          <a:xfrm>
            <a:off x="4514850" y="4524375"/>
            <a:ext cx="811213" cy="457200"/>
          </a:xfrm>
          <a:prstGeom prst="rect">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a:t>珠海</a:t>
            </a:r>
          </a:p>
        </p:txBody>
      </p:sp>
      <p:sp>
        <p:nvSpPr>
          <p:cNvPr id="98313" name="Text Box 9"/>
          <p:cNvSpPr txBox="1">
            <a:spLocks noChangeArrowheads="1"/>
          </p:cNvSpPr>
          <p:nvPr/>
        </p:nvSpPr>
        <p:spPr bwMode="auto">
          <a:xfrm>
            <a:off x="277813" y="5368925"/>
            <a:ext cx="8335962" cy="701675"/>
          </a:xfrm>
          <a:prstGeom prst="rect">
            <a:avLst/>
          </a:prstGeom>
          <a:solidFill>
            <a:srgbClr val="FFCC6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algn="ctr" eaLnBrk="1" hangingPunct="1">
              <a:spcBef>
                <a:spcPct val="50000"/>
              </a:spcBef>
            </a:pPr>
            <a:r>
              <a:rPr lang="zh-CN" altLang="en-US" sz="4000"/>
              <a:t>服装、家用电器、食品、玩具等</a:t>
            </a:r>
          </a:p>
        </p:txBody>
      </p:sp>
      <p:sp>
        <p:nvSpPr>
          <p:cNvPr id="98314" name="Text Box 10"/>
          <p:cNvSpPr txBox="1">
            <a:spLocks noChangeArrowheads="1"/>
          </p:cNvSpPr>
          <p:nvPr/>
        </p:nvSpPr>
        <p:spPr bwMode="auto">
          <a:xfrm>
            <a:off x="511175" y="382588"/>
            <a:ext cx="8335963" cy="701675"/>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algn="ctr" eaLnBrk="1" hangingPunct="1">
              <a:spcBef>
                <a:spcPct val="50000"/>
              </a:spcBef>
            </a:pPr>
            <a:r>
              <a:rPr lang="zh-CN" altLang="en-US" sz="4000" dirty="0"/>
              <a:t>以</a:t>
            </a:r>
            <a:r>
              <a:rPr lang="zh-CN" altLang="en-US" sz="4000" dirty="0">
                <a:solidFill>
                  <a:srgbClr val="FF0000"/>
                </a:solidFill>
              </a:rPr>
              <a:t>轻工业</a:t>
            </a:r>
            <a:r>
              <a:rPr lang="zh-CN" altLang="en-US" sz="4000" dirty="0"/>
              <a:t>为主的综合性工业基地</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8310"/>
                                        </p:tgtEl>
                                        <p:attrNameLst>
                                          <p:attrName>style.visibility</p:attrName>
                                        </p:attrNameLst>
                                      </p:cBhvr>
                                      <p:to>
                                        <p:strVal val="visible"/>
                                      </p:to>
                                    </p:set>
                                    <p:animEffect transition="in" filter="wipe(left)">
                                      <p:cBhvr>
                                        <p:cTn id="7" dur="500"/>
                                        <p:tgtEl>
                                          <p:spTgt spid="9831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8311"/>
                                        </p:tgtEl>
                                        <p:attrNameLst>
                                          <p:attrName>style.visibility</p:attrName>
                                        </p:attrNameLst>
                                      </p:cBhvr>
                                      <p:to>
                                        <p:strVal val="visible"/>
                                      </p:to>
                                    </p:set>
                                    <p:animEffect transition="in" filter="wipe(left)">
                                      <p:cBhvr>
                                        <p:cTn id="12" dur="500"/>
                                        <p:tgtEl>
                                          <p:spTgt spid="9831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8312"/>
                                        </p:tgtEl>
                                        <p:attrNameLst>
                                          <p:attrName>style.visibility</p:attrName>
                                        </p:attrNameLst>
                                      </p:cBhvr>
                                      <p:to>
                                        <p:strVal val="visible"/>
                                      </p:to>
                                    </p:set>
                                    <p:animEffect transition="in" filter="wipe(left)">
                                      <p:cBhvr>
                                        <p:cTn id="17" dur="500"/>
                                        <p:tgtEl>
                                          <p:spTgt spid="9831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8313"/>
                                        </p:tgtEl>
                                        <p:attrNameLst>
                                          <p:attrName>style.visibility</p:attrName>
                                        </p:attrNameLst>
                                      </p:cBhvr>
                                      <p:to>
                                        <p:strVal val="visible"/>
                                      </p:to>
                                    </p:set>
                                    <p:animEffect transition="in" filter="wipe(left)">
                                      <p:cBhvr>
                                        <p:cTn id="22" dur="500"/>
                                        <p:tgtEl>
                                          <p:spTgt spid="9831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8314"/>
                                        </p:tgtEl>
                                        <p:attrNameLst>
                                          <p:attrName>style.visibility</p:attrName>
                                        </p:attrNameLst>
                                      </p:cBhvr>
                                      <p:to>
                                        <p:strVal val="visible"/>
                                      </p:to>
                                    </p:set>
                                    <p:animEffect transition="in" filter="wipe(left)">
                                      <p:cBhvr>
                                        <p:cTn id="27" dur="500"/>
                                        <p:tgtEl>
                                          <p:spTgt spid="98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10" grpId="0" animBg="1"/>
      <p:bldP spid="98311" grpId="0" animBg="1"/>
      <p:bldP spid="98312" grpId="0" animBg="1"/>
      <p:bldP spid="98313" grpId="0" animBg="1"/>
      <p:bldP spid="983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80" name="Text Box 4"/>
          <p:cNvSpPr txBox="1">
            <a:spLocks noChangeArrowheads="1"/>
          </p:cNvSpPr>
          <p:nvPr/>
        </p:nvSpPr>
        <p:spPr bwMode="auto">
          <a:xfrm>
            <a:off x="460375" y="573088"/>
            <a:ext cx="9147175"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en-US" altLang="zh-CN" sz="4400" dirty="0">
                <a:solidFill>
                  <a:srgbClr val="003399"/>
                </a:solidFill>
                <a:ea typeface="楷体" pitchFamily="49" charset="-122"/>
              </a:rPr>
              <a:t>             </a:t>
            </a:r>
            <a:r>
              <a:rPr lang="zh-CN" altLang="en-US" sz="4400" dirty="0">
                <a:solidFill>
                  <a:srgbClr val="003399"/>
                </a:solidFill>
                <a:ea typeface="楷体" pitchFamily="49" charset="-122"/>
              </a:rPr>
              <a:t>总结：</a:t>
            </a:r>
          </a:p>
          <a:p>
            <a:pPr eaLnBrk="1" hangingPunct="1">
              <a:spcBef>
                <a:spcPct val="50000"/>
              </a:spcBef>
            </a:pPr>
            <a:r>
              <a:rPr lang="zh-CN" altLang="en-US" sz="4000" dirty="0">
                <a:solidFill>
                  <a:srgbClr val="000000"/>
                </a:solidFill>
                <a:ea typeface="楷体" pitchFamily="49" charset="-122"/>
              </a:rPr>
              <a:t>工业生产的一般过程包括哪些阶段？</a:t>
            </a:r>
          </a:p>
        </p:txBody>
      </p:sp>
      <p:pic>
        <p:nvPicPr>
          <p:cNvPr id="8195" name="Picture 5" descr="MC900439903[1]"/>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04813" y="568325"/>
            <a:ext cx="18288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82" name="Text Box 6"/>
          <p:cNvSpPr txBox="1">
            <a:spLocks noChangeArrowheads="1"/>
          </p:cNvSpPr>
          <p:nvPr/>
        </p:nvSpPr>
        <p:spPr bwMode="auto">
          <a:xfrm>
            <a:off x="531813" y="2713038"/>
            <a:ext cx="2443162" cy="519112"/>
          </a:xfrm>
          <a:prstGeom prst="rect">
            <a:avLst/>
          </a:prstGeom>
          <a:solidFill>
            <a:srgbClr val="FF66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2800"/>
              <a:t>开采自然资源</a:t>
            </a:r>
          </a:p>
        </p:txBody>
      </p:sp>
      <p:sp>
        <p:nvSpPr>
          <p:cNvPr id="75783" name="AutoShape 7"/>
          <p:cNvSpPr>
            <a:spLocks noChangeArrowheads="1"/>
          </p:cNvSpPr>
          <p:nvPr/>
        </p:nvSpPr>
        <p:spPr bwMode="auto">
          <a:xfrm>
            <a:off x="3170238" y="2794000"/>
            <a:ext cx="519112" cy="336550"/>
          </a:xfrm>
          <a:prstGeom prst="rightArrow">
            <a:avLst>
              <a:gd name="adj1" fmla="val 50000"/>
              <a:gd name="adj2" fmla="val 38561"/>
            </a:avLst>
          </a:prstGeom>
          <a:solidFill>
            <a:srgbClr val="3399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5784" name="Text Box 8"/>
          <p:cNvSpPr txBox="1">
            <a:spLocks noChangeArrowheads="1"/>
          </p:cNvSpPr>
          <p:nvPr/>
        </p:nvSpPr>
        <p:spPr bwMode="auto">
          <a:xfrm>
            <a:off x="3741738" y="2657475"/>
            <a:ext cx="1042987" cy="519113"/>
          </a:xfrm>
          <a:prstGeom prst="rect">
            <a:avLst/>
          </a:prstGeom>
          <a:solidFill>
            <a:srgbClr val="FF66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algn="ctr" eaLnBrk="1" hangingPunct="1">
              <a:spcBef>
                <a:spcPct val="50000"/>
              </a:spcBef>
            </a:pPr>
            <a:r>
              <a:rPr lang="zh-CN" altLang="en-US" sz="2800"/>
              <a:t>加工</a:t>
            </a:r>
          </a:p>
        </p:txBody>
      </p:sp>
      <p:sp>
        <p:nvSpPr>
          <p:cNvPr id="75785" name="AutoShape 9"/>
          <p:cNvSpPr>
            <a:spLocks noChangeArrowheads="1"/>
          </p:cNvSpPr>
          <p:nvPr/>
        </p:nvSpPr>
        <p:spPr bwMode="auto">
          <a:xfrm>
            <a:off x="4932363" y="2784475"/>
            <a:ext cx="958850" cy="300038"/>
          </a:xfrm>
          <a:prstGeom prst="rightArrow">
            <a:avLst>
              <a:gd name="adj1" fmla="val 50000"/>
              <a:gd name="adj2" fmla="val 79894"/>
            </a:avLst>
          </a:prstGeom>
          <a:solidFill>
            <a:srgbClr val="3399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5786" name="Text Box 10"/>
          <p:cNvSpPr txBox="1">
            <a:spLocks noChangeArrowheads="1"/>
          </p:cNvSpPr>
          <p:nvPr/>
        </p:nvSpPr>
        <p:spPr bwMode="auto">
          <a:xfrm>
            <a:off x="6048375" y="2659063"/>
            <a:ext cx="1333500" cy="519112"/>
          </a:xfrm>
          <a:prstGeom prst="rect">
            <a:avLst/>
          </a:prstGeom>
          <a:solidFill>
            <a:srgbClr val="FF66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2800"/>
              <a:t>再加工</a:t>
            </a:r>
          </a:p>
        </p:txBody>
      </p:sp>
      <p:sp>
        <p:nvSpPr>
          <p:cNvPr id="75787" name="Text Box 11"/>
          <p:cNvSpPr txBox="1">
            <a:spLocks noChangeArrowheads="1"/>
          </p:cNvSpPr>
          <p:nvPr/>
        </p:nvSpPr>
        <p:spPr bwMode="auto">
          <a:xfrm>
            <a:off x="517525" y="4157663"/>
            <a:ext cx="2454275" cy="519112"/>
          </a:xfrm>
          <a:prstGeom prst="rect">
            <a:avLst/>
          </a:prstGeom>
          <a:solidFill>
            <a:srgbClr val="FF66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algn="ctr" eaLnBrk="1" hangingPunct="1">
              <a:spcBef>
                <a:spcPct val="50000"/>
              </a:spcBef>
            </a:pPr>
            <a:r>
              <a:rPr lang="zh-CN" altLang="en-US" sz="2800"/>
              <a:t>获取农产品</a:t>
            </a:r>
          </a:p>
        </p:txBody>
      </p:sp>
      <p:sp>
        <p:nvSpPr>
          <p:cNvPr id="75788" name="AutoShape 12"/>
          <p:cNvSpPr>
            <a:spLocks noChangeArrowheads="1"/>
          </p:cNvSpPr>
          <p:nvPr/>
        </p:nvSpPr>
        <p:spPr bwMode="auto">
          <a:xfrm>
            <a:off x="3170238" y="4206875"/>
            <a:ext cx="403225" cy="346075"/>
          </a:xfrm>
          <a:prstGeom prst="rightArrow">
            <a:avLst>
              <a:gd name="adj1" fmla="val 50000"/>
              <a:gd name="adj2" fmla="val 29128"/>
            </a:avLst>
          </a:prstGeom>
          <a:solidFill>
            <a:srgbClr val="3399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5789" name="Text Box 13"/>
          <p:cNvSpPr txBox="1">
            <a:spLocks noChangeArrowheads="1"/>
          </p:cNvSpPr>
          <p:nvPr/>
        </p:nvSpPr>
        <p:spPr bwMode="auto">
          <a:xfrm>
            <a:off x="3740150" y="4114800"/>
            <a:ext cx="996950" cy="519113"/>
          </a:xfrm>
          <a:prstGeom prst="rect">
            <a:avLst/>
          </a:prstGeom>
          <a:solidFill>
            <a:srgbClr val="FF66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2800"/>
              <a:t>加工</a:t>
            </a:r>
          </a:p>
        </p:txBody>
      </p:sp>
      <p:sp>
        <p:nvSpPr>
          <p:cNvPr id="75790" name="Text Box 14"/>
          <p:cNvSpPr txBox="1">
            <a:spLocks noChangeArrowheads="1"/>
          </p:cNvSpPr>
          <p:nvPr/>
        </p:nvSpPr>
        <p:spPr bwMode="auto">
          <a:xfrm>
            <a:off x="6059488" y="4105275"/>
            <a:ext cx="1357312" cy="519113"/>
          </a:xfrm>
          <a:prstGeom prst="rect">
            <a:avLst/>
          </a:prstGeom>
          <a:solidFill>
            <a:srgbClr val="FF66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algn="ctr" eaLnBrk="1" hangingPunct="1">
              <a:spcBef>
                <a:spcPct val="50000"/>
              </a:spcBef>
            </a:pPr>
            <a:r>
              <a:rPr lang="zh-CN" altLang="en-US" sz="2800"/>
              <a:t>再加工</a:t>
            </a:r>
          </a:p>
        </p:txBody>
      </p:sp>
      <p:sp>
        <p:nvSpPr>
          <p:cNvPr id="75791" name="AutoShape 15"/>
          <p:cNvSpPr>
            <a:spLocks noChangeArrowheads="1"/>
          </p:cNvSpPr>
          <p:nvPr/>
        </p:nvSpPr>
        <p:spPr bwMode="auto">
          <a:xfrm>
            <a:off x="4943475" y="4176713"/>
            <a:ext cx="969963" cy="323850"/>
          </a:xfrm>
          <a:prstGeom prst="rightArrow">
            <a:avLst>
              <a:gd name="adj1" fmla="val 50000"/>
              <a:gd name="adj2" fmla="val 74877"/>
            </a:avLst>
          </a:prstGeom>
          <a:solidFill>
            <a:srgbClr val="3399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5792" name="Text Box 16"/>
          <p:cNvSpPr txBox="1">
            <a:spLocks noChangeArrowheads="1"/>
          </p:cNvSpPr>
          <p:nvPr/>
        </p:nvSpPr>
        <p:spPr bwMode="auto">
          <a:xfrm>
            <a:off x="493713" y="3154363"/>
            <a:ext cx="24892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2800">
                <a:solidFill>
                  <a:srgbClr val="FF0000"/>
                </a:solidFill>
              </a:rPr>
              <a:t>（矿产资源）</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5780"/>
                                        </p:tgtEl>
                                        <p:attrNameLst>
                                          <p:attrName>style.visibility</p:attrName>
                                        </p:attrNameLst>
                                      </p:cBhvr>
                                      <p:to>
                                        <p:strVal val="visible"/>
                                      </p:to>
                                    </p:set>
                                    <p:animEffect transition="in" filter="wipe(left)">
                                      <p:cBhvr>
                                        <p:cTn id="7" dur="500"/>
                                        <p:tgtEl>
                                          <p:spTgt spid="7578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5782"/>
                                        </p:tgtEl>
                                        <p:attrNameLst>
                                          <p:attrName>style.visibility</p:attrName>
                                        </p:attrNameLst>
                                      </p:cBhvr>
                                      <p:to>
                                        <p:strVal val="visible"/>
                                      </p:to>
                                    </p:set>
                                    <p:animEffect transition="in" filter="wipe(left)">
                                      <p:cBhvr>
                                        <p:cTn id="12" dur="500"/>
                                        <p:tgtEl>
                                          <p:spTgt spid="7578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5792"/>
                                        </p:tgtEl>
                                        <p:attrNameLst>
                                          <p:attrName>style.visibility</p:attrName>
                                        </p:attrNameLst>
                                      </p:cBhvr>
                                      <p:to>
                                        <p:strVal val="visible"/>
                                      </p:to>
                                    </p:set>
                                    <p:animEffect transition="in" filter="wipe(left)">
                                      <p:cBhvr>
                                        <p:cTn id="17" dur="500"/>
                                        <p:tgtEl>
                                          <p:spTgt spid="7579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5783"/>
                                        </p:tgtEl>
                                        <p:attrNameLst>
                                          <p:attrName>style.visibility</p:attrName>
                                        </p:attrNameLst>
                                      </p:cBhvr>
                                      <p:to>
                                        <p:strVal val="visible"/>
                                      </p:to>
                                    </p:set>
                                    <p:animEffect transition="in" filter="wipe(left)">
                                      <p:cBhvr>
                                        <p:cTn id="22" dur="500"/>
                                        <p:tgtEl>
                                          <p:spTgt spid="75783"/>
                                        </p:tgtEl>
                                      </p:cBhvr>
                                    </p:animEffect>
                                  </p:childTnLst>
                                </p:cTn>
                              </p:par>
                            </p:childTnLst>
                          </p:cTn>
                        </p:par>
                        <p:par>
                          <p:cTn id="23" fill="hold" nodeType="afterGroup">
                            <p:stCondLst>
                              <p:cond delay="500"/>
                            </p:stCondLst>
                            <p:childTnLst>
                              <p:par>
                                <p:cTn id="24" presetID="22" presetClass="entr" presetSubtype="8" fill="hold" grpId="0" nodeType="afterEffect">
                                  <p:stCondLst>
                                    <p:cond delay="0"/>
                                  </p:stCondLst>
                                  <p:childTnLst>
                                    <p:set>
                                      <p:cBhvr>
                                        <p:cTn id="25" dur="1" fill="hold">
                                          <p:stCondLst>
                                            <p:cond delay="0"/>
                                          </p:stCondLst>
                                        </p:cTn>
                                        <p:tgtEl>
                                          <p:spTgt spid="75784"/>
                                        </p:tgtEl>
                                        <p:attrNameLst>
                                          <p:attrName>style.visibility</p:attrName>
                                        </p:attrNameLst>
                                      </p:cBhvr>
                                      <p:to>
                                        <p:strVal val="visible"/>
                                      </p:to>
                                    </p:set>
                                    <p:animEffect transition="in" filter="wipe(left)">
                                      <p:cBhvr>
                                        <p:cTn id="26" dur="500"/>
                                        <p:tgtEl>
                                          <p:spTgt spid="75784"/>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75785"/>
                                        </p:tgtEl>
                                        <p:attrNameLst>
                                          <p:attrName>style.visibility</p:attrName>
                                        </p:attrNameLst>
                                      </p:cBhvr>
                                      <p:to>
                                        <p:strVal val="visible"/>
                                      </p:to>
                                    </p:set>
                                    <p:animEffect transition="in" filter="wipe(left)">
                                      <p:cBhvr>
                                        <p:cTn id="31" dur="500"/>
                                        <p:tgtEl>
                                          <p:spTgt spid="75785"/>
                                        </p:tgtEl>
                                      </p:cBhvr>
                                    </p:animEffect>
                                  </p:childTnLst>
                                </p:cTn>
                              </p:par>
                            </p:childTnLst>
                          </p:cTn>
                        </p:par>
                        <p:par>
                          <p:cTn id="32" fill="hold" nodeType="afterGroup">
                            <p:stCondLst>
                              <p:cond delay="500"/>
                            </p:stCondLst>
                            <p:childTnLst>
                              <p:par>
                                <p:cTn id="33" presetID="22" presetClass="entr" presetSubtype="8" fill="hold" grpId="0" nodeType="afterEffect">
                                  <p:stCondLst>
                                    <p:cond delay="0"/>
                                  </p:stCondLst>
                                  <p:childTnLst>
                                    <p:set>
                                      <p:cBhvr>
                                        <p:cTn id="34" dur="1" fill="hold">
                                          <p:stCondLst>
                                            <p:cond delay="0"/>
                                          </p:stCondLst>
                                        </p:cTn>
                                        <p:tgtEl>
                                          <p:spTgt spid="75786"/>
                                        </p:tgtEl>
                                        <p:attrNameLst>
                                          <p:attrName>style.visibility</p:attrName>
                                        </p:attrNameLst>
                                      </p:cBhvr>
                                      <p:to>
                                        <p:strVal val="visible"/>
                                      </p:to>
                                    </p:set>
                                    <p:animEffect transition="in" filter="wipe(left)">
                                      <p:cBhvr>
                                        <p:cTn id="35" dur="500"/>
                                        <p:tgtEl>
                                          <p:spTgt spid="75786"/>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75787"/>
                                        </p:tgtEl>
                                        <p:attrNameLst>
                                          <p:attrName>style.visibility</p:attrName>
                                        </p:attrNameLst>
                                      </p:cBhvr>
                                      <p:to>
                                        <p:strVal val="visible"/>
                                      </p:to>
                                    </p:set>
                                    <p:animEffect transition="in" filter="wipe(left)">
                                      <p:cBhvr>
                                        <p:cTn id="40" dur="500"/>
                                        <p:tgtEl>
                                          <p:spTgt spid="75787"/>
                                        </p:tgtEl>
                                      </p:cBhvr>
                                    </p:animEffect>
                                  </p:childTnLst>
                                </p:cTn>
                              </p:par>
                            </p:childTnLst>
                          </p:cTn>
                        </p:par>
                        <p:par>
                          <p:cTn id="41" fill="hold" nodeType="afterGroup">
                            <p:stCondLst>
                              <p:cond delay="500"/>
                            </p:stCondLst>
                            <p:childTnLst>
                              <p:par>
                                <p:cTn id="42" presetID="22" presetClass="entr" presetSubtype="8" fill="hold" grpId="0" nodeType="afterEffect">
                                  <p:stCondLst>
                                    <p:cond delay="0"/>
                                  </p:stCondLst>
                                  <p:childTnLst>
                                    <p:set>
                                      <p:cBhvr>
                                        <p:cTn id="43" dur="1" fill="hold">
                                          <p:stCondLst>
                                            <p:cond delay="0"/>
                                          </p:stCondLst>
                                        </p:cTn>
                                        <p:tgtEl>
                                          <p:spTgt spid="75788"/>
                                        </p:tgtEl>
                                        <p:attrNameLst>
                                          <p:attrName>style.visibility</p:attrName>
                                        </p:attrNameLst>
                                      </p:cBhvr>
                                      <p:to>
                                        <p:strVal val="visible"/>
                                      </p:to>
                                    </p:set>
                                    <p:animEffect transition="in" filter="wipe(left)">
                                      <p:cBhvr>
                                        <p:cTn id="44" dur="500"/>
                                        <p:tgtEl>
                                          <p:spTgt spid="75788"/>
                                        </p:tgtEl>
                                      </p:cBhvr>
                                    </p:animEffect>
                                  </p:childTnLst>
                                </p:cTn>
                              </p:par>
                            </p:childTnLst>
                          </p:cTn>
                        </p:par>
                        <p:par>
                          <p:cTn id="45" fill="hold" nodeType="afterGroup">
                            <p:stCondLst>
                              <p:cond delay="1000"/>
                            </p:stCondLst>
                            <p:childTnLst>
                              <p:par>
                                <p:cTn id="46" presetID="22" presetClass="entr" presetSubtype="8" fill="hold" grpId="0" nodeType="afterEffect">
                                  <p:stCondLst>
                                    <p:cond delay="0"/>
                                  </p:stCondLst>
                                  <p:childTnLst>
                                    <p:set>
                                      <p:cBhvr>
                                        <p:cTn id="47" dur="1" fill="hold">
                                          <p:stCondLst>
                                            <p:cond delay="0"/>
                                          </p:stCondLst>
                                        </p:cTn>
                                        <p:tgtEl>
                                          <p:spTgt spid="75789"/>
                                        </p:tgtEl>
                                        <p:attrNameLst>
                                          <p:attrName>style.visibility</p:attrName>
                                        </p:attrNameLst>
                                      </p:cBhvr>
                                      <p:to>
                                        <p:strVal val="visible"/>
                                      </p:to>
                                    </p:set>
                                    <p:animEffect transition="in" filter="wipe(left)">
                                      <p:cBhvr>
                                        <p:cTn id="48" dur="500"/>
                                        <p:tgtEl>
                                          <p:spTgt spid="75789"/>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75791"/>
                                        </p:tgtEl>
                                        <p:attrNameLst>
                                          <p:attrName>style.visibility</p:attrName>
                                        </p:attrNameLst>
                                      </p:cBhvr>
                                      <p:to>
                                        <p:strVal val="visible"/>
                                      </p:to>
                                    </p:set>
                                    <p:animEffect transition="in" filter="wipe(left)">
                                      <p:cBhvr>
                                        <p:cTn id="53" dur="500"/>
                                        <p:tgtEl>
                                          <p:spTgt spid="75791"/>
                                        </p:tgtEl>
                                      </p:cBhvr>
                                    </p:animEffect>
                                  </p:childTnLst>
                                </p:cTn>
                              </p:par>
                            </p:childTnLst>
                          </p:cTn>
                        </p:par>
                        <p:par>
                          <p:cTn id="54" fill="hold" nodeType="afterGroup">
                            <p:stCondLst>
                              <p:cond delay="500"/>
                            </p:stCondLst>
                            <p:childTnLst>
                              <p:par>
                                <p:cTn id="55" presetID="22" presetClass="entr" presetSubtype="8" fill="hold" grpId="0" nodeType="afterEffect">
                                  <p:stCondLst>
                                    <p:cond delay="0"/>
                                  </p:stCondLst>
                                  <p:childTnLst>
                                    <p:set>
                                      <p:cBhvr>
                                        <p:cTn id="56" dur="1" fill="hold">
                                          <p:stCondLst>
                                            <p:cond delay="0"/>
                                          </p:stCondLst>
                                        </p:cTn>
                                        <p:tgtEl>
                                          <p:spTgt spid="75790"/>
                                        </p:tgtEl>
                                        <p:attrNameLst>
                                          <p:attrName>style.visibility</p:attrName>
                                        </p:attrNameLst>
                                      </p:cBhvr>
                                      <p:to>
                                        <p:strVal val="visible"/>
                                      </p:to>
                                    </p:set>
                                    <p:animEffect transition="in" filter="wipe(left)">
                                      <p:cBhvr>
                                        <p:cTn id="57" dur="500"/>
                                        <p:tgtEl>
                                          <p:spTgt spid="757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80" grpId="0"/>
      <p:bldP spid="75782" grpId="0" animBg="1"/>
      <p:bldP spid="75783" grpId="0" animBg="1"/>
      <p:bldP spid="75784" grpId="0" animBg="1"/>
      <p:bldP spid="75785" grpId="0" animBg="1"/>
      <p:bldP spid="75786" grpId="0" animBg="1"/>
      <p:bldP spid="75787" grpId="0" animBg="1"/>
      <p:bldP spid="75788" grpId="0" animBg="1"/>
      <p:bldP spid="75789" grpId="0" animBg="1"/>
      <p:bldP spid="75790" grpId="0" animBg="1"/>
      <p:bldP spid="75791" grpId="0" animBg="1"/>
      <p:bldP spid="7579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4" descr="1263114194"/>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1897856" y="2002204"/>
            <a:ext cx="5187950" cy="4002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333" name="Text Box 5"/>
          <p:cNvSpPr txBox="1">
            <a:spLocks noChangeArrowheads="1"/>
          </p:cNvSpPr>
          <p:nvPr/>
        </p:nvSpPr>
        <p:spPr bwMode="auto">
          <a:xfrm>
            <a:off x="141288" y="242888"/>
            <a:ext cx="8701087"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r>
              <a:rPr lang="en-US" altLang="zh-CN" sz="2800">
                <a:latin typeface="Arial" pitchFamily="34" charset="0"/>
                <a:ea typeface="黑体" pitchFamily="2" charset="-122"/>
              </a:rPr>
              <a:t> 1</a:t>
            </a:r>
            <a:r>
              <a:rPr lang="zh-CN" altLang="en-US" sz="2800">
                <a:latin typeface="Arial" pitchFamily="34" charset="0"/>
                <a:ea typeface="黑体" pitchFamily="2" charset="-122"/>
              </a:rPr>
              <a:t>、珠江三角洲工业基地发展的优势条件是什么？</a:t>
            </a:r>
          </a:p>
        </p:txBody>
      </p:sp>
      <p:sp>
        <p:nvSpPr>
          <p:cNvPr id="99334" name="Text Box 6"/>
          <p:cNvSpPr txBox="1">
            <a:spLocks noChangeArrowheads="1"/>
          </p:cNvSpPr>
          <p:nvPr/>
        </p:nvSpPr>
        <p:spPr bwMode="auto">
          <a:xfrm>
            <a:off x="211138" y="1138238"/>
            <a:ext cx="86233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r>
              <a:rPr lang="zh-CN" altLang="en-US" sz="3200" dirty="0">
                <a:solidFill>
                  <a:srgbClr val="CC0099"/>
                </a:solidFill>
                <a:ea typeface="宋体" pitchFamily="2" charset="-122"/>
              </a:rPr>
              <a:t>靠近香港、东南亚，多侨乡，便于吸引</a:t>
            </a:r>
            <a:r>
              <a:rPr lang="zh-CN" altLang="en-US" sz="3200" dirty="0" smtClean="0">
                <a:solidFill>
                  <a:srgbClr val="CC0099"/>
                </a:solidFill>
                <a:ea typeface="宋体" pitchFamily="2" charset="-122"/>
              </a:rPr>
              <a:t>外资 </a:t>
            </a:r>
            <a:endParaRPr lang="zh-CN" altLang="en-US" sz="3200" dirty="0">
              <a:solidFill>
                <a:srgbClr val="CC0099"/>
              </a:solidFill>
              <a:ea typeface="宋体" pitchFamily="2" charset="-122"/>
            </a:endParaRPr>
          </a:p>
        </p:txBody>
      </p:sp>
      <p:sp>
        <p:nvSpPr>
          <p:cNvPr id="54277" name="AutoShape 7">
            <a:hlinkClick r:id="rId3" action="ppaction://hlinksldjump" highlightClick="1"/>
          </p:cNvPr>
          <p:cNvSpPr>
            <a:spLocks noChangeArrowheads="1"/>
          </p:cNvSpPr>
          <p:nvPr/>
        </p:nvSpPr>
        <p:spPr bwMode="auto">
          <a:xfrm>
            <a:off x="8551863" y="6170613"/>
            <a:ext cx="406400" cy="457200"/>
          </a:xfrm>
          <a:prstGeom prst="actionButtonBackPrevious">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9333"/>
                                        </p:tgtEl>
                                        <p:attrNameLst>
                                          <p:attrName>style.visibility</p:attrName>
                                        </p:attrNameLst>
                                      </p:cBhvr>
                                      <p:to>
                                        <p:strVal val="visible"/>
                                      </p:to>
                                    </p:set>
                                    <p:animEffect transition="in" filter="wipe(left)">
                                      <p:cBhvr>
                                        <p:cTn id="7" dur="500"/>
                                        <p:tgtEl>
                                          <p:spTgt spid="9933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9334"/>
                                        </p:tgtEl>
                                        <p:attrNameLst>
                                          <p:attrName>style.visibility</p:attrName>
                                        </p:attrNameLst>
                                      </p:cBhvr>
                                      <p:to>
                                        <p:strVal val="visible"/>
                                      </p:to>
                                    </p:set>
                                    <p:animEffect transition="in" filter="wipe(left)">
                                      <p:cBhvr>
                                        <p:cTn id="12" dur="500"/>
                                        <p:tgtEl>
                                          <p:spTgt spid="993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3" grpId="0" autoUpdateAnimBg="0"/>
      <p:bldP spid="99334" grpId="0"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47664" y="4437112"/>
            <a:ext cx="6455579" cy="16927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US" altLang="zh-CN" sz="1100" b="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b="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b="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b="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b="0" dirty="0">
                <a:solidFill>
                  <a:srgbClr val="EEECE1">
                    <a:lumMod val="25000"/>
                  </a:srgbClr>
                </a:solidFill>
                <a:latin typeface="微软雅黑" panose="020B0503020204020204" pitchFamily="34" charset="-122"/>
                <a:ea typeface="微软雅黑" panose="020B0503020204020204" pitchFamily="34" charset="-122"/>
              </a:rPr>
              <a:t>           </a:t>
            </a:r>
            <a:r>
              <a:rPr lang="zh-CN" altLang="en-US" sz="1100" b="0" dirty="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b="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b="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b="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b="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pPr>
            <a:r>
              <a:rPr lang="zh-CN" altLang="en-US" sz="1100" b="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b="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b="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b="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b="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b="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b="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b="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b="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b="0" dirty="0">
              <a:solidFill>
                <a:srgbClr val="EEECE1">
                  <a:lumMod val="25000"/>
                </a:srgbClr>
              </a:solidFill>
              <a:latin typeface="微软雅黑" panose="020B0503020204020204" pitchFamily="34" charset="-122"/>
              <a:ea typeface="微软雅黑" panose="020B0503020204020204" pitchFamily="34" charset="-122"/>
            </a:endParaRPr>
          </a:p>
          <a:p>
            <a:pPr fontAlgn="auto">
              <a:spcBef>
                <a:spcPts val="0"/>
              </a:spcBef>
              <a:spcAft>
                <a:spcPts val="0"/>
              </a:spcAft>
            </a:pPr>
            <a:r>
              <a:rPr lang="en-US" altLang="zh-CN" sz="1100" b="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b="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b="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b="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b="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b="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b="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b="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b="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pPr>
            <a:r>
              <a:rPr lang="zh-CN" altLang="en-US" sz="1100" b="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b="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b="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b="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b="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b="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b="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b="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b="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b="0" dirty="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b="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b="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pPr>
            <a:r>
              <a:rPr lang="en-US" altLang="zh-CN" sz="1100" b="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b="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b="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b="0" dirty="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b="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b="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b="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b="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b="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b="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b="0" dirty="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b="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b="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pPr>
            <a:r>
              <a:rPr lang="zh-CN" altLang="en-US" sz="1100" b="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b="0" dirty="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b="0" dirty="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b="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100" b="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b="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b="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pPr>
            <a:r>
              <a:rPr lang="zh-CN" altLang="en-US" sz="1100" b="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b="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b="0" dirty="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b="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b="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b="0" dirty="0">
                <a:solidFill>
                  <a:srgbClr val="EEECE1">
                    <a:lumMod val="25000"/>
                  </a:srgbClr>
                </a:solidFill>
                <a:latin typeface="微软雅黑" panose="020B0503020204020204" pitchFamily="34" charset="-122"/>
                <a:ea typeface="微软雅黑" panose="020B0503020204020204" pitchFamily="34" charset="-122"/>
              </a:rPr>
              <a:t>        </a:t>
            </a:r>
            <a:r>
              <a:rPr lang="zh-CN" altLang="en-US" sz="1100" b="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b="0" dirty="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b="0" dirty="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b="0" dirty="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b="0" dirty="0">
              <a:solidFill>
                <a:srgbClr val="EEECE1">
                  <a:lumMod val="25000"/>
                </a:srgbClr>
              </a:solidFill>
              <a:latin typeface="微软雅黑" panose="020B0503020204020204" pitchFamily="34" charset="-122"/>
              <a:ea typeface="微软雅黑" panose="020B0503020204020204" pitchFamily="34" charset="-122"/>
            </a:endParaRPr>
          </a:p>
          <a:p>
            <a:pPr fontAlgn="auto">
              <a:spcBef>
                <a:spcPts val="0"/>
              </a:spcBef>
              <a:spcAft>
                <a:spcPts val="0"/>
              </a:spcAft>
            </a:pPr>
            <a:r>
              <a:rPr lang="zh-CN" altLang="en-US" sz="1100" b="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b="0" dirty="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b="0" dirty="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b="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100" b="0" dirty="0">
                <a:solidFill>
                  <a:srgbClr val="EEECE1">
                    <a:lumMod val="25000"/>
                  </a:srgbClr>
                </a:solidFill>
                <a:latin typeface="微软雅黑" panose="020B0503020204020204" pitchFamily="34" charset="-122"/>
                <a:ea typeface="微软雅黑" panose="020B0503020204020204" pitchFamily="34" charset="-122"/>
              </a:rPr>
              <a:t>论坛</a:t>
            </a:r>
            <a:r>
              <a:rPr lang="zh-CN" altLang="en-US" sz="1100" b="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b="0" dirty="0">
                <a:solidFill>
                  <a:srgbClr val="EEECE1">
                    <a:lumMod val="25000"/>
                  </a:srgbClr>
                </a:solidFill>
                <a:latin typeface="微软雅黑" panose="020B0503020204020204" pitchFamily="34" charset="-122"/>
                <a:ea typeface="微软雅黑" panose="020B0503020204020204" pitchFamily="34" charset="-122"/>
                <a:hlinkClick r:id="rId17"/>
              </a:rPr>
              <a:t>www.1ppt.cn</a:t>
            </a:r>
            <a:r>
              <a:rPr lang="en-US" altLang="zh-CN" sz="1100" b="0" dirty="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b="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780928"/>
            <a:ext cx="9144000" cy="1584177"/>
          </a:xfrm>
          <a:prstGeom prst="rect">
            <a:avLst/>
          </a:prstGeom>
          <a:solidFill>
            <a:schemeClr val="tx2">
              <a:lumMod val="75000"/>
            </a:schemeClr>
          </a:solidFill>
          <a:ln w="9525">
            <a:noFill/>
            <a:miter lim="800000"/>
            <a:headEnd/>
            <a:tailEnd/>
          </a:ln>
        </p:spPr>
        <p:txBody>
          <a:bodyPr wrap="none" anchor="ctr"/>
          <a:lstStyle/>
          <a:p>
            <a:pPr fontAlgn="auto">
              <a:spcBef>
                <a:spcPts val="0"/>
              </a:spcBef>
              <a:spcAft>
                <a:spcPts val="0"/>
              </a:spcAft>
              <a:defRPr/>
            </a:pPr>
            <a:endParaRPr lang="zh-CN" altLang="en-US" sz="1800" b="0" kern="0" dirty="0">
              <a:solidFill>
                <a:srgbClr val="005397"/>
              </a:solidFill>
              <a:latin typeface="Arial"/>
              <a:ea typeface="微软雅黑"/>
            </a:endParaRPr>
          </a:p>
        </p:txBody>
      </p:sp>
      <p:pic>
        <p:nvPicPr>
          <p:cNvPr id="10" name="图片 9"/>
          <p:cNvPicPr>
            <a:picLocks noChangeAspect="1"/>
          </p:cNvPicPr>
          <p:nvPr/>
        </p:nvPicPr>
        <p:blipFill rotWithShape="1">
          <a:blip r:embed="rId18" cstate="email">
            <a:extLst>
              <a:ext uri="{28A0092B-C50C-407E-A947-70E740481C1C}">
                <a14:useLocalDpi xmlns:a14="http://schemas.microsoft.com/office/drawing/2010/main"/>
              </a:ext>
            </a:extLst>
          </a:blip>
          <a:srcRect/>
          <a:stretch/>
        </p:blipFill>
        <p:spPr>
          <a:xfrm>
            <a:off x="1327807" y="980728"/>
            <a:ext cx="6488385" cy="1249635"/>
          </a:xfrm>
          <a:prstGeom prst="rect">
            <a:avLst/>
          </a:prstGeom>
          <a:noFill/>
          <a:ln>
            <a:noFill/>
          </a:ln>
        </p:spPr>
      </p:pic>
      <p:sp>
        <p:nvSpPr>
          <p:cNvPr id="15" name="Rectangle 3"/>
          <p:cNvSpPr>
            <a:spLocks noChangeArrowheads="1"/>
          </p:cNvSpPr>
          <p:nvPr/>
        </p:nvSpPr>
        <p:spPr bwMode="auto">
          <a:xfrm>
            <a:off x="468313" y="3097345"/>
            <a:ext cx="4103687" cy="161867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ct val="20000"/>
              </a:spcBef>
              <a:spcAft>
                <a:spcPts val="0"/>
              </a:spcAft>
              <a:buClr>
                <a:srgbClr val="5B8CC1"/>
              </a:buClr>
              <a:buFont typeface="Wingdings" pitchFamily="2" charset="2"/>
              <a:buNone/>
              <a:defRPr/>
            </a:pPr>
            <a:r>
              <a:rPr lang="zh-CN" altLang="en-US" sz="2000" kern="0" dirty="0">
                <a:solidFill>
                  <a:prstClr val="white"/>
                </a:solidFill>
                <a:latin typeface="微软雅黑" pitchFamily="34" charset="-122"/>
                <a:ea typeface="微软雅黑" pitchFamily="34" charset="-122"/>
              </a:rPr>
              <a:t>可以在下列情况使用</a:t>
            </a:r>
            <a:endParaRPr lang="zh-CN" altLang="en-US" sz="1200" b="0" kern="0" dirty="0">
              <a:solidFill>
                <a:prstClr val="white"/>
              </a:solidFill>
              <a:latin typeface="微软雅黑" pitchFamily="34" charset="-122"/>
              <a:ea typeface="微软雅黑" pitchFamily="34" charset="-122"/>
            </a:endParaRPr>
          </a:p>
          <a:p>
            <a:pPr fontAlgn="auto">
              <a:lnSpc>
                <a:spcPct val="150000"/>
              </a:lnSpc>
              <a:spcBef>
                <a:spcPts val="0"/>
              </a:spcBef>
              <a:spcAft>
                <a:spcPts val="0"/>
              </a:spcAft>
              <a:buClr>
                <a:srgbClr val="5B8CC1"/>
              </a:buClr>
              <a:buFont typeface="Wingdings" pitchFamily="2" charset="2"/>
              <a:buChar char="n"/>
              <a:defRPr/>
            </a:pPr>
            <a:r>
              <a:rPr lang="zh-CN" altLang="en-US" sz="1200" b="0" kern="0" dirty="0">
                <a:solidFill>
                  <a:prstClr val="white"/>
                </a:solidFill>
                <a:latin typeface="微软雅黑" pitchFamily="34" charset="-122"/>
                <a:ea typeface="微软雅黑" pitchFamily="34" charset="-122"/>
              </a:rPr>
              <a:t>不限次数的用于您个人</a:t>
            </a:r>
            <a:r>
              <a:rPr lang="en-US" altLang="zh-CN" sz="1200" b="0" kern="0" dirty="0">
                <a:solidFill>
                  <a:prstClr val="white"/>
                </a:solidFill>
                <a:latin typeface="微软雅黑" pitchFamily="34" charset="-122"/>
                <a:ea typeface="微软雅黑" pitchFamily="34" charset="-122"/>
              </a:rPr>
              <a:t>/</a:t>
            </a:r>
            <a:r>
              <a:rPr lang="zh-CN" altLang="en-US" sz="1200" b="0" kern="0" dirty="0">
                <a:solidFill>
                  <a:prstClr val="white"/>
                </a:solidFill>
                <a:latin typeface="微软雅黑" pitchFamily="34" charset="-122"/>
                <a:ea typeface="微软雅黑" pitchFamily="34" charset="-122"/>
              </a:rPr>
              <a:t>公司、企业的商业演示。</a:t>
            </a:r>
          </a:p>
          <a:p>
            <a:pPr fontAlgn="auto">
              <a:lnSpc>
                <a:spcPct val="150000"/>
              </a:lnSpc>
              <a:spcBef>
                <a:spcPts val="0"/>
              </a:spcBef>
              <a:spcAft>
                <a:spcPts val="0"/>
              </a:spcAft>
              <a:buClr>
                <a:srgbClr val="5B8CC1"/>
              </a:buClr>
              <a:buFont typeface="Wingdings" pitchFamily="2" charset="2"/>
              <a:buChar char="n"/>
              <a:defRPr/>
            </a:pPr>
            <a:r>
              <a:rPr lang="zh-CN" altLang="en-US" sz="1200" b="0" kern="0" dirty="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4572000" y="3097345"/>
            <a:ext cx="4103688" cy="154667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ct val="20000"/>
              </a:spcBef>
              <a:spcAft>
                <a:spcPts val="0"/>
              </a:spcAft>
              <a:buClr>
                <a:srgbClr val="5B8CC1"/>
              </a:buClr>
              <a:buFont typeface="Wingdings" pitchFamily="2" charset="2"/>
              <a:buNone/>
              <a:defRPr/>
            </a:pPr>
            <a:r>
              <a:rPr lang="zh-CN" altLang="en-US" sz="2000" kern="0" dirty="0">
                <a:solidFill>
                  <a:prstClr val="white"/>
                </a:solidFill>
                <a:latin typeface="微软雅黑" pitchFamily="34" charset="-122"/>
                <a:ea typeface="微软雅黑" pitchFamily="34" charset="-122"/>
              </a:rPr>
              <a:t>不可以在以下情况使用</a:t>
            </a:r>
            <a:endParaRPr lang="zh-CN" altLang="en-US" sz="1050" kern="0" dirty="0">
              <a:solidFill>
                <a:prstClr val="white"/>
              </a:solidFill>
              <a:latin typeface="微软雅黑" pitchFamily="34" charset="-122"/>
              <a:ea typeface="微软雅黑" pitchFamily="34" charset="-122"/>
            </a:endParaRPr>
          </a:p>
          <a:p>
            <a:pPr fontAlgn="auto">
              <a:lnSpc>
                <a:spcPct val="150000"/>
              </a:lnSpc>
              <a:spcBef>
                <a:spcPts val="0"/>
              </a:spcBef>
              <a:spcAft>
                <a:spcPts val="0"/>
              </a:spcAft>
              <a:buClr>
                <a:srgbClr val="5B8CC1"/>
              </a:buClr>
              <a:buFont typeface="Wingdings" pitchFamily="2" charset="2"/>
              <a:buChar char="n"/>
              <a:defRPr/>
            </a:pPr>
            <a:r>
              <a:rPr lang="zh-CN" altLang="en-US" sz="1200" b="0" kern="0" dirty="0">
                <a:solidFill>
                  <a:prstClr val="white"/>
                </a:solidFill>
                <a:latin typeface="微软雅黑" pitchFamily="34" charset="-122"/>
                <a:ea typeface="微软雅黑" pitchFamily="34" charset="-122"/>
              </a:rPr>
              <a:t>用于任何形式的在线付费下载。</a:t>
            </a:r>
          </a:p>
          <a:p>
            <a:pPr fontAlgn="auto">
              <a:lnSpc>
                <a:spcPct val="150000"/>
              </a:lnSpc>
              <a:spcBef>
                <a:spcPts val="0"/>
              </a:spcBef>
              <a:spcAft>
                <a:spcPts val="0"/>
              </a:spcAft>
              <a:buClr>
                <a:srgbClr val="5B8CC1"/>
              </a:buClr>
              <a:buFont typeface="Wingdings" pitchFamily="2" charset="2"/>
              <a:buChar char="n"/>
              <a:defRPr/>
            </a:pPr>
            <a:r>
              <a:rPr lang="zh-CN" altLang="en-US" sz="1200" b="0" kern="0" dirty="0">
                <a:solidFill>
                  <a:prstClr val="white"/>
                </a:solidFill>
                <a:latin typeface="微软雅黑" pitchFamily="34" charset="-122"/>
                <a:ea typeface="微软雅黑" pitchFamily="34" charset="-122"/>
              </a:rPr>
              <a:t>收集整理我们发布的免费资源后，刻录光碟销售。</a:t>
            </a:r>
            <a:endParaRPr lang="zh-CN" altLang="en-GB" sz="1200" b="0" kern="0" dirty="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9">
            <a:extLst>
              <a:ext uri="{28A0092B-C50C-407E-A947-70E740481C1C}">
                <a14:useLocalDpi xmlns:a14="http://schemas.microsoft.com/office/drawing/2010/main"/>
              </a:ext>
            </a:extLst>
          </a:blip>
          <a:srcRect/>
          <a:stretch>
            <a:fillRect/>
          </a:stretch>
        </p:blipFill>
        <p:spPr bwMode="auto">
          <a:xfrm>
            <a:off x="2915816" y="3097345"/>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20">
            <a:extLst>
              <a:ext uri="{28A0092B-C50C-407E-A947-70E740481C1C}">
                <a14:useLocalDpi xmlns:a14="http://schemas.microsoft.com/office/drawing/2010/main"/>
              </a:ext>
            </a:extLst>
          </a:blip>
          <a:srcRect/>
          <a:stretch>
            <a:fillRect/>
          </a:stretch>
        </p:blipFill>
        <p:spPr bwMode="auto">
          <a:xfrm>
            <a:off x="7234001" y="3097345"/>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9296863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18402" y="1018099"/>
            <a:ext cx="735006" cy="241289"/>
          </a:xfrm>
          <a:prstGeom prst="rect">
            <a:avLst/>
          </a:prstGeom>
          <a:no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模板：</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www.1ppt.com/moban/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素材：</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背景：</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www.1ppt.com/beijing/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图表：</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www.1ppt.com/xiazai/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教程： </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资料下载：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www.1ppt.com/ziliao/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范文下载：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www.1ppt.com/fanwen/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试卷下载：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www.1ppt.com/shiti/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教案下载：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论坛：</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www.1ppt.cn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语文课件：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www.1ppt.com/kejian/yuwen/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数学课件：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www.1ppt.com/kejian/shuxue/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英语课件：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www.1ppt.com/kejian/yingyu/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美术课件：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www.1ppt.com/kejian/meishu/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科学课件：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www.1ppt.com/kejian/kexue/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物理课件：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www.1ppt.com/kejian/wuli/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化学课件：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www.1ppt.com/kejian/huaxue/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生物课件：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www.1ppt.com/kejian/shengwu/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地理课件：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www.1ppt.com/kejian/dili/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历史课件：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www.1ppt.com/kejian/lishi/        </a:t>
            </a:r>
          </a:p>
        </p:txBody>
      </p:sp>
      <p:pic>
        <p:nvPicPr>
          <p:cNvPr id="9218" name="Picture 6" descr="MM900234700[1]"/>
          <p:cNvPicPr>
            <a:picLocks noChangeAspect="1" noChangeArrowheads="1" noCrop="1"/>
          </p:cNvPicPr>
          <p:nvPr/>
        </p:nvPicPr>
        <p:blipFill>
          <a:blip r:embed="rId3">
            <a:extLst>
              <a:ext uri="{28A0092B-C50C-407E-A947-70E740481C1C}">
                <a14:useLocalDpi xmlns:a14="http://schemas.microsoft.com/office/drawing/2010/main"/>
              </a:ext>
            </a:extLst>
          </a:blip>
          <a:srcRect/>
          <a:stretch>
            <a:fillRect/>
          </a:stretch>
        </p:blipFill>
        <p:spPr bwMode="auto">
          <a:xfrm>
            <a:off x="192088" y="265113"/>
            <a:ext cx="1638300" cy="151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4" name="Text Box 4"/>
          <p:cNvSpPr txBox="1">
            <a:spLocks noChangeArrowheads="1"/>
          </p:cNvSpPr>
          <p:nvPr/>
        </p:nvSpPr>
        <p:spPr bwMode="auto">
          <a:xfrm>
            <a:off x="1735138" y="452438"/>
            <a:ext cx="7246937"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4800">
                <a:solidFill>
                  <a:srgbClr val="003399"/>
                </a:solidFill>
                <a:ea typeface="楷体" pitchFamily="49" charset="-122"/>
              </a:rPr>
              <a:t>判断：</a:t>
            </a:r>
          </a:p>
          <a:p>
            <a:pPr eaLnBrk="1" hangingPunct="1">
              <a:spcBef>
                <a:spcPct val="50000"/>
              </a:spcBef>
            </a:pPr>
            <a:r>
              <a:rPr lang="zh-CN" altLang="en-US" sz="4400">
                <a:solidFill>
                  <a:srgbClr val="006600"/>
                </a:solidFill>
                <a:ea typeface="楷体" pitchFamily="49" charset="-122"/>
              </a:rPr>
              <a:t>下列属于工业生产的是？</a:t>
            </a:r>
          </a:p>
        </p:txBody>
      </p:sp>
      <p:sp>
        <p:nvSpPr>
          <p:cNvPr id="76807" name="Text Box 7"/>
          <p:cNvSpPr txBox="1">
            <a:spLocks noChangeArrowheads="1"/>
          </p:cNvSpPr>
          <p:nvPr/>
        </p:nvSpPr>
        <p:spPr bwMode="auto">
          <a:xfrm>
            <a:off x="588963" y="2443163"/>
            <a:ext cx="3228975" cy="3506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en-US" altLang="zh-CN" sz="3200" dirty="0"/>
              <a:t>1.</a:t>
            </a:r>
            <a:r>
              <a:rPr lang="zh-CN" altLang="en-US" sz="3200" dirty="0"/>
              <a:t>采摘棉花</a:t>
            </a:r>
          </a:p>
          <a:p>
            <a:pPr eaLnBrk="1" hangingPunct="1">
              <a:spcBef>
                <a:spcPct val="50000"/>
              </a:spcBef>
            </a:pPr>
            <a:endParaRPr lang="zh-CN" altLang="en-US" sz="3200" dirty="0"/>
          </a:p>
          <a:p>
            <a:pPr eaLnBrk="1" hangingPunct="1">
              <a:spcBef>
                <a:spcPct val="50000"/>
              </a:spcBef>
            </a:pPr>
            <a:r>
              <a:rPr lang="en-US" altLang="zh-CN" sz="3200" dirty="0"/>
              <a:t>2.</a:t>
            </a:r>
            <a:r>
              <a:rPr lang="zh-CN" altLang="en-US" sz="3200" dirty="0"/>
              <a:t>收获粮食</a:t>
            </a:r>
          </a:p>
          <a:p>
            <a:pPr eaLnBrk="1" hangingPunct="1">
              <a:spcBef>
                <a:spcPct val="50000"/>
              </a:spcBef>
            </a:pPr>
            <a:endParaRPr lang="zh-CN" altLang="en-US" sz="3200" dirty="0"/>
          </a:p>
          <a:p>
            <a:pPr eaLnBrk="1" hangingPunct="1">
              <a:spcBef>
                <a:spcPct val="50000"/>
              </a:spcBef>
            </a:pPr>
            <a:r>
              <a:rPr lang="en-US" altLang="zh-CN" sz="3200" dirty="0"/>
              <a:t>3.</a:t>
            </a:r>
            <a:r>
              <a:rPr lang="zh-CN" altLang="en-US" sz="3200" dirty="0"/>
              <a:t>加工棉布</a:t>
            </a:r>
          </a:p>
        </p:txBody>
      </p:sp>
      <p:sp>
        <p:nvSpPr>
          <p:cNvPr id="76808" name="Text Box 8"/>
          <p:cNvSpPr txBox="1">
            <a:spLocks noChangeArrowheads="1"/>
          </p:cNvSpPr>
          <p:nvPr/>
        </p:nvSpPr>
        <p:spPr bwMode="auto">
          <a:xfrm>
            <a:off x="3752850" y="2459038"/>
            <a:ext cx="3994150" cy="3506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en-US" altLang="zh-CN" sz="3200"/>
              <a:t>4.</a:t>
            </a:r>
            <a:r>
              <a:rPr lang="zh-CN" altLang="en-US" sz="3200"/>
              <a:t>开采煤矿</a:t>
            </a:r>
          </a:p>
          <a:p>
            <a:pPr eaLnBrk="1" hangingPunct="1">
              <a:spcBef>
                <a:spcPct val="50000"/>
              </a:spcBef>
            </a:pPr>
            <a:endParaRPr lang="zh-CN" altLang="en-US" sz="3200"/>
          </a:p>
          <a:p>
            <a:pPr eaLnBrk="1" hangingPunct="1">
              <a:spcBef>
                <a:spcPct val="50000"/>
              </a:spcBef>
            </a:pPr>
            <a:r>
              <a:rPr lang="en-US" altLang="zh-CN" sz="3200"/>
              <a:t>5.</a:t>
            </a:r>
            <a:r>
              <a:rPr lang="zh-CN" altLang="en-US" sz="3200"/>
              <a:t>冶炼钢铁</a:t>
            </a:r>
          </a:p>
          <a:p>
            <a:pPr eaLnBrk="1" hangingPunct="1">
              <a:spcBef>
                <a:spcPct val="50000"/>
              </a:spcBef>
            </a:pPr>
            <a:endParaRPr lang="zh-CN" altLang="en-US" sz="3200"/>
          </a:p>
          <a:p>
            <a:pPr eaLnBrk="1" hangingPunct="1">
              <a:spcBef>
                <a:spcPct val="50000"/>
              </a:spcBef>
            </a:pPr>
            <a:r>
              <a:rPr lang="en-US" altLang="zh-CN" sz="3200"/>
              <a:t>6.</a:t>
            </a:r>
            <a:r>
              <a:rPr lang="zh-CN" altLang="en-US" sz="3200"/>
              <a:t>加工学生课桌</a:t>
            </a:r>
          </a:p>
        </p:txBody>
      </p:sp>
      <p:sp>
        <p:nvSpPr>
          <p:cNvPr id="76813" name="Text Box 13"/>
          <p:cNvSpPr txBox="1">
            <a:spLocks noChangeArrowheads="1"/>
          </p:cNvSpPr>
          <p:nvPr/>
        </p:nvSpPr>
        <p:spPr bwMode="auto">
          <a:xfrm>
            <a:off x="995363" y="3101975"/>
            <a:ext cx="1517650" cy="457200"/>
          </a:xfrm>
          <a:prstGeom prst="rect">
            <a:avLst/>
          </a:prstGeom>
          <a:solidFill>
            <a:srgbClr val="FFCC6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a:t>农业生产</a:t>
            </a:r>
          </a:p>
        </p:txBody>
      </p:sp>
      <p:sp>
        <p:nvSpPr>
          <p:cNvPr id="76814" name="Text Box 14"/>
          <p:cNvSpPr txBox="1">
            <a:spLocks noChangeArrowheads="1"/>
          </p:cNvSpPr>
          <p:nvPr/>
        </p:nvSpPr>
        <p:spPr bwMode="auto">
          <a:xfrm>
            <a:off x="1008063" y="4503738"/>
            <a:ext cx="1517650" cy="457200"/>
          </a:xfrm>
          <a:prstGeom prst="rect">
            <a:avLst/>
          </a:prstGeom>
          <a:solidFill>
            <a:srgbClr val="FFCC6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a:t>农业生产</a:t>
            </a:r>
          </a:p>
        </p:txBody>
      </p:sp>
      <p:sp>
        <p:nvSpPr>
          <p:cNvPr id="76815" name="Text Box 15"/>
          <p:cNvSpPr txBox="1">
            <a:spLocks noChangeArrowheads="1"/>
          </p:cNvSpPr>
          <p:nvPr/>
        </p:nvSpPr>
        <p:spPr bwMode="auto">
          <a:xfrm>
            <a:off x="1077913" y="5940425"/>
            <a:ext cx="1517650" cy="457200"/>
          </a:xfrm>
          <a:prstGeom prst="rect">
            <a:avLst/>
          </a:prstGeom>
          <a:solidFill>
            <a:srgbClr val="FFCC6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algn="ctr" eaLnBrk="1" hangingPunct="1">
              <a:spcBef>
                <a:spcPct val="50000"/>
              </a:spcBef>
            </a:pPr>
            <a:r>
              <a:rPr lang="zh-CN" altLang="en-US"/>
              <a:t>加工业</a:t>
            </a:r>
          </a:p>
        </p:txBody>
      </p:sp>
      <p:sp>
        <p:nvSpPr>
          <p:cNvPr id="76816" name="Text Box 16"/>
          <p:cNvSpPr txBox="1">
            <a:spLocks noChangeArrowheads="1"/>
          </p:cNvSpPr>
          <p:nvPr/>
        </p:nvSpPr>
        <p:spPr bwMode="auto">
          <a:xfrm>
            <a:off x="4378325" y="3022600"/>
            <a:ext cx="1517650" cy="457200"/>
          </a:xfrm>
          <a:prstGeom prst="rect">
            <a:avLst/>
          </a:prstGeom>
          <a:solidFill>
            <a:srgbClr val="FFCC6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algn="ctr" eaLnBrk="1" hangingPunct="1">
              <a:spcBef>
                <a:spcPct val="50000"/>
              </a:spcBef>
            </a:pPr>
            <a:r>
              <a:rPr lang="zh-CN" altLang="en-US"/>
              <a:t>采矿业</a:t>
            </a:r>
          </a:p>
        </p:txBody>
      </p:sp>
      <p:sp>
        <p:nvSpPr>
          <p:cNvPr id="76817" name="Text Box 17"/>
          <p:cNvSpPr txBox="1">
            <a:spLocks noChangeArrowheads="1"/>
          </p:cNvSpPr>
          <p:nvPr/>
        </p:nvSpPr>
        <p:spPr bwMode="auto">
          <a:xfrm>
            <a:off x="4448175" y="4470400"/>
            <a:ext cx="1517650" cy="457200"/>
          </a:xfrm>
          <a:prstGeom prst="rect">
            <a:avLst/>
          </a:prstGeom>
          <a:solidFill>
            <a:srgbClr val="FFCC6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algn="ctr" eaLnBrk="1" hangingPunct="1">
              <a:spcBef>
                <a:spcPct val="50000"/>
              </a:spcBef>
            </a:pPr>
            <a:r>
              <a:rPr lang="zh-CN" altLang="en-US"/>
              <a:t>冶炼业</a:t>
            </a:r>
          </a:p>
        </p:txBody>
      </p:sp>
      <p:sp>
        <p:nvSpPr>
          <p:cNvPr id="76818" name="Text Box 18"/>
          <p:cNvSpPr txBox="1">
            <a:spLocks noChangeArrowheads="1"/>
          </p:cNvSpPr>
          <p:nvPr/>
        </p:nvSpPr>
        <p:spPr bwMode="auto">
          <a:xfrm>
            <a:off x="4565650" y="5870575"/>
            <a:ext cx="1517650" cy="457200"/>
          </a:xfrm>
          <a:prstGeom prst="rect">
            <a:avLst/>
          </a:prstGeom>
          <a:solidFill>
            <a:srgbClr val="FFCC6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algn="ctr" eaLnBrk="1" hangingPunct="1">
              <a:spcBef>
                <a:spcPct val="50000"/>
              </a:spcBef>
            </a:pPr>
            <a:r>
              <a:rPr lang="zh-CN" altLang="en-US"/>
              <a:t>加工业</a:t>
            </a:r>
          </a:p>
        </p:txBody>
      </p:sp>
      <p:sp>
        <p:nvSpPr>
          <p:cNvPr id="76820" name="Rectangle 20"/>
          <p:cNvSpPr>
            <a:spLocks noChangeArrowheads="1"/>
          </p:cNvSpPr>
          <p:nvPr/>
        </p:nvSpPr>
        <p:spPr bwMode="auto">
          <a:xfrm>
            <a:off x="306388" y="2184400"/>
            <a:ext cx="1044575"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6600">
                <a:solidFill>
                  <a:srgbClr val="FF0000"/>
                </a:solidFill>
              </a:rPr>
              <a:t>×</a:t>
            </a:r>
          </a:p>
        </p:txBody>
      </p:sp>
      <p:sp>
        <p:nvSpPr>
          <p:cNvPr id="76821" name="Rectangle 21"/>
          <p:cNvSpPr>
            <a:spLocks noChangeArrowheads="1"/>
          </p:cNvSpPr>
          <p:nvPr/>
        </p:nvSpPr>
        <p:spPr bwMode="auto">
          <a:xfrm>
            <a:off x="298450" y="3609975"/>
            <a:ext cx="1044575"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6600">
                <a:solidFill>
                  <a:srgbClr val="FF0000"/>
                </a:solidFill>
              </a:rPr>
              <a:t>×</a:t>
            </a:r>
          </a:p>
        </p:txBody>
      </p:sp>
      <p:sp>
        <p:nvSpPr>
          <p:cNvPr id="76822" name="Rectangle 22"/>
          <p:cNvSpPr>
            <a:spLocks noChangeArrowheads="1"/>
          </p:cNvSpPr>
          <p:nvPr/>
        </p:nvSpPr>
        <p:spPr bwMode="auto">
          <a:xfrm>
            <a:off x="174625" y="5102225"/>
            <a:ext cx="1044575"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8000">
                <a:solidFill>
                  <a:srgbClr val="FF0000"/>
                </a:solidFill>
              </a:rPr>
              <a:t>√</a:t>
            </a:r>
          </a:p>
        </p:txBody>
      </p:sp>
      <p:sp>
        <p:nvSpPr>
          <p:cNvPr id="76823" name="Rectangle 23"/>
          <p:cNvSpPr>
            <a:spLocks noChangeArrowheads="1"/>
          </p:cNvSpPr>
          <p:nvPr/>
        </p:nvSpPr>
        <p:spPr bwMode="auto">
          <a:xfrm>
            <a:off x="3429000" y="2187575"/>
            <a:ext cx="1044575"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8000">
                <a:solidFill>
                  <a:srgbClr val="FF0000"/>
                </a:solidFill>
              </a:rPr>
              <a:t>√</a:t>
            </a:r>
          </a:p>
        </p:txBody>
      </p:sp>
      <p:sp>
        <p:nvSpPr>
          <p:cNvPr id="76824" name="Rectangle 24"/>
          <p:cNvSpPr>
            <a:spLocks noChangeArrowheads="1"/>
          </p:cNvSpPr>
          <p:nvPr/>
        </p:nvSpPr>
        <p:spPr bwMode="auto">
          <a:xfrm>
            <a:off x="3359150" y="3554413"/>
            <a:ext cx="1044575"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8000">
                <a:solidFill>
                  <a:srgbClr val="FF0000"/>
                </a:solidFill>
              </a:rPr>
              <a:t>√</a:t>
            </a:r>
          </a:p>
        </p:txBody>
      </p:sp>
      <p:sp>
        <p:nvSpPr>
          <p:cNvPr id="76825" name="Rectangle 25"/>
          <p:cNvSpPr>
            <a:spLocks noChangeArrowheads="1"/>
          </p:cNvSpPr>
          <p:nvPr/>
        </p:nvSpPr>
        <p:spPr bwMode="auto">
          <a:xfrm>
            <a:off x="3390900" y="5070475"/>
            <a:ext cx="1044575"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8000">
                <a:solidFill>
                  <a:srgbClr val="FF0000"/>
                </a:solidFill>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6804"/>
                                        </p:tgtEl>
                                        <p:attrNameLst>
                                          <p:attrName>style.visibility</p:attrName>
                                        </p:attrNameLst>
                                      </p:cBhvr>
                                      <p:to>
                                        <p:strVal val="visible"/>
                                      </p:to>
                                    </p:set>
                                    <p:animEffect transition="in" filter="wipe(left)">
                                      <p:cBhvr>
                                        <p:cTn id="7" dur="500"/>
                                        <p:tgtEl>
                                          <p:spTgt spid="76804"/>
                                        </p:tgtEl>
                                      </p:cBhvr>
                                    </p:animEffect>
                                  </p:childTnLst>
                                </p:cTn>
                              </p:par>
                            </p:childTnLst>
                          </p:cTn>
                        </p:par>
                        <p:par>
                          <p:cTn id="8" fill="hold" nodeType="afterGroup">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76807"/>
                                        </p:tgtEl>
                                        <p:attrNameLst>
                                          <p:attrName>style.visibility</p:attrName>
                                        </p:attrNameLst>
                                      </p:cBhvr>
                                      <p:to>
                                        <p:strVal val="visible"/>
                                      </p:to>
                                    </p:set>
                                    <p:animEffect transition="in" filter="wipe(up)">
                                      <p:cBhvr>
                                        <p:cTn id="11" dur="500"/>
                                        <p:tgtEl>
                                          <p:spTgt spid="76807"/>
                                        </p:tgtEl>
                                      </p:cBhvr>
                                    </p:animEffect>
                                  </p:childTnLst>
                                </p:cTn>
                              </p:par>
                            </p:childTnLst>
                          </p:cTn>
                        </p:par>
                        <p:par>
                          <p:cTn id="12" fill="hold" nodeType="afterGroup">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76808"/>
                                        </p:tgtEl>
                                        <p:attrNameLst>
                                          <p:attrName>style.visibility</p:attrName>
                                        </p:attrNameLst>
                                      </p:cBhvr>
                                      <p:to>
                                        <p:strVal val="visible"/>
                                      </p:to>
                                    </p:set>
                                    <p:animEffect transition="in" filter="wipe(up)">
                                      <p:cBhvr>
                                        <p:cTn id="15" dur="500"/>
                                        <p:tgtEl>
                                          <p:spTgt spid="76808"/>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76820"/>
                                        </p:tgtEl>
                                        <p:attrNameLst>
                                          <p:attrName>style.visibility</p:attrName>
                                        </p:attrNameLst>
                                      </p:cBhvr>
                                      <p:to>
                                        <p:strVal val="visible"/>
                                      </p:to>
                                    </p:set>
                                    <p:animEffect transition="in" filter="wipe(up)">
                                      <p:cBhvr>
                                        <p:cTn id="20" dur="1000"/>
                                        <p:tgtEl>
                                          <p:spTgt spid="76820"/>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76813"/>
                                        </p:tgtEl>
                                        <p:attrNameLst>
                                          <p:attrName>style.visibility</p:attrName>
                                        </p:attrNameLst>
                                      </p:cBhvr>
                                      <p:to>
                                        <p:strVal val="visible"/>
                                      </p:to>
                                    </p:set>
                                    <p:animEffect transition="in" filter="wipe(left)">
                                      <p:cBhvr>
                                        <p:cTn id="25" dur="500"/>
                                        <p:tgtEl>
                                          <p:spTgt spid="76813"/>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76821"/>
                                        </p:tgtEl>
                                        <p:attrNameLst>
                                          <p:attrName>style.visibility</p:attrName>
                                        </p:attrNameLst>
                                      </p:cBhvr>
                                      <p:to>
                                        <p:strVal val="visible"/>
                                      </p:to>
                                    </p:set>
                                    <p:animEffect transition="in" filter="wipe(up)">
                                      <p:cBhvr>
                                        <p:cTn id="30" dur="1000"/>
                                        <p:tgtEl>
                                          <p:spTgt spid="76821"/>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76814"/>
                                        </p:tgtEl>
                                        <p:attrNameLst>
                                          <p:attrName>style.visibility</p:attrName>
                                        </p:attrNameLst>
                                      </p:cBhvr>
                                      <p:to>
                                        <p:strVal val="visible"/>
                                      </p:to>
                                    </p:set>
                                    <p:animEffect transition="in" filter="wipe(left)">
                                      <p:cBhvr>
                                        <p:cTn id="35" dur="500"/>
                                        <p:tgtEl>
                                          <p:spTgt spid="76814"/>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76822"/>
                                        </p:tgtEl>
                                        <p:attrNameLst>
                                          <p:attrName>style.visibility</p:attrName>
                                        </p:attrNameLst>
                                      </p:cBhvr>
                                      <p:to>
                                        <p:strVal val="visible"/>
                                      </p:to>
                                    </p:set>
                                    <p:animEffect transition="in" filter="wipe(left)">
                                      <p:cBhvr>
                                        <p:cTn id="40" dur="1000"/>
                                        <p:tgtEl>
                                          <p:spTgt spid="76822"/>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76815"/>
                                        </p:tgtEl>
                                        <p:attrNameLst>
                                          <p:attrName>style.visibility</p:attrName>
                                        </p:attrNameLst>
                                      </p:cBhvr>
                                      <p:to>
                                        <p:strVal val="visible"/>
                                      </p:to>
                                    </p:set>
                                    <p:animEffect transition="in" filter="wipe(left)">
                                      <p:cBhvr>
                                        <p:cTn id="45" dur="500"/>
                                        <p:tgtEl>
                                          <p:spTgt spid="76815"/>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76823"/>
                                        </p:tgtEl>
                                        <p:attrNameLst>
                                          <p:attrName>style.visibility</p:attrName>
                                        </p:attrNameLst>
                                      </p:cBhvr>
                                      <p:to>
                                        <p:strVal val="visible"/>
                                      </p:to>
                                    </p:set>
                                    <p:animEffect transition="in" filter="wipe(left)">
                                      <p:cBhvr>
                                        <p:cTn id="50" dur="1000"/>
                                        <p:tgtEl>
                                          <p:spTgt spid="76823"/>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76816"/>
                                        </p:tgtEl>
                                        <p:attrNameLst>
                                          <p:attrName>style.visibility</p:attrName>
                                        </p:attrNameLst>
                                      </p:cBhvr>
                                      <p:to>
                                        <p:strVal val="visible"/>
                                      </p:to>
                                    </p:set>
                                    <p:animEffect transition="in" filter="wipe(left)">
                                      <p:cBhvr>
                                        <p:cTn id="55" dur="500"/>
                                        <p:tgtEl>
                                          <p:spTgt spid="76816"/>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76824"/>
                                        </p:tgtEl>
                                        <p:attrNameLst>
                                          <p:attrName>style.visibility</p:attrName>
                                        </p:attrNameLst>
                                      </p:cBhvr>
                                      <p:to>
                                        <p:strVal val="visible"/>
                                      </p:to>
                                    </p:set>
                                    <p:animEffect transition="in" filter="wipe(left)">
                                      <p:cBhvr>
                                        <p:cTn id="60" dur="1000"/>
                                        <p:tgtEl>
                                          <p:spTgt spid="76824"/>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76817"/>
                                        </p:tgtEl>
                                        <p:attrNameLst>
                                          <p:attrName>style.visibility</p:attrName>
                                        </p:attrNameLst>
                                      </p:cBhvr>
                                      <p:to>
                                        <p:strVal val="visible"/>
                                      </p:to>
                                    </p:set>
                                    <p:animEffect transition="in" filter="wipe(left)">
                                      <p:cBhvr>
                                        <p:cTn id="65" dur="500"/>
                                        <p:tgtEl>
                                          <p:spTgt spid="76817"/>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76825"/>
                                        </p:tgtEl>
                                        <p:attrNameLst>
                                          <p:attrName>style.visibility</p:attrName>
                                        </p:attrNameLst>
                                      </p:cBhvr>
                                      <p:to>
                                        <p:strVal val="visible"/>
                                      </p:to>
                                    </p:set>
                                    <p:animEffect transition="in" filter="wipe(left)">
                                      <p:cBhvr>
                                        <p:cTn id="70" dur="1000"/>
                                        <p:tgtEl>
                                          <p:spTgt spid="76825"/>
                                        </p:tgtEl>
                                      </p:cBhvr>
                                    </p:animEffect>
                                  </p:childTnLst>
                                </p:cTn>
                              </p:par>
                            </p:childTnLst>
                          </p:cTn>
                        </p:par>
                      </p:childTnLst>
                    </p:cTn>
                  </p:par>
                  <p:par>
                    <p:cTn id="71" fill="hold" nodeType="clickPar">
                      <p:stCondLst>
                        <p:cond delay="indefinite"/>
                      </p:stCondLst>
                      <p:childTnLst>
                        <p:par>
                          <p:cTn id="72" fill="hold" nodeType="withGroup">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76818"/>
                                        </p:tgtEl>
                                        <p:attrNameLst>
                                          <p:attrName>style.visibility</p:attrName>
                                        </p:attrNameLst>
                                      </p:cBhvr>
                                      <p:to>
                                        <p:strVal val="visible"/>
                                      </p:to>
                                    </p:set>
                                    <p:animEffect transition="in" filter="wipe(left)">
                                      <p:cBhvr>
                                        <p:cTn id="75" dur="500"/>
                                        <p:tgtEl>
                                          <p:spTgt spid="768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4" grpId="0"/>
      <p:bldP spid="76807" grpId="0"/>
      <p:bldP spid="76808" grpId="0"/>
      <p:bldP spid="76813" grpId="0" animBg="1"/>
      <p:bldP spid="76814" grpId="0" animBg="1"/>
      <p:bldP spid="76815" grpId="0" animBg="1"/>
      <p:bldP spid="76816" grpId="0" animBg="1"/>
      <p:bldP spid="76817" grpId="0" animBg="1"/>
      <p:bldP spid="76818" grpId="0" animBg="1"/>
      <p:bldP spid="76820" grpId="0"/>
      <p:bldP spid="76821" grpId="0"/>
      <p:bldP spid="76822" grpId="0"/>
      <p:bldP spid="76823" grpId="0"/>
      <p:bldP spid="76824" grpId="0"/>
      <p:bldP spid="76825"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082" name="Text Box 10"/>
          <p:cNvSpPr txBox="1">
            <a:spLocks noChangeArrowheads="1"/>
          </p:cNvSpPr>
          <p:nvPr/>
        </p:nvSpPr>
        <p:spPr bwMode="auto">
          <a:xfrm>
            <a:off x="457200" y="685800"/>
            <a:ext cx="5715000" cy="641350"/>
          </a:xfrm>
          <a:prstGeom prst="rect">
            <a:avLst/>
          </a:prstGeom>
          <a:noFill/>
          <a:ln w="9525">
            <a:noFill/>
            <a:miter lim="800000"/>
            <a:headEnd/>
            <a:tailEnd/>
          </a:ln>
          <a:effectLst>
            <a:outerShdw dist="35921" dir="2700000" algn="ctr" rotWithShape="0">
              <a:schemeClr val="bg2"/>
            </a:outerShdw>
          </a:effectLst>
        </p:spPr>
        <p:txBody>
          <a:bodyPr>
            <a:spAutoFit/>
          </a:bodyPr>
          <a:lstStyle/>
          <a:p>
            <a:pPr>
              <a:defRPr/>
            </a:pPr>
            <a:r>
              <a:rPr lang="zh-CN" altLang="en-US" sz="3600" dirty="0">
                <a:solidFill>
                  <a:srgbClr val="262673"/>
                </a:solidFill>
                <a:latin typeface="Arial" charset="0"/>
                <a:ea typeface="黑体" pitchFamily="49" charset="-122"/>
              </a:rPr>
              <a:t>工业有哪些作用？</a:t>
            </a:r>
          </a:p>
        </p:txBody>
      </p:sp>
      <p:sp>
        <p:nvSpPr>
          <p:cNvPr id="10249" name="Text Box 17"/>
          <p:cNvSpPr txBox="1">
            <a:spLocks noChangeArrowheads="1"/>
          </p:cNvSpPr>
          <p:nvPr/>
        </p:nvSpPr>
        <p:spPr bwMode="auto">
          <a:xfrm>
            <a:off x="0" y="0"/>
            <a:ext cx="1371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en-US" altLang="zh-CN" sz="1200"/>
              <a:t>                  </a:t>
            </a:r>
          </a:p>
        </p:txBody>
      </p:sp>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04800" y="1997261"/>
            <a:ext cx="8534400" cy="4041648"/>
          </a:xfrm>
          <a:prstGeom prst="rect">
            <a:avLst/>
          </a:prstGeom>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8" name="Text Box 4"/>
          <p:cNvSpPr txBox="1">
            <a:spLocks noChangeArrowheads="1"/>
          </p:cNvSpPr>
          <p:nvPr/>
        </p:nvSpPr>
        <p:spPr bwMode="auto">
          <a:xfrm>
            <a:off x="231775" y="820738"/>
            <a:ext cx="8912225" cy="249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en-US" altLang="zh-CN" sz="4800" dirty="0">
                <a:solidFill>
                  <a:srgbClr val="003399"/>
                </a:solidFill>
                <a:ea typeface="楷体" pitchFamily="49" charset="-122"/>
              </a:rPr>
              <a:t>             </a:t>
            </a:r>
            <a:r>
              <a:rPr lang="zh-CN" altLang="en-US" sz="4800" dirty="0">
                <a:solidFill>
                  <a:srgbClr val="003399"/>
                </a:solidFill>
                <a:ea typeface="楷体" pitchFamily="49" charset="-122"/>
              </a:rPr>
              <a:t>畅谈：</a:t>
            </a:r>
          </a:p>
          <a:p>
            <a:pPr eaLnBrk="1" hangingPunct="1">
              <a:spcBef>
                <a:spcPct val="50000"/>
              </a:spcBef>
            </a:pPr>
            <a:r>
              <a:rPr lang="en-US" altLang="zh-CN" sz="4400" dirty="0">
                <a:ea typeface="楷体" pitchFamily="49" charset="-122"/>
              </a:rPr>
              <a:t>21</a:t>
            </a:r>
            <a:r>
              <a:rPr lang="zh-CN" altLang="en-US" sz="4400" dirty="0">
                <a:ea typeface="楷体" pitchFamily="49" charset="-122"/>
              </a:rPr>
              <a:t>世纪我国工业应该朝向什么目标迈进？</a:t>
            </a:r>
          </a:p>
        </p:txBody>
      </p:sp>
      <p:pic>
        <p:nvPicPr>
          <p:cNvPr id="11267" name="Picture 5" descr="MC900297565[1]"/>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98450" y="522288"/>
            <a:ext cx="1809750"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30" name="Text Box 6"/>
          <p:cNvSpPr txBox="1">
            <a:spLocks noChangeArrowheads="1"/>
          </p:cNvSpPr>
          <p:nvPr/>
        </p:nvSpPr>
        <p:spPr bwMode="auto">
          <a:xfrm>
            <a:off x="196850" y="3783013"/>
            <a:ext cx="2651125" cy="762000"/>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4400">
                <a:ea typeface="黑体" pitchFamily="2" charset="-122"/>
              </a:rPr>
              <a:t>工业大国</a:t>
            </a:r>
          </a:p>
        </p:txBody>
      </p:sp>
      <p:sp>
        <p:nvSpPr>
          <p:cNvPr id="77831" name="AutoShape 7"/>
          <p:cNvSpPr>
            <a:spLocks noChangeArrowheads="1"/>
          </p:cNvSpPr>
          <p:nvPr/>
        </p:nvSpPr>
        <p:spPr bwMode="auto">
          <a:xfrm>
            <a:off x="2974975" y="3922713"/>
            <a:ext cx="3265488" cy="498475"/>
          </a:xfrm>
          <a:prstGeom prst="rightArrow">
            <a:avLst>
              <a:gd name="adj1" fmla="val 50000"/>
              <a:gd name="adj2" fmla="val 163774"/>
            </a:avLst>
          </a:prstGeom>
          <a:solidFill>
            <a:srgbClr val="3399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7832" name="Text Box 8"/>
          <p:cNvSpPr txBox="1">
            <a:spLocks noChangeArrowheads="1"/>
          </p:cNvSpPr>
          <p:nvPr/>
        </p:nvSpPr>
        <p:spPr bwMode="auto">
          <a:xfrm>
            <a:off x="6294438" y="3802063"/>
            <a:ext cx="2651125" cy="762000"/>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zh-CN" altLang="en-US" sz="4400">
                <a:ea typeface="黑体" pitchFamily="2" charset="-122"/>
              </a:rPr>
              <a:t>工业</a:t>
            </a:r>
            <a:r>
              <a:rPr lang="zh-CN" altLang="en-US" sz="4400">
                <a:solidFill>
                  <a:srgbClr val="FF0000"/>
                </a:solidFill>
                <a:ea typeface="黑体" pitchFamily="2" charset="-122"/>
              </a:rPr>
              <a:t>强</a:t>
            </a:r>
            <a:r>
              <a:rPr lang="zh-CN" altLang="en-US" sz="4400">
                <a:ea typeface="黑体" pitchFamily="2" charset="-122"/>
              </a:rPr>
              <a:t>国</a:t>
            </a:r>
          </a:p>
        </p:txBody>
      </p:sp>
      <p:sp>
        <p:nvSpPr>
          <p:cNvPr id="77833" name="Text Box 9"/>
          <p:cNvSpPr txBox="1">
            <a:spLocks noChangeArrowheads="1"/>
          </p:cNvSpPr>
          <p:nvPr/>
        </p:nvSpPr>
        <p:spPr bwMode="auto">
          <a:xfrm>
            <a:off x="2844800" y="3475038"/>
            <a:ext cx="2743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algn="ctr" eaLnBrk="1" hangingPunct="1">
              <a:spcBef>
                <a:spcPct val="50000"/>
              </a:spcBef>
            </a:pPr>
            <a:r>
              <a:rPr lang="zh-CN" altLang="en-US" sz="3600">
                <a:solidFill>
                  <a:srgbClr val="CC0099"/>
                </a:solidFill>
                <a:ea typeface="黑体" pitchFamily="2" charset="-122"/>
              </a:rPr>
              <a:t>工业研发</a:t>
            </a:r>
          </a:p>
        </p:txBody>
      </p:sp>
      <p:sp>
        <p:nvSpPr>
          <p:cNvPr id="77834" name="Text Box 10"/>
          <p:cNvSpPr txBox="1">
            <a:spLocks noChangeArrowheads="1"/>
          </p:cNvSpPr>
          <p:nvPr/>
        </p:nvSpPr>
        <p:spPr bwMode="auto">
          <a:xfrm>
            <a:off x="2892425" y="4184650"/>
            <a:ext cx="2743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algn="ctr" eaLnBrk="1" hangingPunct="1">
              <a:spcBef>
                <a:spcPct val="50000"/>
              </a:spcBef>
            </a:pPr>
            <a:r>
              <a:rPr lang="zh-CN" altLang="en-US" sz="3600">
                <a:solidFill>
                  <a:srgbClr val="CC0099"/>
                </a:solidFill>
                <a:ea typeface="黑体" pitchFamily="2" charset="-122"/>
              </a:rPr>
              <a:t>技术创新</a:t>
            </a:r>
          </a:p>
        </p:txBody>
      </p:sp>
      <p:sp>
        <p:nvSpPr>
          <p:cNvPr id="77836" name="AutoShape 12"/>
          <p:cNvSpPr>
            <a:spLocks noChangeArrowheads="1"/>
          </p:cNvSpPr>
          <p:nvPr/>
        </p:nvSpPr>
        <p:spPr bwMode="auto">
          <a:xfrm>
            <a:off x="3565525" y="5254625"/>
            <a:ext cx="2719388" cy="1238250"/>
          </a:xfrm>
          <a:prstGeom prst="wedgeEllipseCallout">
            <a:avLst>
              <a:gd name="adj1" fmla="val 92032"/>
              <a:gd name="adj2" fmla="val -101028"/>
            </a:avLst>
          </a:prstGeom>
          <a:solidFill>
            <a:srgbClr val="FFCC66"/>
          </a:solidFill>
          <a:ln w="9525">
            <a:solidFill>
              <a:schemeClr val="tx1"/>
            </a:solidFill>
            <a:miter lim="800000"/>
            <a:headEnd/>
            <a:tailEnd/>
          </a:ln>
        </p:spPr>
        <p:txBody>
          <a:bodyPr/>
          <a:lstStyle/>
          <a:p>
            <a:pPr algn="ctr"/>
            <a:endParaRPr lang="zh-CN" altLang="zh-CN"/>
          </a:p>
        </p:txBody>
      </p:sp>
      <p:sp>
        <p:nvSpPr>
          <p:cNvPr id="77835" name="Text Box 11"/>
          <p:cNvSpPr txBox="1">
            <a:spLocks noChangeArrowheads="1"/>
          </p:cNvSpPr>
          <p:nvPr/>
        </p:nvSpPr>
        <p:spPr bwMode="auto">
          <a:xfrm>
            <a:off x="3490913" y="5480050"/>
            <a:ext cx="2743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algn="ctr" eaLnBrk="1" hangingPunct="1">
              <a:spcBef>
                <a:spcPct val="50000"/>
              </a:spcBef>
            </a:pPr>
            <a:r>
              <a:rPr lang="zh-CN" altLang="en-US" sz="3600">
                <a:solidFill>
                  <a:srgbClr val="CC0099"/>
                </a:solidFill>
                <a:ea typeface="黑体" pitchFamily="2" charset="-122"/>
              </a:rPr>
              <a:t>国产品牌</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7828"/>
                                        </p:tgtEl>
                                        <p:attrNameLst>
                                          <p:attrName>style.visibility</p:attrName>
                                        </p:attrNameLst>
                                      </p:cBhvr>
                                      <p:to>
                                        <p:strVal val="visible"/>
                                      </p:to>
                                    </p:set>
                                    <p:animEffect transition="in" filter="wipe(left)">
                                      <p:cBhvr>
                                        <p:cTn id="7" dur="500"/>
                                        <p:tgtEl>
                                          <p:spTgt spid="7782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7830"/>
                                        </p:tgtEl>
                                        <p:attrNameLst>
                                          <p:attrName>style.visibility</p:attrName>
                                        </p:attrNameLst>
                                      </p:cBhvr>
                                      <p:to>
                                        <p:strVal val="visible"/>
                                      </p:to>
                                    </p:set>
                                    <p:animEffect transition="in" filter="wipe(left)">
                                      <p:cBhvr>
                                        <p:cTn id="12" dur="500"/>
                                        <p:tgtEl>
                                          <p:spTgt spid="77830"/>
                                        </p:tgtEl>
                                      </p:cBhvr>
                                    </p:animEffect>
                                  </p:childTnLst>
                                </p:cTn>
                              </p:par>
                            </p:childTnLst>
                          </p:cTn>
                        </p:par>
                        <p:par>
                          <p:cTn id="13" fill="hold" nodeType="afterGroup">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77831"/>
                                        </p:tgtEl>
                                        <p:attrNameLst>
                                          <p:attrName>style.visibility</p:attrName>
                                        </p:attrNameLst>
                                      </p:cBhvr>
                                      <p:to>
                                        <p:strVal val="visible"/>
                                      </p:to>
                                    </p:set>
                                    <p:animEffect transition="in" filter="wipe(left)">
                                      <p:cBhvr>
                                        <p:cTn id="16" dur="500"/>
                                        <p:tgtEl>
                                          <p:spTgt spid="77831"/>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77832"/>
                                        </p:tgtEl>
                                        <p:attrNameLst>
                                          <p:attrName>style.visibility</p:attrName>
                                        </p:attrNameLst>
                                      </p:cBhvr>
                                      <p:to>
                                        <p:strVal val="visible"/>
                                      </p:to>
                                    </p:set>
                                    <p:animEffect transition="in" filter="wipe(left)">
                                      <p:cBhvr>
                                        <p:cTn id="21" dur="500"/>
                                        <p:tgtEl>
                                          <p:spTgt spid="77832"/>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77833"/>
                                        </p:tgtEl>
                                        <p:attrNameLst>
                                          <p:attrName>style.visibility</p:attrName>
                                        </p:attrNameLst>
                                      </p:cBhvr>
                                      <p:to>
                                        <p:strVal val="visible"/>
                                      </p:to>
                                    </p:set>
                                    <p:animEffect transition="in" filter="wipe(left)">
                                      <p:cBhvr>
                                        <p:cTn id="26" dur="500"/>
                                        <p:tgtEl>
                                          <p:spTgt spid="77833"/>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77834"/>
                                        </p:tgtEl>
                                        <p:attrNameLst>
                                          <p:attrName>style.visibility</p:attrName>
                                        </p:attrNameLst>
                                      </p:cBhvr>
                                      <p:to>
                                        <p:strVal val="visible"/>
                                      </p:to>
                                    </p:set>
                                    <p:animEffect transition="in" filter="wipe(left)">
                                      <p:cBhvr>
                                        <p:cTn id="31" dur="500"/>
                                        <p:tgtEl>
                                          <p:spTgt spid="77834"/>
                                        </p:tgtEl>
                                      </p:cBhvr>
                                    </p:animEffect>
                                  </p:childTnLst>
                                </p:cTn>
                              </p:par>
                            </p:childTnLst>
                          </p:cTn>
                        </p:par>
                        <p:par>
                          <p:cTn id="32" fill="hold" nodeType="afterGroup">
                            <p:stCondLst>
                              <p:cond delay="500"/>
                            </p:stCondLst>
                            <p:childTnLst>
                              <p:par>
                                <p:cTn id="33" presetID="22" presetClass="entr" presetSubtype="1" fill="hold" grpId="0" nodeType="afterEffect">
                                  <p:stCondLst>
                                    <p:cond delay="0"/>
                                  </p:stCondLst>
                                  <p:childTnLst>
                                    <p:set>
                                      <p:cBhvr>
                                        <p:cTn id="34" dur="1" fill="hold">
                                          <p:stCondLst>
                                            <p:cond delay="0"/>
                                          </p:stCondLst>
                                        </p:cTn>
                                        <p:tgtEl>
                                          <p:spTgt spid="77836"/>
                                        </p:tgtEl>
                                        <p:attrNameLst>
                                          <p:attrName>style.visibility</p:attrName>
                                        </p:attrNameLst>
                                      </p:cBhvr>
                                      <p:to>
                                        <p:strVal val="visible"/>
                                      </p:to>
                                    </p:set>
                                    <p:animEffect transition="in" filter="wipe(up)">
                                      <p:cBhvr>
                                        <p:cTn id="35" dur="500"/>
                                        <p:tgtEl>
                                          <p:spTgt spid="77836"/>
                                        </p:tgtEl>
                                      </p:cBhvr>
                                    </p:animEffect>
                                  </p:childTnLst>
                                </p:cTn>
                              </p:par>
                            </p:childTnLst>
                          </p:cTn>
                        </p:par>
                        <p:par>
                          <p:cTn id="36" fill="hold" nodeType="afterGroup">
                            <p:stCondLst>
                              <p:cond delay="1000"/>
                            </p:stCondLst>
                            <p:childTnLst>
                              <p:par>
                                <p:cTn id="37" presetID="22" presetClass="entr" presetSubtype="8" fill="hold" grpId="0" nodeType="afterEffect">
                                  <p:stCondLst>
                                    <p:cond delay="0"/>
                                  </p:stCondLst>
                                  <p:childTnLst>
                                    <p:set>
                                      <p:cBhvr>
                                        <p:cTn id="38" dur="1" fill="hold">
                                          <p:stCondLst>
                                            <p:cond delay="0"/>
                                          </p:stCondLst>
                                        </p:cTn>
                                        <p:tgtEl>
                                          <p:spTgt spid="77835"/>
                                        </p:tgtEl>
                                        <p:attrNameLst>
                                          <p:attrName>style.visibility</p:attrName>
                                        </p:attrNameLst>
                                      </p:cBhvr>
                                      <p:to>
                                        <p:strVal val="visible"/>
                                      </p:to>
                                    </p:set>
                                    <p:animEffect transition="in" filter="wipe(left)">
                                      <p:cBhvr>
                                        <p:cTn id="39" dur="500"/>
                                        <p:tgtEl>
                                          <p:spTgt spid="778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8" grpId="0"/>
      <p:bldP spid="77830" grpId="0" animBg="1"/>
      <p:bldP spid="77831" grpId="0" animBg="1"/>
      <p:bldP spid="77832" grpId="0" animBg="1"/>
      <p:bldP spid="77833" grpId="0"/>
      <p:bldP spid="77834" grpId="0"/>
      <p:bldP spid="77836" grpId="0" animBg="1"/>
      <p:bldP spid="7783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7" descr="MC900285892[1]"/>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1804988" cy="172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852" name="Text Box 4"/>
          <p:cNvSpPr txBox="1">
            <a:spLocks noChangeArrowheads="1"/>
          </p:cNvSpPr>
          <p:nvPr/>
        </p:nvSpPr>
        <p:spPr bwMode="auto">
          <a:xfrm>
            <a:off x="192088" y="712788"/>
            <a:ext cx="8774112" cy="274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en-US" altLang="zh-CN" sz="4800" dirty="0">
                <a:solidFill>
                  <a:srgbClr val="003399"/>
                </a:solidFill>
                <a:ea typeface="楷体" pitchFamily="49" charset="-122"/>
              </a:rPr>
              <a:t>            </a:t>
            </a:r>
            <a:r>
              <a:rPr lang="zh-CN" altLang="en-US" sz="4800" dirty="0">
                <a:solidFill>
                  <a:srgbClr val="003399"/>
                </a:solidFill>
                <a:ea typeface="楷体" pitchFamily="49" charset="-122"/>
              </a:rPr>
              <a:t>角色扮演：</a:t>
            </a:r>
          </a:p>
          <a:p>
            <a:pPr eaLnBrk="1" hangingPunct="1">
              <a:spcBef>
                <a:spcPct val="50000"/>
              </a:spcBef>
            </a:pPr>
            <a:r>
              <a:rPr lang="zh-CN" altLang="en-US" sz="3600" dirty="0">
                <a:ea typeface="楷体" pitchFamily="49" charset="-122"/>
              </a:rPr>
              <a:t>假如你是一名企业家，想开一家汽车生产公司，你会选择以下哪个地区设厂？为什么？</a:t>
            </a:r>
          </a:p>
        </p:txBody>
      </p:sp>
      <p:sp>
        <p:nvSpPr>
          <p:cNvPr id="78857" name="Text Box 9"/>
          <p:cNvSpPr txBox="1">
            <a:spLocks noChangeArrowheads="1"/>
          </p:cNvSpPr>
          <p:nvPr/>
        </p:nvSpPr>
        <p:spPr bwMode="auto">
          <a:xfrm>
            <a:off x="279400" y="3454400"/>
            <a:ext cx="8645525" cy="204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楷体_GB2312" pitchFamily="49" charset="-122"/>
              </a:defRPr>
            </a:lvl1pPr>
            <a:lvl2pPr marL="742950" indent="-285750" eaLnBrk="0" hangingPunct="0">
              <a:defRPr sz="2400" b="1">
                <a:solidFill>
                  <a:schemeClr val="tx1"/>
                </a:solidFill>
                <a:latin typeface="Times New Roman" pitchFamily="18" charset="0"/>
                <a:ea typeface="楷体_GB2312" pitchFamily="49" charset="-122"/>
              </a:defRPr>
            </a:lvl2pPr>
            <a:lvl3pPr marL="1143000" indent="-228600" eaLnBrk="0" hangingPunct="0">
              <a:defRPr sz="2400" b="1">
                <a:solidFill>
                  <a:schemeClr val="tx1"/>
                </a:solidFill>
                <a:latin typeface="Times New Roman" pitchFamily="18" charset="0"/>
                <a:ea typeface="楷体_GB2312" pitchFamily="49" charset="-122"/>
              </a:defRPr>
            </a:lvl3pPr>
            <a:lvl4pPr marL="1600200" indent="-228600" eaLnBrk="0" hangingPunct="0">
              <a:defRPr sz="2400" b="1">
                <a:solidFill>
                  <a:schemeClr val="tx1"/>
                </a:solidFill>
                <a:latin typeface="Times New Roman" pitchFamily="18" charset="0"/>
                <a:ea typeface="楷体_GB2312" pitchFamily="49" charset="-122"/>
              </a:defRPr>
            </a:lvl4pPr>
            <a:lvl5pPr marL="2057400" indent="-228600" eaLnBrk="0" hangingPunct="0">
              <a:defRPr sz="2400" b="1">
                <a:solidFill>
                  <a:schemeClr val="tx1"/>
                </a:solidFill>
                <a:latin typeface="Times New Roman" pitchFamily="18" charset="0"/>
                <a:ea typeface="楷体_GB2312" pitchFamily="49"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楷体_GB2312" pitchFamily="49" charset="-122"/>
              </a:defRPr>
            </a:lvl9pPr>
          </a:lstStyle>
          <a:p>
            <a:pPr eaLnBrk="1" hangingPunct="1">
              <a:spcBef>
                <a:spcPct val="50000"/>
              </a:spcBef>
            </a:pPr>
            <a:r>
              <a:rPr lang="en-US" altLang="zh-CN" sz="3200" dirty="0"/>
              <a:t>A.</a:t>
            </a:r>
            <a:r>
              <a:rPr lang="zh-CN" altLang="en-US" sz="3200" dirty="0"/>
              <a:t>东部地区（京、鲁、苏、浙、沪、粤等）</a:t>
            </a:r>
          </a:p>
          <a:p>
            <a:pPr eaLnBrk="1" hangingPunct="1">
              <a:spcBef>
                <a:spcPct val="50000"/>
              </a:spcBef>
            </a:pPr>
            <a:r>
              <a:rPr lang="en-US" altLang="zh-CN" sz="3200" dirty="0"/>
              <a:t>B.</a:t>
            </a:r>
            <a:r>
              <a:rPr lang="zh-CN" altLang="en-US" sz="3200" dirty="0"/>
              <a:t>中部地区（陕、宁、渝、鄂、桂等）</a:t>
            </a:r>
          </a:p>
          <a:p>
            <a:pPr eaLnBrk="1" hangingPunct="1">
              <a:spcBef>
                <a:spcPct val="50000"/>
              </a:spcBef>
            </a:pPr>
            <a:r>
              <a:rPr lang="en-US" altLang="zh-CN" sz="3200" dirty="0"/>
              <a:t>C.</a:t>
            </a:r>
            <a:r>
              <a:rPr lang="zh-CN" altLang="en-US" sz="3200" dirty="0"/>
              <a:t>西部地区（新、青、藏、云等）</a:t>
            </a:r>
          </a:p>
        </p:txBody>
      </p:sp>
      <p:sp>
        <p:nvSpPr>
          <p:cNvPr id="78858" name="Rectangle 10"/>
          <p:cNvSpPr>
            <a:spLocks noChangeArrowheads="1"/>
          </p:cNvSpPr>
          <p:nvPr/>
        </p:nvSpPr>
        <p:spPr bwMode="auto">
          <a:xfrm>
            <a:off x="-69850" y="3155950"/>
            <a:ext cx="1044575"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8000">
                <a:solidFill>
                  <a:srgbClr val="FF0000"/>
                </a:solidFill>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8852"/>
                                        </p:tgtEl>
                                        <p:attrNameLst>
                                          <p:attrName>style.visibility</p:attrName>
                                        </p:attrNameLst>
                                      </p:cBhvr>
                                      <p:to>
                                        <p:strVal val="visible"/>
                                      </p:to>
                                    </p:set>
                                    <p:animEffect transition="in" filter="wipe(left)">
                                      <p:cBhvr>
                                        <p:cTn id="7" dur="500"/>
                                        <p:tgtEl>
                                          <p:spTgt spid="78852"/>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8857"/>
                                        </p:tgtEl>
                                        <p:attrNameLst>
                                          <p:attrName>style.visibility</p:attrName>
                                        </p:attrNameLst>
                                      </p:cBhvr>
                                      <p:to>
                                        <p:strVal val="visible"/>
                                      </p:to>
                                    </p:set>
                                    <p:animEffect transition="in" filter="wipe(left)">
                                      <p:cBhvr>
                                        <p:cTn id="11" dur="500"/>
                                        <p:tgtEl>
                                          <p:spTgt spid="78857"/>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78858"/>
                                        </p:tgtEl>
                                        <p:attrNameLst>
                                          <p:attrName>style.visibility</p:attrName>
                                        </p:attrNameLst>
                                      </p:cBhvr>
                                      <p:to>
                                        <p:strVal val="visible"/>
                                      </p:to>
                                    </p:set>
                                    <p:animEffect transition="in" filter="wipe(left)">
                                      <p:cBhvr>
                                        <p:cTn id="16" dur="1000"/>
                                        <p:tgtEl>
                                          <p:spTgt spid="788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2" grpId="0"/>
      <p:bldP spid="78857" grpId="0"/>
      <p:bldP spid="78858" grpId="0"/>
    </p:bldLst>
  </p:timing>
</p:sld>
</file>

<file path=ppt/theme/theme1.xml><?xml version="1.0" encoding="utf-8"?>
<a:theme xmlns:a="http://schemas.openxmlformats.org/drawingml/2006/main" name="第一PPT模板网-WWW.1PPT.COM">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2400" b="1" i="0" u="none" strike="noStrike" cap="none" normalizeH="0" baseline="0" smtClean="0">
            <a:ln>
              <a:noFill/>
            </a:ln>
            <a:solidFill>
              <a:schemeClr val="tx1"/>
            </a:solidFill>
            <a:effectLst/>
            <a:latin typeface="Times New Roman" pitchFamily="18" charset="0"/>
            <a:ea typeface="楷体_GB2312" pitchFamily="49"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2400" b="1" i="0" u="none" strike="noStrike" cap="none" normalizeH="0" baseline="0" smtClean="0">
            <a:ln>
              <a:noFill/>
            </a:ln>
            <a:solidFill>
              <a:schemeClr val="tx1"/>
            </a:solidFill>
            <a:effectLst/>
            <a:latin typeface="Times New Roman" pitchFamily="18" charset="0"/>
            <a:ea typeface="楷体_GB2312" pitchFamily="49"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第一PPT模板网-WWW.1PPT.COM ">
  <a:themeElements>
    <a:clrScheme name="Crayons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fontScheme name="Crayons">
      <a:majorFont>
        <a:latin typeface="Comic Sans MS"/>
        <a:ea typeface="宋体"/>
        <a:cs typeface=""/>
      </a:majorFont>
      <a:minorFont>
        <a:latin typeface="Comic Sans MS"/>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2400" b="1" i="0" u="none" strike="noStrike" cap="none" normalizeH="0" baseline="0" smtClean="0">
            <a:ln>
              <a:noFill/>
            </a:ln>
            <a:solidFill>
              <a:schemeClr val="tx1"/>
            </a:solidFill>
            <a:effectLst/>
            <a:latin typeface="Times New Roman" pitchFamily="18" charset="0"/>
            <a:ea typeface="楷体_GB2312" pitchFamily="49"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2400" b="1" i="0" u="none" strike="noStrike" cap="none" normalizeH="0" baseline="0" smtClean="0">
            <a:ln>
              <a:noFill/>
            </a:ln>
            <a:solidFill>
              <a:schemeClr val="tx1"/>
            </a:solidFill>
            <a:effectLst/>
            <a:latin typeface="Times New Roman" pitchFamily="18" charset="0"/>
            <a:ea typeface="楷体_GB2312" pitchFamily="49" charset="-122"/>
          </a:defRPr>
        </a:defPPr>
      </a:lstStyle>
    </a:lnDef>
  </a:objectDefaults>
  <a:extraClrSchemeLst>
    <a:extraClrScheme>
      <a:clrScheme name="Crayons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clrMap bg1="lt1" tx1="dk1" bg2="lt2" tx2="dk2" accent1="accent1" accent2="accent2" accent3="accent3" accent4="accent4" accent5="accent5" accent6="accent6" hlink="hlink" folHlink="folHlink"/>
    </a:extraClrScheme>
    <a:extraClrScheme>
      <a:clrScheme name="Crayons 2">
        <a:dk1>
          <a:srgbClr val="000000"/>
        </a:dk1>
        <a:lt1>
          <a:srgbClr val="FFFFFF"/>
        </a:lt1>
        <a:dk2>
          <a:srgbClr val="000000"/>
        </a:dk2>
        <a:lt2>
          <a:srgbClr val="99CCFF"/>
        </a:lt2>
        <a:accent1>
          <a:srgbClr val="CCCCFF"/>
        </a:accent1>
        <a:accent2>
          <a:srgbClr val="000066"/>
        </a:accent2>
        <a:accent3>
          <a:srgbClr val="FFFFFF"/>
        </a:accent3>
        <a:accent4>
          <a:srgbClr val="000000"/>
        </a:accent4>
        <a:accent5>
          <a:srgbClr val="E2E2FF"/>
        </a:accent5>
        <a:accent6>
          <a:srgbClr val="00005C"/>
        </a:accent6>
        <a:hlink>
          <a:srgbClr val="00B200"/>
        </a:hlink>
        <a:folHlink>
          <a:srgbClr val="CCFF33"/>
        </a:folHlink>
      </a:clrScheme>
      <a:clrMap bg1="lt1" tx1="dk1" bg2="lt2" tx2="dk2" accent1="accent1" accent2="accent2" accent3="accent3" accent4="accent4" accent5="accent5" accent6="accent6" hlink="hlink" folHlink="folHlink"/>
    </a:extraClrScheme>
    <a:extraClrScheme>
      <a:clrScheme name="Crayons 3">
        <a:dk1>
          <a:srgbClr val="000000"/>
        </a:dk1>
        <a:lt1>
          <a:srgbClr val="FFFFFF"/>
        </a:lt1>
        <a:dk2>
          <a:srgbClr val="000000"/>
        </a:dk2>
        <a:lt2>
          <a:srgbClr val="3399FF"/>
        </a:lt2>
        <a:accent1>
          <a:srgbClr val="CCECFF"/>
        </a:accent1>
        <a:accent2>
          <a:srgbClr val="008080"/>
        </a:accent2>
        <a:accent3>
          <a:srgbClr val="FFFFFF"/>
        </a:accent3>
        <a:accent4>
          <a:srgbClr val="000000"/>
        </a:accent4>
        <a:accent5>
          <a:srgbClr val="E2F4FF"/>
        </a:accent5>
        <a:accent6>
          <a:srgbClr val="007373"/>
        </a:accent6>
        <a:hlink>
          <a:srgbClr val="009999"/>
        </a:hlink>
        <a:folHlink>
          <a:srgbClr val="3366CC"/>
        </a:folHlink>
      </a:clrScheme>
      <a:clrMap bg1="lt1" tx1="dk1" bg2="lt2" tx2="dk2" accent1="accent1" accent2="accent2" accent3="accent3" accent4="accent4" accent5="accent5" accent6="accent6" hlink="hlink" folHlink="folHlink"/>
    </a:extraClrScheme>
    <a:extraClrScheme>
      <a:clrScheme name="Crayons 4">
        <a:dk1>
          <a:srgbClr val="808000"/>
        </a:dk1>
        <a:lt1>
          <a:srgbClr val="FFFFFF"/>
        </a:lt1>
        <a:dk2>
          <a:srgbClr val="336600"/>
        </a:dk2>
        <a:lt2>
          <a:srgbClr val="FFFFFF"/>
        </a:lt2>
        <a:accent1>
          <a:srgbClr val="99CC00"/>
        </a:accent1>
        <a:accent2>
          <a:srgbClr val="003300"/>
        </a:accent2>
        <a:accent3>
          <a:srgbClr val="ADB8AA"/>
        </a:accent3>
        <a:accent4>
          <a:srgbClr val="DADADA"/>
        </a:accent4>
        <a:accent5>
          <a:srgbClr val="CAE2AA"/>
        </a:accent5>
        <a:accent6>
          <a:srgbClr val="002D00"/>
        </a:accent6>
        <a:hlink>
          <a:srgbClr val="CCCC00"/>
        </a:hlink>
        <a:folHlink>
          <a:srgbClr val="CCFF33"/>
        </a:folHlink>
      </a:clrScheme>
      <a:clrMap bg1="dk2" tx1="lt1" bg2="dk1" tx2="lt2" accent1="accent1" accent2="accent2" accent3="accent3" accent4="accent4" accent5="accent5" accent6="accent6" hlink="hlink" folHlink="folHlink"/>
    </a:extraClrScheme>
    <a:extraClrScheme>
      <a:clrScheme name="Crayons 5">
        <a:dk1>
          <a:srgbClr val="808080"/>
        </a:dk1>
        <a:lt1>
          <a:srgbClr val="FFFFFF"/>
        </a:lt1>
        <a:dk2>
          <a:srgbClr val="003366"/>
        </a:dk2>
        <a:lt2>
          <a:srgbClr val="CCECFF"/>
        </a:lt2>
        <a:accent1>
          <a:srgbClr val="33CCCC"/>
        </a:accent1>
        <a:accent2>
          <a:srgbClr val="006699"/>
        </a:accent2>
        <a:accent3>
          <a:srgbClr val="AAADB8"/>
        </a:accent3>
        <a:accent4>
          <a:srgbClr val="DADADA"/>
        </a:accent4>
        <a:accent5>
          <a:srgbClr val="ADE2E2"/>
        </a:accent5>
        <a:accent6>
          <a:srgbClr val="005C8A"/>
        </a:accent6>
        <a:hlink>
          <a:srgbClr val="00FFFF"/>
        </a:hlink>
        <a:folHlink>
          <a:srgbClr val="0000FF"/>
        </a:folHlink>
      </a:clrScheme>
      <a:clrMap bg1="dk2" tx1="lt1" bg2="dk1" tx2="lt2" accent1="accent1" accent2="accent2" accent3="accent3" accent4="accent4" accent5="accent5" accent6="accent6" hlink="hlink" folHlink="folHlink"/>
    </a:extraClrScheme>
    <a:extraClrScheme>
      <a:clrScheme name="Crayons 6">
        <a:dk1>
          <a:srgbClr val="6666FF"/>
        </a:dk1>
        <a:lt1>
          <a:srgbClr val="FFFFFF"/>
        </a:lt1>
        <a:dk2>
          <a:srgbClr val="000066"/>
        </a:dk2>
        <a:lt2>
          <a:srgbClr val="FFFFFF"/>
        </a:lt2>
        <a:accent1>
          <a:srgbClr val="33CCFF"/>
        </a:accent1>
        <a:accent2>
          <a:srgbClr val="0000FF"/>
        </a:accent2>
        <a:accent3>
          <a:srgbClr val="AAAAB8"/>
        </a:accent3>
        <a:accent4>
          <a:srgbClr val="DADADA"/>
        </a:accent4>
        <a:accent5>
          <a:srgbClr val="ADE2FF"/>
        </a:accent5>
        <a:accent6>
          <a:srgbClr val="0000E7"/>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Crayons 7">
        <a:dk1>
          <a:srgbClr val="000000"/>
        </a:dk1>
        <a:lt1>
          <a:srgbClr val="FFFFFF"/>
        </a:lt1>
        <a:dk2>
          <a:srgbClr val="800080"/>
        </a:dk2>
        <a:lt2>
          <a:srgbClr val="FFFFFF"/>
        </a:lt2>
        <a:accent1>
          <a:srgbClr val="CC66FF"/>
        </a:accent1>
        <a:accent2>
          <a:srgbClr val="990099"/>
        </a:accent2>
        <a:accent3>
          <a:srgbClr val="C0AAC0"/>
        </a:accent3>
        <a:accent4>
          <a:srgbClr val="DADADA"/>
        </a:accent4>
        <a:accent5>
          <a:srgbClr val="E2B8FF"/>
        </a:accent5>
        <a:accent6>
          <a:srgbClr val="8A008A"/>
        </a:accent6>
        <a:hlink>
          <a:srgbClr val="FF9900"/>
        </a:hlink>
        <a:folHlink>
          <a:srgbClr val="FF3300"/>
        </a:folHlink>
      </a:clrScheme>
      <a:clrMap bg1="dk2" tx1="lt1" bg2="dk1" tx2="lt2" accent1="accent1" accent2="accent2" accent3="accent3" accent4="accent4" accent5="accent5" accent6="accent6" hlink="hlink" folHlink="folHlink"/>
    </a:extraClrScheme>
    <a:extraClrScheme>
      <a:clrScheme name="Crayons 8">
        <a:dk1>
          <a:srgbClr val="FF3300"/>
        </a:dk1>
        <a:lt1>
          <a:srgbClr val="FFFFFF"/>
        </a:lt1>
        <a:dk2>
          <a:srgbClr val="800000"/>
        </a:dk2>
        <a:lt2>
          <a:srgbClr val="FFFFCC"/>
        </a:lt2>
        <a:accent1>
          <a:srgbClr val="FF7C80"/>
        </a:accent1>
        <a:accent2>
          <a:srgbClr val="990000"/>
        </a:accent2>
        <a:accent3>
          <a:srgbClr val="C0AAAA"/>
        </a:accent3>
        <a:accent4>
          <a:srgbClr val="DADADA"/>
        </a:accent4>
        <a:accent5>
          <a:srgbClr val="FFBFC0"/>
        </a:accent5>
        <a:accent6>
          <a:srgbClr val="8A0000"/>
        </a:accent6>
        <a:hlink>
          <a:srgbClr val="FF66CC"/>
        </a:hlink>
        <a:folHlink>
          <a:srgbClr val="FFCC0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第一PPT模板网-WWW.1PPT.COM  ">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2092</TotalTime>
  <Words>2085</Words>
  <Application>Microsoft Office PowerPoint</Application>
  <PresentationFormat>全屏显示(4:3)</PresentationFormat>
  <Paragraphs>300</Paragraphs>
  <Slides>51</Slides>
  <Notes>1</Notes>
  <HiddenSlides>0</HiddenSlides>
  <MMClips>0</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51</vt:i4>
      </vt:variant>
    </vt:vector>
  </HeadingPairs>
  <TitlesOfParts>
    <vt:vector size="63" baseType="lpstr">
      <vt:lpstr>Times New Roman</vt:lpstr>
      <vt:lpstr>楷体_GB2312</vt:lpstr>
      <vt:lpstr>Arial</vt:lpstr>
      <vt:lpstr>宋体</vt:lpstr>
      <vt:lpstr>Calibri</vt:lpstr>
      <vt:lpstr>Comic Sans MS</vt:lpstr>
      <vt:lpstr>楷体</vt:lpstr>
      <vt:lpstr>黑体</vt:lpstr>
      <vt:lpstr>Tahoma</vt:lpstr>
      <vt:lpstr>第一PPT模板网-WWW.1PPT.COM</vt:lpstr>
      <vt:lpstr>第一PPT模板网-WWW.1PPT.COM </vt:lpstr>
      <vt:lpstr>第一PPT模板网-WWW.1PPT.COM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课件站www.kjzhan.com】~中小学ppt课件免费下载站~【课件站www.kjzhan.com】~中小学ppt课件免费下载站~【课件站www.kjzhan.com】~中小学ppt课件免费下载站~~中小学ppt课件免费下载站~【课件站www.kjzhan.com】~中小学ppt课件免费下载站~【课件站www.kjzhan.com】~中小学ppt课件免费下载站~【课件站www.kjzhan.com】~</Manager>
  <Company>【课件站www.kjzhan.com】~中小学ppt课件免费下载站~【课件站www.kjzhan.com】~中小学ppt课件免费下载站~【课件站www.kjzhan.com】~中小学ppt课件免费下载站~~中小学ppt课件免费下载站~【课件站www.kjzhan.com】~中小学ppt课件免费下载站~【课件站www.kjzhan.com】~中小学ppt课件免费下载站~【课件站www.kjzhan.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subject>第一PPT模板网-WWW.1PPT.COM</dc:subject>
  <dc:creator>第一PPT模板网-WWW.1PPT.COM</dc:creator>
  <cp:keywords>第一PPT模板网-WWW.1PPT.COM</cp:keywords>
  <dc:description>第一PPT模板网-WWW.1PPT.COM_x000d_
</dc:description>
  <cp:lastModifiedBy>微软用户</cp:lastModifiedBy>
  <cp:revision>157</cp:revision>
  <cp:lastPrinted>1601-01-01T00:00:00Z</cp:lastPrinted>
  <dcterms:created xsi:type="dcterms:W3CDTF">1601-01-01T00:00:00Z</dcterms:created>
  <dcterms:modified xsi:type="dcterms:W3CDTF">2016-08-04T08:36:14Z</dcterms:modified>
  <cp:category>第一PPT模板网-WWW.1PPT.COM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