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2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258" autoAdjust="0"/>
  </p:normalViewPr>
  <p:slideViewPr>
    <p:cSldViewPr>
      <p:cViewPr varScale="1"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168AD8-12DD-4F7D-8B9F-A11DADA26A9A}" type="datetimeFigureOut">
              <a:rPr lang="zh-CN" altLang="en-US" smtClean="0"/>
              <a:t>2017/9/18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95FC2-B4D9-4BF0-AA8E-4945A8E304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602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5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BF8B94-7637-460D-9D59-F457E73614A0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383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518" y="2129992"/>
            <a:ext cx="7772964" cy="14709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036" y="3885882"/>
            <a:ext cx="6401929" cy="1752706"/>
          </a:xfrm>
        </p:spPr>
        <p:txBody>
          <a:bodyPr/>
          <a:lstStyle>
            <a:lvl1pPr marL="0" indent="0" algn="ctr">
              <a:buNone/>
              <a:defRPr/>
            </a:lvl1pPr>
            <a:lvl2pPr marL="461909" indent="0" algn="ctr">
              <a:buNone/>
              <a:defRPr/>
            </a:lvl2pPr>
            <a:lvl3pPr marL="923818" indent="0" algn="ctr">
              <a:buNone/>
              <a:defRPr/>
            </a:lvl3pPr>
            <a:lvl4pPr marL="1385727" indent="0" algn="ctr">
              <a:buNone/>
              <a:defRPr/>
            </a:lvl4pPr>
            <a:lvl5pPr marL="1847637" indent="0" algn="ctr">
              <a:buNone/>
              <a:defRPr/>
            </a:lvl5pPr>
            <a:lvl6pPr marL="2309546" indent="0" algn="ctr">
              <a:buNone/>
              <a:defRPr/>
            </a:lvl6pPr>
            <a:lvl7pPr marL="2771455" indent="0" algn="ctr">
              <a:buNone/>
              <a:defRPr/>
            </a:lvl7pPr>
            <a:lvl8pPr marL="3233364" indent="0" algn="ctr">
              <a:buNone/>
              <a:defRPr/>
            </a:lvl8pPr>
            <a:lvl9pPr marL="3695273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9FD2DE-158C-4798-A08C-F8DE648B6D2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823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86B5AD-304D-4F1F-8962-C714FF6162E9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5205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973" y="275403"/>
            <a:ext cx="2056553" cy="58503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6475" y="275403"/>
            <a:ext cx="6019652" cy="58503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CCD965-58ED-40D0-B629-BB671845CD3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0451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1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8530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930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0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5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1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4926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7311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2" indent="0">
              <a:buNone/>
              <a:defRPr sz="2000" b="1"/>
            </a:lvl2pPr>
            <a:lvl3pPr marL="914303" indent="0">
              <a:buNone/>
              <a:defRPr sz="1800" b="1"/>
            </a:lvl3pPr>
            <a:lvl4pPr marL="1371455" indent="0">
              <a:buNone/>
              <a:defRPr sz="1600" b="1"/>
            </a:lvl4pPr>
            <a:lvl5pPr marL="1828606" indent="0">
              <a:buNone/>
              <a:defRPr sz="1600" b="1"/>
            </a:lvl5pPr>
            <a:lvl6pPr marL="2285757" indent="0">
              <a:buNone/>
              <a:defRPr sz="1600" b="1"/>
            </a:lvl6pPr>
            <a:lvl7pPr marL="2742909" indent="0">
              <a:buNone/>
              <a:defRPr sz="1600" b="1"/>
            </a:lvl7pPr>
            <a:lvl8pPr marL="3200061" indent="0">
              <a:buNone/>
              <a:defRPr sz="1600" b="1"/>
            </a:lvl8pPr>
            <a:lvl9pPr marL="365721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2" indent="0">
              <a:buNone/>
              <a:defRPr sz="2000" b="1"/>
            </a:lvl2pPr>
            <a:lvl3pPr marL="914303" indent="0">
              <a:buNone/>
              <a:defRPr sz="1800" b="1"/>
            </a:lvl3pPr>
            <a:lvl4pPr marL="1371455" indent="0">
              <a:buNone/>
              <a:defRPr sz="1600" b="1"/>
            </a:lvl4pPr>
            <a:lvl5pPr marL="1828606" indent="0">
              <a:buNone/>
              <a:defRPr sz="1600" b="1"/>
            </a:lvl5pPr>
            <a:lvl6pPr marL="2285757" indent="0">
              <a:buNone/>
              <a:defRPr sz="1600" b="1"/>
            </a:lvl6pPr>
            <a:lvl7pPr marL="2742909" indent="0">
              <a:buNone/>
              <a:defRPr sz="1600" b="1"/>
            </a:lvl7pPr>
            <a:lvl8pPr marL="3200061" indent="0">
              <a:buNone/>
              <a:defRPr sz="1600" b="1"/>
            </a:lvl8pPr>
            <a:lvl9pPr marL="3657212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50549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1013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9480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52" indent="0">
              <a:buNone/>
              <a:defRPr sz="1200"/>
            </a:lvl2pPr>
            <a:lvl3pPr marL="914303" indent="0">
              <a:buNone/>
              <a:defRPr sz="1000"/>
            </a:lvl3pPr>
            <a:lvl4pPr marL="1371455" indent="0">
              <a:buNone/>
              <a:defRPr sz="900"/>
            </a:lvl4pPr>
            <a:lvl5pPr marL="1828606" indent="0">
              <a:buNone/>
              <a:defRPr sz="900"/>
            </a:lvl5pPr>
            <a:lvl6pPr marL="2285757" indent="0">
              <a:buNone/>
              <a:defRPr sz="900"/>
            </a:lvl6pPr>
            <a:lvl7pPr marL="2742909" indent="0">
              <a:buNone/>
              <a:defRPr sz="900"/>
            </a:lvl7pPr>
            <a:lvl8pPr marL="3200061" indent="0">
              <a:buNone/>
              <a:defRPr sz="900"/>
            </a:lvl8pPr>
            <a:lvl9pPr marL="365721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255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E060D8-2559-4661-BBA5-9178C4C7A17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6736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52" indent="0">
              <a:buNone/>
              <a:defRPr sz="2800"/>
            </a:lvl2pPr>
            <a:lvl3pPr marL="914303" indent="0">
              <a:buNone/>
              <a:defRPr sz="2400"/>
            </a:lvl3pPr>
            <a:lvl4pPr marL="1371455" indent="0">
              <a:buNone/>
              <a:defRPr sz="2000"/>
            </a:lvl4pPr>
            <a:lvl5pPr marL="1828606" indent="0">
              <a:buNone/>
              <a:defRPr sz="2000"/>
            </a:lvl5pPr>
            <a:lvl6pPr marL="2285757" indent="0">
              <a:buNone/>
              <a:defRPr sz="2000"/>
            </a:lvl6pPr>
            <a:lvl7pPr marL="2742909" indent="0">
              <a:buNone/>
              <a:defRPr sz="2000"/>
            </a:lvl7pPr>
            <a:lvl8pPr marL="3200061" indent="0">
              <a:buNone/>
              <a:defRPr sz="2000"/>
            </a:lvl8pPr>
            <a:lvl9pPr marL="3657212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52" indent="0">
              <a:buNone/>
              <a:defRPr sz="1200"/>
            </a:lvl2pPr>
            <a:lvl3pPr marL="914303" indent="0">
              <a:buNone/>
              <a:defRPr sz="1000"/>
            </a:lvl3pPr>
            <a:lvl4pPr marL="1371455" indent="0">
              <a:buNone/>
              <a:defRPr sz="900"/>
            </a:lvl4pPr>
            <a:lvl5pPr marL="1828606" indent="0">
              <a:buNone/>
              <a:defRPr sz="900"/>
            </a:lvl5pPr>
            <a:lvl6pPr marL="2285757" indent="0">
              <a:buNone/>
              <a:defRPr sz="900"/>
            </a:lvl6pPr>
            <a:lvl7pPr marL="2742909" indent="0">
              <a:buNone/>
              <a:defRPr sz="900"/>
            </a:lvl7pPr>
            <a:lvl8pPr marL="3200061" indent="0">
              <a:buNone/>
              <a:defRPr sz="900"/>
            </a:lvl8pPr>
            <a:lvl9pPr marL="3657212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27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2736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0100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617" y="4406440"/>
            <a:ext cx="7771351" cy="136268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617" y="2906850"/>
            <a:ext cx="7771351" cy="1499591"/>
          </a:xfrm>
        </p:spPr>
        <p:txBody>
          <a:bodyPr anchor="b"/>
          <a:lstStyle>
            <a:lvl1pPr marL="0" indent="0">
              <a:buNone/>
              <a:defRPr sz="2000"/>
            </a:lvl1pPr>
            <a:lvl2pPr marL="461909" indent="0">
              <a:buNone/>
              <a:defRPr sz="1800"/>
            </a:lvl2pPr>
            <a:lvl3pPr marL="923818" indent="0">
              <a:buNone/>
              <a:defRPr sz="1600"/>
            </a:lvl3pPr>
            <a:lvl4pPr marL="1385727" indent="0">
              <a:buNone/>
              <a:defRPr sz="1400"/>
            </a:lvl4pPr>
            <a:lvl5pPr marL="1847637" indent="0">
              <a:buNone/>
              <a:defRPr sz="1400"/>
            </a:lvl5pPr>
            <a:lvl6pPr marL="2309546" indent="0">
              <a:buNone/>
              <a:defRPr sz="1400"/>
            </a:lvl6pPr>
            <a:lvl7pPr marL="2771455" indent="0">
              <a:buNone/>
              <a:defRPr sz="1400"/>
            </a:lvl7pPr>
            <a:lvl8pPr marL="3233364" indent="0">
              <a:buNone/>
              <a:defRPr sz="1400"/>
            </a:lvl8pPr>
            <a:lvl9pPr marL="3695273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0BF616-BC5C-4A00-9DBE-17A104EC2458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7820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6475" y="1599882"/>
            <a:ext cx="4037295" cy="45258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616" y="1599882"/>
            <a:ext cx="4038909" cy="452583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43B56-4379-4B11-A286-12F819452E6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887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6475" y="1534613"/>
            <a:ext cx="4040521" cy="63995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1909" indent="0">
              <a:buNone/>
              <a:defRPr sz="2000" b="1"/>
            </a:lvl2pPr>
            <a:lvl3pPr marL="923818" indent="0">
              <a:buNone/>
              <a:defRPr sz="1800" b="1"/>
            </a:lvl3pPr>
            <a:lvl4pPr marL="1385727" indent="0">
              <a:buNone/>
              <a:defRPr sz="1600" b="1"/>
            </a:lvl4pPr>
            <a:lvl5pPr marL="1847637" indent="0">
              <a:buNone/>
              <a:defRPr sz="1600" b="1"/>
            </a:lvl5pPr>
            <a:lvl6pPr marL="2309546" indent="0">
              <a:buNone/>
              <a:defRPr sz="1600" b="1"/>
            </a:lvl6pPr>
            <a:lvl7pPr marL="2771455" indent="0">
              <a:buNone/>
              <a:defRPr sz="1600" b="1"/>
            </a:lvl7pPr>
            <a:lvl8pPr marL="3233364" indent="0">
              <a:buNone/>
              <a:defRPr sz="1600" b="1"/>
            </a:lvl8pPr>
            <a:lvl9pPr marL="369527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6475" y="2174566"/>
            <a:ext cx="4040521" cy="39511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391" y="1534613"/>
            <a:ext cx="4042135" cy="63995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61909" indent="0">
              <a:buNone/>
              <a:defRPr sz="2000" b="1"/>
            </a:lvl2pPr>
            <a:lvl3pPr marL="923818" indent="0">
              <a:buNone/>
              <a:defRPr sz="1800" b="1"/>
            </a:lvl3pPr>
            <a:lvl4pPr marL="1385727" indent="0">
              <a:buNone/>
              <a:defRPr sz="1600" b="1"/>
            </a:lvl4pPr>
            <a:lvl5pPr marL="1847637" indent="0">
              <a:buNone/>
              <a:defRPr sz="1600" b="1"/>
            </a:lvl5pPr>
            <a:lvl6pPr marL="2309546" indent="0">
              <a:buNone/>
              <a:defRPr sz="1600" b="1"/>
            </a:lvl6pPr>
            <a:lvl7pPr marL="2771455" indent="0">
              <a:buNone/>
              <a:defRPr sz="1600" b="1"/>
            </a:lvl7pPr>
            <a:lvl8pPr marL="3233364" indent="0">
              <a:buNone/>
              <a:defRPr sz="1600" b="1"/>
            </a:lvl8pPr>
            <a:lvl9pPr marL="3695273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391" y="2174566"/>
            <a:ext cx="4042135" cy="39511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BB08B-FE9A-4E98-AC0B-DB9D27008E0F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421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E83E9D-7AB4-47EF-B845-7B23E82AE73B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992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36B4D6-A29F-463C-ACF3-5957592FF300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698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475" y="273810"/>
            <a:ext cx="3009826" cy="116051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371" y="273811"/>
            <a:ext cx="5113155" cy="585190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6475" y="1434322"/>
            <a:ext cx="3009826" cy="4691394"/>
          </a:xfrm>
        </p:spPr>
        <p:txBody>
          <a:bodyPr/>
          <a:lstStyle>
            <a:lvl1pPr marL="0" indent="0">
              <a:buNone/>
              <a:defRPr sz="1400"/>
            </a:lvl1pPr>
            <a:lvl2pPr marL="461909" indent="0">
              <a:buNone/>
              <a:defRPr sz="1200"/>
            </a:lvl2pPr>
            <a:lvl3pPr marL="923818" indent="0">
              <a:buNone/>
              <a:defRPr sz="1000"/>
            </a:lvl3pPr>
            <a:lvl4pPr marL="1385727" indent="0">
              <a:buNone/>
              <a:defRPr sz="900"/>
            </a:lvl4pPr>
            <a:lvl5pPr marL="1847637" indent="0">
              <a:buNone/>
              <a:defRPr sz="900"/>
            </a:lvl5pPr>
            <a:lvl6pPr marL="2309546" indent="0">
              <a:buNone/>
              <a:defRPr sz="900"/>
            </a:lvl6pPr>
            <a:lvl7pPr marL="2771455" indent="0">
              <a:buNone/>
              <a:defRPr sz="900"/>
            </a:lvl7pPr>
            <a:lvl8pPr marL="3233364" indent="0">
              <a:buNone/>
              <a:defRPr sz="900"/>
            </a:lvl8pPr>
            <a:lvl9pPr marL="3695273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AAC009-0116-4880-A6F9-485E264E08B1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720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025" y="4801237"/>
            <a:ext cx="5487367" cy="56672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025" y="612891"/>
            <a:ext cx="5487367" cy="4115118"/>
          </a:xfrm>
        </p:spPr>
        <p:txBody>
          <a:bodyPr/>
          <a:lstStyle>
            <a:lvl1pPr marL="0" indent="0">
              <a:buNone/>
              <a:defRPr sz="3200"/>
            </a:lvl1pPr>
            <a:lvl2pPr marL="461909" indent="0">
              <a:buNone/>
              <a:defRPr sz="2800"/>
            </a:lvl2pPr>
            <a:lvl3pPr marL="923818" indent="0">
              <a:buNone/>
              <a:defRPr sz="2400"/>
            </a:lvl3pPr>
            <a:lvl4pPr marL="1385727" indent="0">
              <a:buNone/>
              <a:defRPr sz="2000"/>
            </a:lvl4pPr>
            <a:lvl5pPr marL="1847637" indent="0">
              <a:buNone/>
              <a:defRPr sz="2000"/>
            </a:lvl5pPr>
            <a:lvl6pPr marL="2309546" indent="0">
              <a:buNone/>
              <a:defRPr sz="2000"/>
            </a:lvl6pPr>
            <a:lvl7pPr marL="2771455" indent="0">
              <a:buNone/>
              <a:defRPr sz="2000"/>
            </a:lvl7pPr>
            <a:lvl8pPr marL="3233364" indent="0">
              <a:buNone/>
              <a:defRPr sz="2000"/>
            </a:lvl8pPr>
            <a:lvl9pPr marL="3695273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025" y="5367961"/>
            <a:ext cx="5487367" cy="803921"/>
          </a:xfrm>
        </p:spPr>
        <p:txBody>
          <a:bodyPr/>
          <a:lstStyle>
            <a:lvl1pPr marL="0" indent="0">
              <a:buNone/>
              <a:defRPr sz="1400"/>
            </a:lvl1pPr>
            <a:lvl2pPr marL="461909" indent="0">
              <a:buNone/>
              <a:defRPr sz="1200"/>
            </a:lvl2pPr>
            <a:lvl3pPr marL="923818" indent="0">
              <a:buNone/>
              <a:defRPr sz="1000"/>
            </a:lvl3pPr>
            <a:lvl4pPr marL="1385727" indent="0">
              <a:buNone/>
              <a:defRPr sz="900"/>
            </a:lvl4pPr>
            <a:lvl5pPr marL="1847637" indent="0">
              <a:buNone/>
              <a:defRPr sz="900"/>
            </a:lvl5pPr>
            <a:lvl6pPr marL="2309546" indent="0">
              <a:buNone/>
              <a:defRPr sz="900"/>
            </a:lvl6pPr>
            <a:lvl7pPr marL="2771455" indent="0">
              <a:buNone/>
              <a:defRPr sz="900"/>
            </a:lvl7pPr>
            <a:lvl8pPr marL="3233364" indent="0">
              <a:buNone/>
              <a:defRPr sz="900"/>
            </a:lvl8pPr>
            <a:lvl9pPr marL="3695273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C36709-B7C0-4F89-B327-61CCFD465D25}" type="slidenum">
              <a:rPr lang="zh-CN" altLang="en-US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008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6475" y="275404"/>
            <a:ext cx="8231051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6475" y="1599882"/>
            <a:ext cx="8231051" cy="4525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6475" y="6245111"/>
            <a:ext cx="2133976" cy="47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defTabSz="914195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348" y="6245111"/>
            <a:ext cx="2895304" cy="47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ctr" defTabSz="914195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549" y="6245111"/>
            <a:ext cx="2133976" cy="475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algn="r" defTabSz="914195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40DAF55-AA71-46A6-B3D7-CFD35CBD57D0}" type="slidenum">
              <a:rPr lang="zh-CN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053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195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defTabSz="914195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defTabSz="914195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defTabSz="914195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defTabSz="914195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61909" algn="ctr" defTabSz="914195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23818" algn="ctr" defTabSz="914195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85727" algn="ctr" defTabSz="914195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47637" algn="ctr" defTabSz="914195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3224" indent="-343224" algn="l" defTabSz="914195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584" indent="-285486" algn="l" defTabSz="914195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546" indent="-229351" algn="l" defTabSz="914195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644" indent="-229351" algn="l" defTabSz="914195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742" indent="-229351" algn="l" defTabSz="914195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9651" indent="-229351" algn="l" defTabSz="914195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81560" indent="-229351" algn="l" defTabSz="914195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43469" indent="-229351" algn="l" defTabSz="914195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905378" indent="-229351" algn="l" defTabSz="914195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23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1909" algn="l" defTabSz="923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3818" algn="l" defTabSz="923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85727" algn="l" defTabSz="923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47637" algn="l" defTabSz="923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09546" algn="l" defTabSz="923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71455" algn="l" defTabSz="923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33364" algn="l" defTabSz="923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95273" algn="l" defTabSz="9238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0" tIns="45715" rIns="91430" bIns="45715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3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3"/>
              <a:t>2017/9/18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30" tIns="45715" rIns="91430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3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991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303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3" indent="-342863" algn="l" defTabSz="914303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2" indent="-285720" algn="l" defTabSz="914303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9" indent="-228575" algn="l" defTabSz="914303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30" indent="-228575" algn="l" defTabSz="914303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82" indent="-228575" algn="l" defTabSz="914303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34" indent="-228575" algn="l" defTabSz="91430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84" indent="-228575" algn="l" defTabSz="91430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36" indent="-228575" algn="l" defTabSz="91430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88" indent="-228575" algn="l" defTabSz="91430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2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3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55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06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57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09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61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12" algn="l" defTabSz="9143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4.jpeg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08346" y="2427931"/>
            <a:ext cx="4151500" cy="503653"/>
          </a:xfrm>
          <a:prstGeom prst="rect">
            <a:avLst/>
          </a:prstGeom>
        </p:spPr>
        <p:txBody>
          <a:bodyPr wrap="none" lIns="92382" tIns="46191" rIns="92382" bIns="46191">
            <a:spAutoFit/>
          </a:bodyPr>
          <a:lstStyle/>
          <a:p>
            <a:pPr algn="ctr" fontAlgn="base">
              <a:lnSpc>
                <a:spcPts val="3233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700" spc="606" dirty="0">
                <a:solidFill>
                  <a:srgbClr val="FF9900"/>
                </a:solidFill>
                <a:latin typeface="方正粗倩简体" pitchFamily="65" charset="-122"/>
                <a:ea typeface="方正粗倩简体" pitchFamily="65" charset="-122"/>
              </a:rPr>
              <a:t>平方根</a:t>
            </a:r>
          </a:p>
        </p:txBody>
      </p:sp>
      <p:sp>
        <p:nvSpPr>
          <p:cNvPr id="4" name="矩形 3"/>
          <p:cNvSpPr/>
          <p:nvPr/>
        </p:nvSpPr>
        <p:spPr>
          <a:xfrm>
            <a:off x="1700290" y="5067813"/>
            <a:ext cx="5606322" cy="533405"/>
          </a:xfrm>
          <a:prstGeom prst="rect">
            <a:avLst/>
          </a:prstGeom>
        </p:spPr>
        <p:txBody>
          <a:bodyPr wrap="none" lIns="92382" tIns="46191" rIns="92382" bIns="46191">
            <a:spAutoFit/>
          </a:bodyPr>
          <a:lstStyle/>
          <a:p>
            <a:pPr marL="346432" indent="-346432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</a:p>
        </p:txBody>
      </p:sp>
    </p:spTree>
    <p:extLst>
      <p:ext uri="{BB962C8B-B14F-4D97-AF65-F5344CB8AC3E}">
        <p14:creationId xmlns:p14="http://schemas.microsoft.com/office/powerpoint/2010/main" val="1795093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ws_B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770" y="990175"/>
            <a:ext cx="2567869" cy="598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ws_B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0763" y="1907123"/>
            <a:ext cx="1083924" cy="343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693583" y="2574139"/>
            <a:ext cx="7938452" cy="1414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tabLst>
                <a:tab pos="558800" algn="l"/>
                <a:tab pos="3543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tabLst>
                <a:tab pos="558800" algn="l"/>
                <a:tab pos="3543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tabLst>
                <a:tab pos="558800" algn="l"/>
                <a:tab pos="3543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tabLst>
                <a:tab pos="558800" algn="l"/>
                <a:tab pos="3543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tabLst>
                <a:tab pos="558800" algn="l"/>
                <a:tab pos="3543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  <a:tab pos="3543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  <a:tab pos="3543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  <a:tab pos="3543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  <a:tab pos="35433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fontAlgn="base">
              <a:lnSpc>
                <a:spcPts val="2387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ea typeface="黑体" pitchFamily="49" charset="-122"/>
              </a:rPr>
              <a:t>算术平方根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zh-CN" altLang="en-US" sz="22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重点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)</a:t>
            </a:r>
          </a:p>
          <a:p>
            <a:pPr algn="ctr"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200" dirty="0">
              <a:solidFill>
                <a:srgbClr val="000000"/>
              </a:solidFill>
              <a:latin typeface="Times New Roman" pitchFamily="18" charset="0"/>
              <a:ea typeface="黑体" pitchFamily="49" charset="-122"/>
            </a:endParaRPr>
          </a:p>
          <a:p>
            <a:pPr algn="ctr" fontAlgn="base">
              <a:lnSpc>
                <a:spcPts val="3322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	1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．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算术平方根的概念：一般地，如果一个正数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itchFamily="18" charset="0"/>
              </a:rPr>
              <a:t>x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的平方等</a:t>
            </a:r>
          </a:p>
          <a:p>
            <a:pPr algn="ctr"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000000"/>
              </a:solidFill>
              <a:latin typeface="Times New Roman" pitchFamily="18" charset="0"/>
            </a:endParaRPr>
          </a:p>
          <a:p>
            <a:pPr algn="ctr" fontAlgn="base">
              <a:lnSpc>
                <a:spcPts val="3309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于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，即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________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，那么这个正数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itchFamily="18" charset="0"/>
              </a:rPr>
              <a:t>x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就叫做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itchFamily="18" charset="0"/>
              </a:rPr>
              <a:t>a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的算术平方根，记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693583" y="4205858"/>
            <a:ext cx="384720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387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为“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______”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，读作“根号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”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2054941" y="3623214"/>
            <a:ext cx="64280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387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i="1">
                <a:solidFill>
                  <a:srgbClr val="FF0000"/>
                </a:solidFill>
                <a:latin typeface="Times New Roman" pitchFamily="18" charset="0"/>
              </a:rPr>
              <a:t>x</a:t>
            </a:r>
            <a:r>
              <a:rPr lang="en-US" altLang="zh-CN" sz="2200" baseline="3000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</a:rPr>
              <a:t>＝</a:t>
            </a:r>
            <a:r>
              <a:rPr lang="en-US" altLang="zh-CN" sz="2200" i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798427" y="4119894"/>
          <a:ext cx="7740704" cy="5110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r:id="rId5" imgW="7630920" imgH="509400" progId="WPS.Document.6">
                  <p:embed/>
                </p:oleObj>
              </mc:Choice>
              <mc:Fallback>
                <p:oleObj r:id="rId5" imgW="7630920" imgH="509400" progId="WPS.Document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8427" y="4119894"/>
                        <a:ext cx="7740704" cy="5110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82" name="Object 10"/>
          <p:cNvGraphicFramePr>
            <a:graphicFrameLocks noChangeAspect="1"/>
          </p:cNvGraphicFramePr>
          <p:nvPr/>
        </p:nvGraphicFramePr>
        <p:xfrm>
          <a:off x="788749" y="4702538"/>
          <a:ext cx="7742317" cy="1103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r:id="rId7" imgW="7630920" imgH="1101240" progId="WPS.Document.6">
                  <p:embed/>
                </p:oleObj>
              </mc:Choice>
              <mc:Fallback>
                <p:oleObj r:id="rId7" imgW="7630920" imgH="1101240" progId="WPS.Document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749" y="4702538"/>
                        <a:ext cx="7742317" cy="11032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44557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Line 2"/>
          <p:cNvSpPr>
            <a:spLocks noChangeShapeType="1"/>
          </p:cNvSpPr>
          <p:nvPr/>
        </p:nvSpPr>
        <p:spPr bwMode="auto">
          <a:xfrm>
            <a:off x="1819445" y="5299510"/>
            <a:ext cx="282272" cy="1591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382" tIns="46191" rIns="92382" bIns="46191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000000"/>
              </a:solidFill>
            </a:endParaRPr>
          </a:p>
        </p:txBody>
      </p:sp>
      <p:pic>
        <p:nvPicPr>
          <p:cNvPr id="4099" name="Picture 3" descr="ws_B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8572" y="1327663"/>
            <a:ext cx="387116" cy="203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ws_B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16401" y="1327663"/>
            <a:ext cx="387116" cy="203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2101717" y="5159420"/>
            <a:ext cx="394979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387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的算术平方根是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____________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861333" y="1195534"/>
            <a:ext cx="6912149" cy="859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tabLst>
                <a:tab pos="2971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tabLst>
                <a:tab pos="2971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tabLst>
                <a:tab pos="2971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tabLst>
                <a:tab pos="2971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tabLst>
                <a:tab pos="2971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971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971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971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971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ts val="2211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	</a:t>
            </a:r>
            <a:r>
              <a:rPr lang="zh-CN" altLang="en-US" sz="2200" dirty="0">
                <a:solidFill>
                  <a:srgbClr val="000000"/>
                </a:solidFill>
                <a:ea typeface="黑体" pitchFamily="49" charset="-122"/>
              </a:rPr>
              <a:t>随堂小练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000000"/>
              </a:solidFill>
              <a:ea typeface="黑体" pitchFamily="49" charset="-122"/>
            </a:endParaRP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000000"/>
              </a:solidFill>
              <a:ea typeface="黑体" pitchFamily="49" charset="-122"/>
            </a:endParaRPr>
          </a:p>
          <a:p>
            <a:pPr fontAlgn="base">
              <a:lnSpc>
                <a:spcPts val="247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．如果一个数的</a:t>
            </a:r>
            <a:r>
              <a:rPr lang="zh-CN" altLang="en-US" sz="2200" dirty="0">
                <a:solidFill>
                  <a:srgbClr val="000000"/>
                </a:solidFill>
              </a:rPr>
              <a:t>算术平方根等于它本身，那么这个数是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674227" y="2386292"/>
            <a:ext cx="94578" cy="256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008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</a:rPr>
              <a:t>(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980694" y="2434049"/>
            <a:ext cx="203582" cy="256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008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1238771" y="2386292"/>
            <a:ext cx="1191032" cy="2423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tabLst>
                <a:tab pos="88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tabLst>
                <a:tab pos="88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tabLst>
                <a:tab pos="88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tabLst>
                <a:tab pos="88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tabLst>
                <a:tab pos="88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88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88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88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889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ts val="2008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)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200" dirty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lnSpc>
                <a:spcPts val="298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200" dirty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lnSpc>
                <a:spcPts val="3309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B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200" dirty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lnSpc>
                <a:spcPts val="3309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C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200" dirty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lnSpc>
                <a:spcPts val="3297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D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1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或 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1238772" y="5159420"/>
            <a:ext cx="56425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387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zh-CN" altLang="en-US" sz="2200">
                <a:solidFill>
                  <a:srgbClr val="000000"/>
                </a:solidFill>
                <a:latin typeface="Times New Roman" pitchFamily="18" charset="0"/>
              </a:rPr>
              <a:t>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1819445" y="5044802"/>
            <a:ext cx="283885" cy="574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tabLst>
                <a:tab pos="76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tabLst>
                <a:tab pos="76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tabLst>
                <a:tab pos="76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tabLst>
                <a:tab pos="76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tabLst>
                <a:tab pos="76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76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76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76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76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ts val="2008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>
                <a:solidFill>
                  <a:srgbClr val="000000"/>
                </a:solidFill>
              </a:rPr>
              <a:t>	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</a:rPr>
              <a:t>9</a:t>
            </a:r>
          </a:p>
          <a:p>
            <a:pPr fontAlgn="base">
              <a:lnSpc>
                <a:spcPts val="2539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</a:rPr>
              <a:t>16</a:t>
            </a:r>
          </a:p>
        </p:txBody>
      </p:sp>
      <p:graphicFrame>
        <p:nvGraphicFramePr>
          <p:cNvPr id="4108" name="Object 12"/>
          <p:cNvGraphicFramePr>
            <a:graphicFrameLocks noChangeAspect="1"/>
          </p:cNvGraphicFramePr>
          <p:nvPr/>
        </p:nvGraphicFramePr>
        <p:xfrm>
          <a:off x="4322795" y="4817156"/>
          <a:ext cx="7739091" cy="816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r:id="rId5" imgW="7630920" imgH="815400" progId="WPS.Document.6">
                  <p:embed/>
                </p:oleObj>
              </mc:Choice>
              <mc:Fallback>
                <p:oleObj r:id="rId5" imgW="7630920" imgH="815400" progId="WPS.Document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22795" y="4817156"/>
                        <a:ext cx="7739091" cy="8166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0862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101" grpId="0" autoUpdateAnimBg="0"/>
      <p:bldP spid="4102" grpId="0" autoUpdateAnimBg="0"/>
      <p:bldP spid="4103" grpId="0" autoUpdateAnimBg="0"/>
      <p:bldP spid="4104" grpId="0" autoUpdateAnimBg="0"/>
      <p:bldP spid="4105" grpId="0" autoUpdateAnimBg="0"/>
      <p:bldP spid="4106" grpId="0" autoUpdateAnimBg="0"/>
      <p:bldP spid="410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690357" y="1362685"/>
          <a:ext cx="7745543" cy="138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r:id="rId3" imgW="7630920" imgH="1379520" progId="WPS.Document.6">
                  <p:embed/>
                </p:oleObj>
              </mc:Choice>
              <mc:Fallback>
                <p:oleObj r:id="rId3" imgW="7630920" imgH="1379520" progId="WPS.Document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0357" y="1362685"/>
                        <a:ext cx="7745543" cy="1381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691971" y="2693532"/>
          <a:ext cx="7743930" cy="25025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r:id="rId5" imgW="7630920" imgH="2498040" progId="WPS.Document.6">
                  <p:embed/>
                </p:oleObj>
              </mc:Choice>
              <mc:Fallback>
                <p:oleObj r:id="rId5" imgW="7630920" imgH="2498040" progId="WPS.Document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1971" y="2693532"/>
                        <a:ext cx="7743930" cy="25025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818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880795" y="3775768"/>
            <a:ext cx="746804" cy="24196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lIns="92382" tIns="46191" rIns="92382" bIns="46191" rtlCol="0" anchor="ctr"/>
          <a:lstStyle/>
          <a:p>
            <a:pPr defTabSz="923818"/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模板：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www.1ppt.com/moban/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素材：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www.1ppt.com/sucai/</a:t>
            </a:r>
          </a:p>
          <a:p>
            <a:pPr defTabSz="923818"/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背景：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www.1ppt.com/beijing/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图表：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www.1ppt.com/tubiao/      </a:t>
            </a:r>
          </a:p>
          <a:p>
            <a:pPr defTabSz="923818"/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www.1ppt.com/xiazai/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教程： 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www.1ppt.com/powerpoint/      </a:t>
            </a:r>
          </a:p>
          <a:p>
            <a:pPr defTabSz="923818"/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资料下载：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www.1ppt.com/ziliao/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范文下载：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www.1ppt.com/fanwen/             </a:t>
            </a:r>
          </a:p>
          <a:p>
            <a:pPr defTabSz="923818"/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试卷下载：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www.1ppt.com/shiti/           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教案下载：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www.1ppt.com/jiaoan/               </a:t>
            </a:r>
          </a:p>
          <a:p>
            <a:pPr defTabSz="923818"/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论坛：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www.1ppt.cn                                     PPT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 </a:t>
            </a:r>
          </a:p>
          <a:p>
            <a:pPr defTabSz="923818"/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语文课件：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www.1ppt.com/kejian/yuwen/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数学课件：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www.1ppt.com/kejian/shuxue/ </a:t>
            </a:r>
          </a:p>
          <a:p>
            <a:pPr defTabSz="923818"/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英语课件：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www.1ppt.com/kejian/yingyu/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美术课件：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www.1ppt.com/kejian/meishu/ </a:t>
            </a:r>
          </a:p>
          <a:p>
            <a:pPr defTabSz="923818"/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科学课件：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www.1ppt.com/kejian/kexue/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物理课件：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www.1ppt.com/kejian/wuli/ </a:t>
            </a:r>
          </a:p>
          <a:p>
            <a:pPr defTabSz="923818"/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化学课件：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www.1ppt.com/kejian/huaxue/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生物课件：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www.1ppt.com/kejian/shengwu/ </a:t>
            </a:r>
          </a:p>
          <a:p>
            <a:pPr defTabSz="923818"/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地理课件：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www.1ppt.com/kejian/dili/          </a:t>
            </a:r>
            <a:r>
              <a:rPr lang="zh-CN" altLang="en-US" sz="100" kern="0" dirty="0">
                <a:solidFill>
                  <a:sysClr val="window" lastClr="FFFFFF"/>
                </a:solidFill>
                <a:latin typeface="Calibri"/>
              </a:rPr>
              <a:t>历史课件：</a:t>
            </a:r>
            <a:r>
              <a:rPr lang="en-US" altLang="zh-CN" sz="100" kern="0" dirty="0">
                <a:solidFill>
                  <a:sysClr val="window" lastClr="FFFFFF"/>
                </a:solidFill>
                <a:latin typeface="Calibri"/>
              </a:rPr>
              <a:t>www.1ppt.com/kejian/lishi/        </a:t>
            </a:r>
          </a:p>
        </p:txBody>
      </p:sp>
      <p:pic>
        <p:nvPicPr>
          <p:cNvPr id="6146" name="Picture 2" descr="ws_B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2641" y="980624"/>
            <a:ext cx="1083924" cy="343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64549" y="1068180"/>
            <a:ext cx="7671972" cy="1410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tabLst>
                <a:tab pos="558800" algn="l"/>
                <a:tab pos="1600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tabLst>
                <a:tab pos="558800" algn="l"/>
                <a:tab pos="1600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tabLst>
                <a:tab pos="558800" algn="l"/>
                <a:tab pos="1600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tabLst>
                <a:tab pos="558800" algn="l"/>
                <a:tab pos="1600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tabLst>
                <a:tab pos="558800" algn="l"/>
                <a:tab pos="1600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  <a:tab pos="1600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  <a:tab pos="1600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  <a:tab pos="1600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  <a:tab pos="16002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ts val="2387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		</a:t>
            </a:r>
            <a:r>
              <a:rPr lang="zh-CN" altLang="en-US" sz="2200" dirty="0">
                <a:solidFill>
                  <a:srgbClr val="000000"/>
                </a:solidFill>
                <a:ea typeface="黑体" pitchFamily="49" charset="-122"/>
              </a:rPr>
              <a:t>平方根和开平方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(</a:t>
            </a:r>
            <a:r>
              <a:rPr lang="zh-CN" altLang="en-US" sz="22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重难点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)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200" dirty="0">
              <a:solidFill>
                <a:srgbClr val="000000"/>
              </a:solidFill>
              <a:latin typeface="Times New Roman" pitchFamily="18" charset="0"/>
              <a:ea typeface="黑体" pitchFamily="49" charset="-122"/>
            </a:endParaRPr>
          </a:p>
          <a:p>
            <a:pPr fontAlgn="base">
              <a:lnSpc>
                <a:spcPts val="3309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	1</a:t>
            </a:r>
            <a:r>
              <a:rPr lang="zh-CN" altLang="en-US" sz="2200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．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平方根的概念：一般地，如果一个数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itchFamily="18" charset="0"/>
              </a:rPr>
              <a:t>x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的平方等于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，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lnSpc>
                <a:spcPts val="3297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即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，那么这个数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itchFamily="18" charset="0"/>
              </a:rPr>
              <a:t>x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就叫做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itchFamily="18" charset="0"/>
              </a:rPr>
              <a:t>a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________(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也叫二次方根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)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229093" y="2699900"/>
            <a:ext cx="239809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387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．平方根的性质：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208322" y="2126808"/>
            <a:ext cx="846386" cy="282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211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</a:rPr>
              <a:t>平方根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3345327" y="3234786"/>
            <a:ext cx="282272" cy="2801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211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</a:rPr>
              <a:t>两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664549" y="3244337"/>
            <a:ext cx="7758534" cy="2513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ts val="2387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(1)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一个正数有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________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个平方根，且它们互为相反数．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lnSpc>
                <a:spcPts val="3297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(2)0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只有一个平方根，它是 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0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本身．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lnSpc>
                <a:spcPts val="3309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(3)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负数没有平方根．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lnSpc>
                <a:spcPts val="3322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．开平方：求一个数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itchFamily="18" charset="0"/>
              </a:rPr>
              <a:t>a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的平方根的运算，叫做开平方，其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lnSpc>
                <a:spcPts val="3297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中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itchFamily="18" charset="0"/>
              </a:rPr>
              <a:t>a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叫做被开方数．</a:t>
            </a:r>
          </a:p>
        </p:txBody>
      </p:sp>
    </p:spTree>
    <p:extLst>
      <p:ext uri="{BB962C8B-B14F-4D97-AF65-F5344CB8AC3E}">
        <p14:creationId xmlns:p14="http://schemas.microsoft.com/office/powerpoint/2010/main" val="21573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utoUpdateAnimBg="0"/>
      <p:bldP spid="6150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ws_B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58250" y="837351"/>
            <a:ext cx="387116" cy="191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 descr="ws_B0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6079" y="837351"/>
            <a:ext cx="387116" cy="191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267952" y="772083"/>
            <a:ext cx="1128514" cy="282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211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ea typeface="黑体" pitchFamily="49" charset="-122"/>
              </a:rPr>
              <a:t>随堂小练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248449" y="1314927"/>
            <a:ext cx="277479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387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4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(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580872" y="1361094"/>
            <a:ext cx="94578" cy="256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008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4214725" y="1380197"/>
            <a:ext cx="188718" cy="254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008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3837287" y="4446239"/>
            <a:ext cx="423193" cy="256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008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</a:rPr>
              <a:t>±4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7163257" y="4474893"/>
            <a:ext cx="140329" cy="254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008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</a:rPr>
              <a:t>4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7539082" y="4950877"/>
            <a:ext cx="42319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387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>
                <a:solidFill>
                  <a:srgbClr val="FF0000"/>
                </a:solidFill>
                <a:latin typeface="Times New Roman" pitchFamily="18" charset="0"/>
              </a:rPr>
              <a:t>－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</a:rPr>
              <a:t>1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2703360" y="5531929"/>
            <a:ext cx="140330" cy="254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008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</a:rPr>
              <a:t>9</a:t>
            </a: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1248449" y="1859365"/>
            <a:ext cx="2954335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387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0.09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是 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0.3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的平方根</a:t>
            </a: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706486" y="4425543"/>
            <a:ext cx="7688002" cy="1410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ts val="2387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5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16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的平方根是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________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，算术平方根是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________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lnSpc>
                <a:spcPts val="3322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6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．一个正数的平方根是 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－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1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和－</a:t>
            </a:r>
            <a:r>
              <a:rPr lang="en-US" altLang="zh-CN" sz="2200" i="1" dirty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＋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，则 </a:t>
            </a:r>
            <a:r>
              <a:rPr lang="en-US" altLang="zh-CN" sz="2200" i="1" dirty="0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＝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______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，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lnSpc>
                <a:spcPts val="3297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这个正数是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__________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</a:t>
            </a:r>
          </a:p>
        </p:txBody>
      </p:sp>
      <p:graphicFrame>
        <p:nvGraphicFramePr>
          <p:cNvPr id="7182" name="Object 14"/>
          <p:cNvGraphicFramePr>
            <a:graphicFrameLocks noChangeAspect="1"/>
          </p:cNvGraphicFramePr>
          <p:nvPr/>
        </p:nvGraphicFramePr>
        <p:xfrm>
          <a:off x="693583" y="2427682"/>
          <a:ext cx="7739091" cy="8373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5" imgW="7630920" imgH="835920" progId="WPS.Document.6">
                  <p:embed/>
                </p:oleObj>
              </mc:Choice>
              <mc:Fallback>
                <p:oleObj r:id="rId5" imgW="7630920" imgH="835920" progId="WPS.Document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583" y="2427682"/>
                        <a:ext cx="7739091" cy="8373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685519" y="3370099"/>
            <a:ext cx="4066819" cy="859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ts val="2387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C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0.3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是 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0.09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的算术平方根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000000"/>
              </a:solidFill>
              <a:latin typeface="Times New Roman" pitchFamily="18" charset="0"/>
            </a:endParaRPr>
          </a:p>
          <a:p>
            <a:pPr fontAlgn="base">
              <a:lnSpc>
                <a:spcPts val="3309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	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D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．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en-US" altLang="zh-CN" sz="14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的平方根是 </a:t>
            </a:r>
            <a:r>
              <a:rPr lang="en-US" altLang="zh-CN" sz="2200" dirty="0">
                <a:solidFill>
                  <a:srgbClr val="000000"/>
                </a:solidFill>
                <a:latin typeface="Times New Roman" pitchFamily="18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986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1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1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1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utoUpdateAnimBg="0"/>
      <p:bldP spid="7173" grpId="0" autoUpdateAnimBg="0"/>
      <p:bldP spid="7174" grpId="0" autoUpdateAnimBg="0"/>
      <p:bldP spid="7175" grpId="0" autoUpdateAnimBg="0"/>
      <p:bldP spid="7176" grpId="0" autoUpdateAnimBg="0"/>
      <p:bldP spid="7177" grpId="0" autoUpdateAnimBg="0"/>
      <p:bldP spid="7178" grpId="0" autoUpdateAnimBg="0"/>
      <p:bldP spid="7179" grpId="0" autoUpdateAnimBg="0"/>
      <p:bldP spid="7180" grpId="0" autoUpdateAnimBg="0"/>
      <p:bldP spid="7183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ws_B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1006" y="1542573"/>
            <a:ext cx="2219464" cy="585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1345227" y="2324206"/>
            <a:ext cx="3949799" cy="83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211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ea typeface="黑体" pitchFamily="49" charset="-122"/>
              </a:rPr>
              <a:t>注意区分平方根与算术平方根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000000"/>
              </a:solidFill>
              <a:ea typeface="黑体" pitchFamily="49" charset="-122"/>
            </a:endParaRP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000000"/>
              </a:solidFill>
              <a:ea typeface="黑体" pitchFamily="49" charset="-122"/>
            </a:endParaRPr>
          </a:p>
          <a:p>
            <a:pPr fontAlgn="base">
              <a:lnSpc>
                <a:spcPts val="2286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200" dirty="0">
                <a:solidFill>
                  <a:srgbClr val="000000"/>
                </a:solidFill>
                <a:ea typeface="黑体" pitchFamily="49" charset="-122"/>
              </a:rPr>
              <a:t>【</a:t>
            </a:r>
            <a:r>
              <a:rPr lang="zh-CN" altLang="en-US" sz="2200" dirty="0">
                <a:solidFill>
                  <a:srgbClr val="000000"/>
                </a:solidFill>
                <a:ea typeface="黑体" pitchFamily="49" charset="-122"/>
              </a:rPr>
              <a:t>例题</a:t>
            </a:r>
            <a:r>
              <a:rPr lang="en-US" altLang="zh-CN" sz="2200" dirty="0">
                <a:solidFill>
                  <a:srgbClr val="000000"/>
                </a:solidFill>
                <a:ea typeface="黑体" pitchFamily="49" charset="-122"/>
              </a:rPr>
              <a:t>】</a:t>
            </a:r>
            <a:r>
              <a:rPr lang="zh-CN" altLang="en-US" sz="2200" dirty="0">
                <a:solidFill>
                  <a:srgbClr val="000000"/>
                </a:solidFill>
                <a:latin typeface="Times New Roman" pitchFamily="18" charset="0"/>
              </a:rPr>
              <a:t>求下列各数的平方根．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345228" y="4533794"/>
            <a:ext cx="5642570" cy="282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 fontAlgn="base">
              <a:lnSpc>
                <a:spcPts val="2211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FF0000"/>
                </a:solidFill>
                <a:ea typeface="黑体" pitchFamily="49" charset="-122"/>
              </a:rPr>
              <a:t>思路点拨：</a:t>
            </a:r>
            <a:r>
              <a:rPr lang="zh-CN" altLang="en-US" sz="2200" dirty="0">
                <a:solidFill>
                  <a:srgbClr val="FF0000"/>
                </a:solidFill>
                <a:ea typeface="楷体_GB2312" pitchFamily="49" charset="-122"/>
              </a:rPr>
              <a:t>根据平方与开平方互逆关系求解．</a:t>
            </a:r>
          </a:p>
        </p:txBody>
      </p:sp>
      <p:graphicFrame>
        <p:nvGraphicFramePr>
          <p:cNvPr id="8197" name="Object 5"/>
          <p:cNvGraphicFramePr>
            <a:graphicFrameLocks noChangeAspect="1"/>
          </p:cNvGraphicFramePr>
          <p:nvPr/>
        </p:nvGraphicFramePr>
        <p:xfrm>
          <a:off x="895206" y="3427409"/>
          <a:ext cx="7740704" cy="9822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r:id="rId4" imgW="7630920" imgH="980280" progId="WPS.Document.6">
                  <p:embed/>
                </p:oleObj>
              </mc:Choice>
              <mc:Fallback>
                <p:oleObj r:id="rId4" imgW="7630920" imgH="980280" progId="WPS.Document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5206" y="3427409"/>
                        <a:ext cx="7740704" cy="9822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719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693582" y="3734649"/>
            <a:ext cx="7788609" cy="2263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558800" algn="l"/>
              </a:tabLs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base">
              <a:lnSpc>
                <a:spcPts val="2387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000000"/>
                </a:solidFill>
              </a:rPr>
              <a:t>	</a:t>
            </a:r>
            <a:r>
              <a:rPr lang="en-US" altLang="zh-CN" sz="2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规律总结</a:t>
            </a:r>
            <a:r>
              <a:rPr lang="en-US" altLang="zh-CN" sz="22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】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(1)</a:t>
            </a:r>
            <a:r>
              <a:rPr lang="zh-CN" altLang="en-US" sz="2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一个正数的平方根总是成对出现的，且它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ts val="2564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们互为相反数；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ts val="2905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	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</a:rPr>
              <a:t>(2)</a:t>
            </a:r>
            <a:r>
              <a:rPr lang="zh-CN" altLang="en-US" sz="2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求一个带分数的平方根应先将带分数化成假分数；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ts val="2716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	</a:t>
            </a:r>
            <a:r>
              <a:rPr lang="en-US" altLang="zh-CN" sz="2200" dirty="0">
                <a:solidFill>
                  <a:srgbClr val="FF0000"/>
                </a:solidFill>
                <a:latin typeface="Times New Roman" pitchFamily="18" charset="0"/>
              </a:rPr>
              <a:t>(3)</a:t>
            </a:r>
            <a:r>
              <a:rPr lang="zh-CN" altLang="en-US" sz="2200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求一个运算式的平方应先算出这个算式具体的值，然后</a:t>
            </a:r>
          </a:p>
          <a:p>
            <a:pPr fontAlgn="base">
              <a:lnSpc>
                <a:spcPts val="101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200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  <a:p>
            <a:pPr fontAlgn="base">
              <a:lnSpc>
                <a:spcPts val="3145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FF0000"/>
                </a:solidFill>
                <a:ea typeface="楷体_GB2312" pitchFamily="49" charset="-122"/>
              </a:rPr>
              <a:t>求这个值的平方根．  </a:t>
            </a: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804880" y="784818"/>
          <a:ext cx="7745543" cy="2882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r:id="rId3" imgW="7630920" imgH="2878920" progId="WPS.Document.6">
                  <p:embed/>
                </p:oleObj>
              </mc:Choice>
              <mc:Fallback>
                <p:oleObj r:id="rId3" imgW="7630920" imgH="2878920" progId="WPS.Document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4880" y="784818"/>
                        <a:ext cx="7745543" cy="28829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94768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6" y="4437114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0" tIns="45710" rIns="91420" bIns="45710" rtlCol="0" anchor="ctr"/>
          <a:lstStyle/>
          <a:p>
            <a:pPr defTabSz="914206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206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206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206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206"/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206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206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206"/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lIns="91420" tIns="45710" rIns="91420" bIns="45710" anchor="ctr"/>
          <a:lstStyle/>
          <a:p>
            <a:pPr defTabSz="914206"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4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5" y="3097347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20" tIns="45710" rIns="91420" bIns="45710"/>
          <a:lstStyle/>
          <a:p>
            <a:pPr defTabSz="914206">
              <a:spcBef>
                <a:spcPct val="20000"/>
              </a:spcBef>
              <a:buClr>
                <a:srgbClr val="5B8CC1"/>
              </a:buClr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206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914206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7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20" tIns="45710" rIns="91420" bIns="45710"/>
          <a:lstStyle/>
          <a:p>
            <a:pPr defTabSz="914206">
              <a:spcBef>
                <a:spcPct val="20000"/>
              </a:spcBef>
              <a:buClr>
                <a:srgbClr val="5B8CC1"/>
              </a:buClr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0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206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914206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6225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647</Words>
  <Application>Microsoft Office PowerPoint</Application>
  <PresentationFormat>全屏显示(4:3)</PresentationFormat>
  <Paragraphs>115</Paragraphs>
  <Slides>9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第一PPT模板网-WWW.1PPT.COM</vt:lpstr>
      <vt:lpstr>第一PPT模板网-WWW.1PPT.COM </vt:lpstr>
      <vt:lpstr>WPS.Document.6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1</cp:revision>
  <dcterms:created xsi:type="dcterms:W3CDTF">2017-09-18T05:30:49Z</dcterms:created>
  <dcterms:modified xsi:type="dcterms:W3CDTF">2017-09-18T05:31:13Z</dcterms:modified>
</cp:coreProperties>
</file>