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1" r:id="rId3"/>
    <p:sldId id="256" r:id="rId4"/>
    <p:sldId id="274" r:id="rId5"/>
    <p:sldId id="275" r:id="rId6"/>
    <p:sldId id="294" r:id="rId7"/>
    <p:sldId id="276" r:id="rId8"/>
    <p:sldId id="296" r:id="rId9"/>
    <p:sldId id="297" r:id="rId10"/>
    <p:sldId id="278" r:id="rId11"/>
    <p:sldId id="293" r:id="rId12"/>
    <p:sldId id="299" r:id="rId13"/>
    <p:sldId id="273" r:id="rId14"/>
    <p:sldId id="289" r:id="rId15"/>
    <p:sldId id="257" r:id="rId16"/>
    <p:sldId id="30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6666FF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1" autoAdjust="0"/>
    <p:restoredTop sz="90929"/>
  </p:normalViewPr>
  <p:slideViewPr>
    <p:cSldViewPr>
      <p:cViewPr varScale="1">
        <p:scale>
          <a:sx n="108" d="100"/>
          <a:sy n="108" d="100"/>
        </p:scale>
        <p:origin x="-1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695AF-C4CE-4FC6-93C1-944120D690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2856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5F842-8E0F-4246-9227-095C388973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035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EC8BF-FA1D-41B2-B9B2-2023DF1DAA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7823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4CCADB4F-E87F-4522-BA63-BB3CCE234269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4018936-410F-40A0-A626-8CB4A55954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32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7E0C39A9-8BCB-4246-B027-5DA497BAA601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96950EFE-42C2-4374-992C-42035A171E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58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A1847789-CA45-4571-8B4C-37B075BE4EDB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ED17E26-FECE-4759-9DE8-93D3B21CD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440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368F0FC-4A82-4CDB-B27D-E4B18A39A2D1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DB3B57E9-7600-436C-B6D2-8811A58B2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70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B154579-B6C2-4446-92D7-22463F468836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B7A35BD4-5DE9-4577-BC3C-236ACE8ECF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041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A7E0DF59-AC3B-4E53-9757-A13C8D163E57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22D1A93-EF1C-41EC-A1A2-0AC90D3F34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50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15DAB12C-E117-4CA3-8699-249EA6CC3C7F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4CBCD2D3-D2BF-460B-97D0-895370F0B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58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C888BDF7-6700-4563-89A1-38E664BB7848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622FE31-D5F4-4A9A-AFAB-290C472B6C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95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E6F34-6FF5-433B-8523-14308A1C80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0367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43786CC-14F6-46F3-8B59-7D82356AAC7F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310423A-9C56-49ED-9711-37B7C64B3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440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67B59FDB-0C22-4921-B6B6-9ED994A5E873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70B4E38-4D46-46C7-B2EE-C4FF7DBA24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26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1F1099C1-924E-4C3E-B6E2-E0891DA23C2B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9563F9D4-6716-415E-BEC0-F80D6C7987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9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19004-3366-4132-8AA2-5CE887466E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0517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AE651-7D38-4DFB-AA65-9B797FA847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970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FDC2F-4F97-4EEA-8B9F-6753AEF494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083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FD361-5D55-4CC3-90B7-17AE589182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51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F7273-A7B8-4E23-A7A0-6A05B6F513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1341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6C893-15B7-46E2-A2BF-24704E5E12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090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548AF-918A-4C5B-8A6C-18390FB174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54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2FB9F39-4522-438B-B778-75BD3FEB18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B4DFC70-4982-4F36-AE39-D3DA7FCA5469}" type="datetimeFigureOut">
              <a:rPr lang="zh-CN" altLang="en-US"/>
              <a:pPr>
                <a:defRPr/>
              </a:pPr>
              <a:t>2015-8-29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DA3BF5F-75CE-4E30-BD46-FD303C6E17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rnd">
                <a:solidFill>
                  <a:srgbClr val="FFFF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9" name="Text Box 1027"/>
          <p:cNvSpPr txBox="1">
            <a:spLocks noChangeArrowheads="1"/>
          </p:cNvSpPr>
          <p:nvPr/>
        </p:nvSpPr>
        <p:spPr bwMode="auto">
          <a:xfrm rot="60000">
            <a:off x="5181600" y="5715000"/>
            <a:ext cx="396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3200" b="1">
              <a:solidFill>
                <a:srgbClr val="FFFF00"/>
              </a:solidFill>
              <a:ea typeface="华文新魏" pitchFamily="2" charset="-122"/>
            </a:endParaRPr>
          </a:p>
        </p:txBody>
      </p:sp>
      <p:sp>
        <p:nvSpPr>
          <p:cNvPr id="43013" name="Text Box 1029"/>
          <p:cNvSpPr txBox="1">
            <a:spLocks noChangeArrowheads="1"/>
          </p:cNvSpPr>
          <p:nvPr/>
        </p:nvSpPr>
        <p:spPr bwMode="auto">
          <a:xfrm>
            <a:off x="827584" y="1867862"/>
            <a:ext cx="7677150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1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角的度量</a:t>
            </a:r>
            <a:r>
              <a:rPr lang="zh-CN" altLang="en-US" sz="11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itchFamily="2" charset="-122"/>
              </a:rPr>
              <a:t> </a:t>
            </a:r>
            <a:endParaRPr lang="zh-CN" altLang="en-US" sz="11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1513" y="620713"/>
            <a:ext cx="2657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图形认识初步</a:t>
            </a:r>
          </a:p>
        </p:txBody>
      </p:sp>
      <p:sp>
        <p:nvSpPr>
          <p:cNvPr id="10" name="矩形 9"/>
          <p:cNvSpPr/>
          <p:nvPr/>
        </p:nvSpPr>
        <p:spPr>
          <a:xfrm>
            <a:off x="2489200" y="5802313"/>
            <a:ext cx="4354513" cy="406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41"/>
          <p:cNvGrpSpPr>
            <a:grpSpLocks/>
          </p:cNvGrpSpPr>
          <p:nvPr/>
        </p:nvGrpSpPr>
        <p:grpSpPr bwMode="auto">
          <a:xfrm>
            <a:off x="533400" y="304800"/>
            <a:ext cx="4419600" cy="701675"/>
            <a:chOff x="336" y="192"/>
            <a:chExt cx="2784" cy="442"/>
          </a:xfrm>
        </p:grpSpPr>
        <p:sp>
          <p:nvSpPr>
            <p:cNvPr id="23584" name="Text Box 42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用尺规画角</a:t>
              </a:r>
            </a:p>
          </p:txBody>
        </p:sp>
        <p:pic>
          <p:nvPicPr>
            <p:cNvPr id="23585" name="Picture 43" descr="地球5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105" name="Text Box 49"/>
          <p:cNvSpPr txBox="1">
            <a:spLocks noChangeArrowheads="1"/>
          </p:cNvSpPr>
          <p:nvPr/>
        </p:nvSpPr>
        <p:spPr bwMode="auto">
          <a:xfrm>
            <a:off x="1138238" y="1052513"/>
            <a:ext cx="3505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  <a:ea typeface="华文行楷" pitchFamily="2" charset="-122"/>
              </a:rPr>
              <a:t>用尺规画角的步骤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：</a:t>
            </a:r>
            <a:r>
              <a:rPr kumimoji="0" lang="zh-CN" altLang="en-US" sz="28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5106" name="Text Box 50"/>
          <p:cNvSpPr txBox="1">
            <a:spLocks noChangeArrowheads="1"/>
          </p:cNvSpPr>
          <p:nvPr/>
        </p:nvSpPr>
        <p:spPr bwMode="auto">
          <a:xfrm>
            <a:off x="1524000" y="1584325"/>
            <a:ext cx="6934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● 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O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为圆心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以适当长为半径画弧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交角的两边于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C, D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两点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;</a:t>
            </a:r>
          </a:p>
        </p:txBody>
      </p:sp>
      <p:sp>
        <p:nvSpPr>
          <p:cNvPr id="45107" name="Text Box 51"/>
          <p:cNvSpPr txBox="1">
            <a:spLocks noChangeArrowheads="1"/>
          </p:cNvSpPr>
          <p:nvPr/>
        </p:nvSpPr>
        <p:spPr bwMode="auto">
          <a:xfrm>
            <a:off x="1524000" y="1981200"/>
            <a:ext cx="731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●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画射线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EF,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E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为圆心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以同样长为半径画弧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交射线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EF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于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G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点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;</a:t>
            </a:r>
          </a:p>
        </p:txBody>
      </p:sp>
      <p:sp>
        <p:nvSpPr>
          <p:cNvPr id="45108" name="Text Box 52"/>
          <p:cNvSpPr txBox="1">
            <a:spLocks noChangeArrowheads="1"/>
          </p:cNvSpPr>
          <p:nvPr/>
        </p:nvSpPr>
        <p:spPr bwMode="auto">
          <a:xfrm>
            <a:off x="1524000" y="2386013"/>
            <a:ext cx="731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●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为圆心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以线段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CD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长为半径画弧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;</a:t>
            </a:r>
          </a:p>
        </p:txBody>
      </p:sp>
      <p:sp>
        <p:nvSpPr>
          <p:cNvPr id="45109" name="Text Box 53"/>
          <p:cNvSpPr txBox="1">
            <a:spLocks noChangeArrowheads="1"/>
          </p:cNvSpPr>
          <p:nvPr/>
        </p:nvSpPr>
        <p:spPr bwMode="auto">
          <a:xfrm>
            <a:off x="1565275" y="3259138"/>
            <a:ext cx="2209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●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画射线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EH.</a:t>
            </a:r>
          </a:p>
        </p:txBody>
      </p:sp>
      <p:grpSp>
        <p:nvGrpSpPr>
          <p:cNvPr id="23560" name="Group 55"/>
          <p:cNvGrpSpPr>
            <a:grpSpLocks/>
          </p:cNvGrpSpPr>
          <p:nvPr/>
        </p:nvGrpSpPr>
        <p:grpSpPr bwMode="auto">
          <a:xfrm>
            <a:off x="838200" y="3536950"/>
            <a:ext cx="3230563" cy="2940050"/>
            <a:chOff x="480" y="1316"/>
            <a:chExt cx="2035" cy="1852"/>
          </a:xfrm>
        </p:grpSpPr>
        <p:sp>
          <p:nvSpPr>
            <p:cNvPr id="23579" name="Line 56"/>
            <p:cNvSpPr>
              <a:spLocks noChangeShapeType="1"/>
            </p:cNvSpPr>
            <p:nvPr/>
          </p:nvSpPr>
          <p:spPr bwMode="auto">
            <a:xfrm>
              <a:off x="720" y="2794"/>
              <a:ext cx="1723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Line 57"/>
            <p:cNvSpPr>
              <a:spLocks noChangeShapeType="1"/>
            </p:cNvSpPr>
            <p:nvPr/>
          </p:nvSpPr>
          <p:spPr bwMode="auto">
            <a:xfrm flipV="1">
              <a:off x="716" y="1536"/>
              <a:ext cx="1088" cy="127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Text Box 58"/>
            <p:cNvSpPr txBox="1">
              <a:spLocks noChangeArrowheads="1"/>
            </p:cNvSpPr>
            <p:nvPr/>
          </p:nvSpPr>
          <p:spPr bwMode="auto">
            <a:xfrm>
              <a:off x="480" y="2842"/>
              <a:ext cx="20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O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  <p:sp>
          <p:nvSpPr>
            <p:cNvPr id="23582" name="Text Box 59"/>
            <p:cNvSpPr txBox="1">
              <a:spLocks noChangeArrowheads="1"/>
            </p:cNvSpPr>
            <p:nvPr/>
          </p:nvSpPr>
          <p:spPr bwMode="auto">
            <a:xfrm>
              <a:off x="2201" y="2756"/>
              <a:ext cx="31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A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  <p:sp>
          <p:nvSpPr>
            <p:cNvPr id="23583" name="Text Box 60"/>
            <p:cNvSpPr txBox="1">
              <a:spLocks noChangeArrowheads="1"/>
            </p:cNvSpPr>
            <p:nvPr/>
          </p:nvSpPr>
          <p:spPr bwMode="auto">
            <a:xfrm>
              <a:off x="1488" y="1316"/>
              <a:ext cx="38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B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</p:grpSp>
      <p:sp>
        <p:nvSpPr>
          <p:cNvPr id="45117" name="Line 61"/>
          <p:cNvSpPr>
            <a:spLocks noChangeShapeType="1"/>
          </p:cNvSpPr>
          <p:nvPr/>
        </p:nvSpPr>
        <p:spPr bwMode="auto">
          <a:xfrm flipV="1">
            <a:off x="5684838" y="3810000"/>
            <a:ext cx="1727200" cy="20161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18" name="Arc 62"/>
          <p:cNvSpPr>
            <a:spLocks/>
          </p:cNvSpPr>
          <p:nvPr/>
        </p:nvSpPr>
        <p:spPr bwMode="auto">
          <a:xfrm rot="-5400000">
            <a:off x="1762125" y="4654551"/>
            <a:ext cx="1068387" cy="1325562"/>
          </a:xfrm>
          <a:custGeom>
            <a:avLst/>
            <a:gdLst>
              <a:gd name="T0" fmla="*/ 555759 w 21600"/>
              <a:gd name="T1" fmla="*/ 0 h 26263"/>
              <a:gd name="T2" fmla="*/ 996024 w 21600"/>
              <a:gd name="T3" fmla="*/ 1325562 h 26263"/>
              <a:gd name="T4" fmla="*/ 0 w 21600"/>
              <a:gd name="T5" fmla="*/ 931119 h 262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6263" fill="none" extrusionOk="0">
                <a:moveTo>
                  <a:pt x="11235" y="0"/>
                </a:moveTo>
                <a:cubicBezTo>
                  <a:pt x="17672" y="3920"/>
                  <a:pt x="21600" y="10911"/>
                  <a:pt x="21600" y="18448"/>
                </a:cubicBezTo>
                <a:cubicBezTo>
                  <a:pt x="21600" y="21121"/>
                  <a:pt x="21103" y="23770"/>
                  <a:pt x="20136" y="26262"/>
                </a:cubicBezTo>
              </a:path>
              <a:path w="21600" h="26263" stroke="0" extrusionOk="0">
                <a:moveTo>
                  <a:pt x="11235" y="0"/>
                </a:moveTo>
                <a:cubicBezTo>
                  <a:pt x="17672" y="3920"/>
                  <a:pt x="21600" y="10911"/>
                  <a:pt x="21600" y="18448"/>
                </a:cubicBezTo>
                <a:cubicBezTo>
                  <a:pt x="21600" y="21121"/>
                  <a:pt x="21103" y="23770"/>
                  <a:pt x="20136" y="26262"/>
                </a:cubicBezTo>
                <a:lnTo>
                  <a:pt x="0" y="18448"/>
                </a:lnTo>
                <a:lnTo>
                  <a:pt x="11235" y="0"/>
                </a:lnTo>
                <a:close/>
              </a:path>
            </a:pathLst>
          </a:custGeom>
          <a:noFill/>
          <a:ln w="730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119" name="Group 63"/>
          <p:cNvGrpSpPr>
            <a:grpSpLocks/>
          </p:cNvGrpSpPr>
          <p:nvPr/>
        </p:nvGrpSpPr>
        <p:grpSpPr bwMode="auto">
          <a:xfrm>
            <a:off x="1227138" y="4419600"/>
            <a:ext cx="1690687" cy="1619250"/>
            <a:chOff x="725" y="1872"/>
            <a:chExt cx="1065" cy="1020"/>
          </a:xfrm>
        </p:grpSpPr>
        <p:sp>
          <p:nvSpPr>
            <p:cNvPr id="23576" name="Arc 64"/>
            <p:cNvSpPr>
              <a:spLocks/>
            </p:cNvSpPr>
            <p:nvPr/>
          </p:nvSpPr>
          <p:spPr bwMode="auto">
            <a:xfrm rot="-5400000">
              <a:off x="708" y="2002"/>
              <a:ext cx="907" cy="874"/>
            </a:xfrm>
            <a:custGeom>
              <a:avLst/>
              <a:gdLst>
                <a:gd name="T0" fmla="*/ 907 w 22752"/>
                <a:gd name="T1" fmla="*/ 9 h 21600"/>
                <a:gd name="T2" fmla="*/ 0 w 22752"/>
                <a:gd name="T3" fmla="*/ 873 h 21600"/>
                <a:gd name="T4" fmla="*/ 46 w 22752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52" h="21600" fill="none" extrusionOk="0">
                  <a:moveTo>
                    <a:pt x="22751" y="215"/>
                  </a:moveTo>
                  <a:cubicBezTo>
                    <a:pt x="22633" y="12060"/>
                    <a:pt x="12998" y="21599"/>
                    <a:pt x="1153" y="21600"/>
                  </a:cubicBezTo>
                  <a:cubicBezTo>
                    <a:pt x="768" y="21600"/>
                    <a:pt x="383" y="21589"/>
                    <a:pt x="-1" y="21569"/>
                  </a:cubicBezTo>
                </a:path>
                <a:path w="22752" h="21600" stroke="0" extrusionOk="0">
                  <a:moveTo>
                    <a:pt x="22751" y="215"/>
                  </a:moveTo>
                  <a:cubicBezTo>
                    <a:pt x="22633" y="12060"/>
                    <a:pt x="12998" y="21599"/>
                    <a:pt x="1153" y="21600"/>
                  </a:cubicBezTo>
                  <a:cubicBezTo>
                    <a:pt x="768" y="21600"/>
                    <a:pt x="383" y="21589"/>
                    <a:pt x="-1" y="21569"/>
                  </a:cubicBezTo>
                  <a:lnTo>
                    <a:pt x="1153" y="0"/>
                  </a:lnTo>
                  <a:lnTo>
                    <a:pt x="22751" y="215"/>
                  </a:lnTo>
                  <a:close/>
                </a:path>
              </a:pathLst>
            </a:custGeom>
            <a:noFill/>
            <a:ln w="73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7" name="Text Box 65"/>
            <p:cNvSpPr txBox="1">
              <a:spLocks noChangeArrowheads="1"/>
            </p:cNvSpPr>
            <p:nvPr/>
          </p:nvSpPr>
          <p:spPr bwMode="auto">
            <a:xfrm>
              <a:off x="1577" y="2522"/>
              <a:ext cx="21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C</a:t>
              </a:r>
            </a:p>
          </p:txBody>
        </p:sp>
        <p:sp>
          <p:nvSpPr>
            <p:cNvPr id="23578" name="Text Box 66"/>
            <p:cNvSpPr txBox="1">
              <a:spLocks noChangeArrowheads="1"/>
            </p:cNvSpPr>
            <p:nvPr/>
          </p:nvSpPr>
          <p:spPr bwMode="auto">
            <a:xfrm>
              <a:off x="1152" y="1872"/>
              <a:ext cx="21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D</a:t>
              </a:r>
            </a:p>
          </p:txBody>
        </p:sp>
      </p:grpSp>
      <p:grpSp>
        <p:nvGrpSpPr>
          <p:cNvPr id="45123" name="Group 67"/>
          <p:cNvGrpSpPr>
            <a:grpSpLocks/>
          </p:cNvGrpSpPr>
          <p:nvPr/>
        </p:nvGrpSpPr>
        <p:grpSpPr bwMode="auto">
          <a:xfrm>
            <a:off x="5645150" y="4527550"/>
            <a:ext cx="1762125" cy="1439863"/>
            <a:chOff x="3641" y="1940"/>
            <a:chExt cx="1110" cy="907"/>
          </a:xfrm>
        </p:grpSpPr>
        <p:sp>
          <p:nvSpPr>
            <p:cNvPr id="23574" name="Arc 68"/>
            <p:cNvSpPr>
              <a:spLocks/>
            </p:cNvSpPr>
            <p:nvPr/>
          </p:nvSpPr>
          <p:spPr bwMode="auto">
            <a:xfrm rot="-5400000">
              <a:off x="3624" y="1957"/>
              <a:ext cx="907" cy="874"/>
            </a:xfrm>
            <a:custGeom>
              <a:avLst/>
              <a:gdLst>
                <a:gd name="T0" fmla="*/ 907 w 22752"/>
                <a:gd name="T1" fmla="*/ 9 h 21600"/>
                <a:gd name="T2" fmla="*/ 0 w 22752"/>
                <a:gd name="T3" fmla="*/ 873 h 21600"/>
                <a:gd name="T4" fmla="*/ 46 w 22752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52" h="21600" fill="none" extrusionOk="0">
                  <a:moveTo>
                    <a:pt x="22751" y="215"/>
                  </a:moveTo>
                  <a:cubicBezTo>
                    <a:pt x="22633" y="12060"/>
                    <a:pt x="12998" y="21599"/>
                    <a:pt x="1153" y="21600"/>
                  </a:cubicBezTo>
                  <a:cubicBezTo>
                    <a:pt x="768" y="21600"/>
                    <a:pt x="383" y="21589"/>
                    <a:pt x="-1" y="21569"/>
                  </a:cubicBezTo>
                </a:path>
                <a:path w="22752" h="21600" stroke="0" extrusionOk="0">
                  <a:moveTo>
                    <a:pt x="22751" y="215"/>
                  </a:moveTo>
                  <a:cubicBezTo>
                    <a:pt x="22633" y="12060"/>
                    <a:pt x="12998" y="21599"/>
                    <a:pt x="1153" y="21600"/>
                  </a:cubicBezTo>
                  <a:cubicBezTo>
                    <a:pt x="768" y="21600"/>
                    <a:pt x="383" y="21589"/>
                    <a:pt x="-1" y="21569"/>
                  </a:cubicBezTo>
                  <a:lnTo>
                    <a:pt x="1153" y="0"/>
                  </a:lnTo>
                  <a:lnTo>
                    <a:pt x="22751" y="215"/>
                  </a:lnTo>
                  <a:close/>
                </a:path>
              </a:pathLst>
            </a:custGeom>
            <a:noFill/>
            <a:ln w="73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5" name="Text Box 69"/>
            <p:cNvSpPr txBox="1">
              <a:spLocks noChangeArrowheads="1"/>
            </p:cNvSpPr>
            <p:nvPr/>
          </p:nvSpPr>
          <p:spPr bwMode="auto">
            <a:xfrm>
              <a:off x="4486" y="2496"/>
              <a:ext cx="26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G</a:t>
              </a:r>
            </a:p>
          </p:txBody>
        </p:sp>
      </p:grpSp>
      <p:grpSp>
        <p:nvGrpSpPr>
          <p:cNvPr id="45132" name="Group 76"/>
          <p:cNvGrpSpPr>
            <a:grpSpLocks/>
          </p:cNvGrpSpPr>
          <p:nvPr/>
        </p:nvGrpSpPr>
        <p:grpSpPr bwMode="auto">
          <a:xfrm>
            <a:off x="5427663" y="5773738"/>
            <a:ext cx="3106737" cy="560387"/>
            <a:chOff x="3504" y="3637"/>
            <a:chExt cx="1957" cy="353"/>
          </a:xfrm>
        </p:grpSpPr>
        <p:sp>
          <p:nvSpPr>
            <p:cNvPr id="23570" name="Line 72"/>
            <p:cNvSpPr>
              <a:spLocks noChangeShapeType="1"/>
            </p:cNvSpPr>
            <p:nvPr/>
          </p:nvSpPr>
          <p:spPr bwMode="auto">
            <a:xfrm>
              <a:off x="3648" y="3658"/>
              <a:ext cx="1745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Text Box 73"/>
            <p:cNvSpPr txBox="1">
              <a:spLocks noChangeArrowheads="1"/>
            </p:cNvSpPr>
            <p:nvPr/>
          </p:nvSpPr>
          <p:spPr bwMode="auto">
            <a:xfrm>
              <a:off x="3504" y="3657"/>
              <a:ext cx="22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黑体" pitchFamily="2" charset="-122"/>
                  <a:ea typeface="黑体" pitchFamily="2" charset="-122"/>
                </a:rPr>
                <a:t>E</a:t>
              </a:r>
            </a:p>
          </p:txBody>
        </p:sp>
        <p:sp>
          <p:nvSpPr>
            <p:cNvPr id="23572" name="Oval 74"/>
            <p:cNvSpPr>
              <a:spLocks noChangeArrowheads="1"/>
            </p:cNvSpPr>
            <p:nvPr/>
          </p:nvSpPr>
          <p:spPr bwMode="auto">
            <a:xfrm flipH="1">
              <a:off x="3663" y="3637"/>
              <a:ext cx="45" cy="45"/>
            </a:xfrm>
            <a:prstGeom prst="ellipse">
              <a:avLst/>
            </a:prstGeom>
            <a:solidFill>
              <a:schemeClr val="tx1"/>
            </a:solidFill>
            <a:ln w="349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zh-CN" sz="2800">
                <a:latin typeface="Verdana" pitchFamily="34" charset="0"/>
              </a:endParaRPr>
            </a:p>
          </p:txBody>
        </p:sp>
        <p:sp>
          <p:nvSpPr>
            <p:cNvPr id="23573" name="Text Box 75"/>
            <p:cNvSpPr txBox="1">
              <a:spLocks noChangeArrowheads="1"/>
            </p:cNvSpPr>
            <p:nvPr/>
          </p:nvSpPr>
          <p:spPr bwMode="auto">
            <a:xfrm>
              <a:off x="5232" y="3663"/>
              <a:ext cx="22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黑体" pitchFamily="2" charset="-122"/>
                  <a:ea typeface="黑体" pitchFamily="2" charset="-122"/>
                </a:rPr>
                <a:t>F</a:t>
              </a:r>
            </a:p>
          </p:txBody>
        </p:sp>
      </p:grpSp>
      <p:sp>
        <p:nvSpPr>
          <p:cNvPr id="45133" name="Rectangle 77"/>
          <p:cNvSpPr>
            <a:spLocks noChangeArrowheads="1"/>
          </p:cNvSpPr>
          <p:nvPr/>
        </p:nvSpPr>
        <p:spPr bwMode="auto">
          <a:xfrm>
            <a:off x="1547813" y="2825750"/>
            <a:ext cx="7089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● 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再以点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G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为圆心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以同样长为半径画弧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交原先的弧交于点</a:t>
            </a:r>
            <a:r>
              <a:rPr kumimoji="0" lang="en-US" altLang="zh-CN" sz="20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H;</a:t>
            </a:r>
          </a:p>
        </p:txBody>
      </p:sp>
      <p:grpSp>
        <p:nvGrpSpPr>
          <p:cNvPr id="45135" name="Group 79"/>
          <p:cNvGrpSpPr>
            <a:grpSpLocks/>
          </p:cNvGrpSpPr>
          <p:nvPr/>
        </p:nvGrpSpPr>
        <p:grpSpPr bwMode="auto">
          <a:xfrm>
            <a:off x="6061075" y="4354513"/>
            <a:ext cx="1325563" cy="1438275"/>
            <a:chOff x="3903" y="2743"/>
            <a:chExt cx="835" cy="906"/>
          </a:xfrm>
        </p:grpSpPr>
        <p:sp>
          <p:nvSpPr>
            <p:cNvPr id="23568" name="Arc 54"/>
            <p:cNvSpPr>
              <a:spLocks/>
            </p:cNvSpPr>
            <p:nvPr/>
          </p:nvSpPr>
          <p:spPr bwMode="auto">
            <a:xfrm rot="-5400000">
              <a:off x="3984" y="2895"/>
              <a:ext cx="673" cy="835"/>
            </a:xfrm>
            <a:custGeom>
              <a:avLst/>
              <a:gdLst>
                <a:gd name="T0" fmla="*/ 350 w 21600"/>
                <a:gd name="T1" fmla="*/ 0 h 26263"/>
                <a:gd name="T2" fmla="*/ 627 w 21600"/>
                <a:gd name="T3" fmla="*/ 835 h 26263"/>
                <a:gd name="T4" fmla="*/ 0 w 21600"/>
                <a:gd name="T5" fmla="*/ 587 h 262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6263" fill="none" extrusionOk="0">
                  <a:moveTo>
                    <a:pt x="11235" y="0"/>
                  </a:moveTo>
                  <a:cubicBezTo>
                    <a:pt x="17672" y="3920"/>
                    <a:pt x="21600" y="10911"/>
                    <a:pt x="21600" y="18448"/>
                  </a:cubicBezTo>
                  <a:cubicBezTo>
                    <a:pt x="21600" y="21121"/>
                    <a:pt x="21103" y="23770"/>
                    <a:pt x="20136" y="26262"/>
                  </a:cubicBezTo>
                </a:path>
                <a:path w="21600" h="26263" stroke="0" extrusionOk="0">
                  <a:moveTo>
                    <a:pt x="11235" y="0"/>
                  </a:moveTo>
                  <a:cubicBezTo>
                    <a:pt x="17672" y="3920"/>
                    <a:pt x="21600" y="10911"/>
                    <a:pt x="21600" y="18448"/>
                  </a:cubicBezTo>
                  <a:cubicBezTo>
                    <a:pt x="21600" y="21121"/>
                    <a:pt x="21103" y="23770"/>
                    <a:pt x="20136" y="26262"/>
                  </a:cubicBezTo>
                  <a:lnTo>
                    <a:pt x="0" y="18448"/>
                  </a:lnTo>
                  <a:lnTo>
                    <a:pt x="11235" y="0"/>
                  </a:lnTo>
                  <a:close/>
                </a:path>
              </a:pathLst>
            </a:custGeom>
            <a:noFill/>
            <a:ln w="73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9" name="Rectangle 78"/>
            <p:cNvSpPr>
              <a:spLocks noChangeArrowheads="1"/>
            </p:cNvSpPr>
            <p:nvPr/>
          </p:nvSpPr>
          <p:spPr bwMode="auto">
            <a:xfrm>
              <a:off x="4048" y="2743"/>
              <a:ext cx="26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H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05" grpId="0" autoUpdateAnimBg="0"/>
      <p:bldP spid="45106" grpId="0" autoUpdateAnimBg="0"/>
      <p:bldP spid="45107" grpId="0" autoUpdateAnimBg="0"/>
      <p:bldP spid="45108" grpId="0" autoUpdateAnimBg="0"/>
      <p:bldP spid="45109" grpId="0" autoUpdateAnimBg="0"/>
      <p:bldP spid="45117" grpId="0" animBg="1"/>
      <p:bldP spid="45118" grpId="0" animBg="1"/>
      <p:bldP spid="451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026"/>
          <p:cNvGrpSpPr>
            <a:grpSpLocks/>
          </p:cNvGrpSpPr>
          <p:nvPr/>
        </p:nvGrpSpPr>
        <p:grpSpPr bwMode="auto">
          <a:xfrm>
            <a:off x="533400" y="304800"/>
            <a:ext cx="4419600" cy="701675"/>
            <a:chOff x="336" y="192"/>
            <a:chExt cx="2784" cy="442"/>
          </a:xfrm>
        </p:grpSpPr>
        <p:sp>
          <p:nvSpPr>
            <p:cNvPr id="24608" name="Text Box 1027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用尺规画角</a:t>
              </a:r>
            </a:p>
          </p:txBody>
        </p:sp>
        <p:pic>
          <p:nvPicPr>
            <p:cNvPr id="24609" name="Picture 1028" descr="地球5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79" name="Group 1058"/>
          <p:cNvGrpSpPr>
            <a:grpSpLocks/>
          </p:cNvGrpSpPr>
          <p:nvPr/>
        </p:nvGrpSpPr>
        <p:grpSpPr bwMode="auto">
          <a:xfrm>
            <a:off x="838200" y="3536950"/>
            <a:ext cx="7696200" cy="2940050"/>
            <a:chOff x="528" y="2228"/>
            <a:chExt cx="4848" cy="1852"/>
          </a:xfrm>
        </p:grpSpPr>
        <p:grpSp>
          <p:nvGrpSpPr>
            <p:cNvPr id="24585" name="Group 1034"/>
            <p:cNvGrpSpPr>
              <a:grpSpLocks/>
            </p:cNvGrpSpPr>
            <p:nvPr/>
          </p:nvGrpSpPr>
          <p:grpSpPr bwMode="auto">
            <a:xfrm>
              <a:off x="528" y="2228"/>
              <a:ext cx="2035" cy="1852"/>
              <a:chOff x="480" y="1316"/>
              <a:chExt cx="2035" cy="1852"/>
            </a:xfrm>
          </p:grpSpPr>
          <p:sp>
            <p:nvSpPr>
              <p:cNvPr id="24603" name="Line 1035"/>
              <p:cNvSpPr>
                <a:spLocks noChangeShapeType="1"/>
              </p:cNvSpPr>
              <p:nvPr/>
            </p:nvSpPr>
            <p:spPr bwMode="auto">
              <a:xfrm>
                <a:off x="720" y="2794"/>
                <a:ext cx="1723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4" name="Line 1036"/>
              <p:cNvSpPr>
                <a:spLocks noChangeShapeType="1"/>
              </p:cNvSpPr>
              <p:nvPr/>
            </p:nvSpPr>
            <p:spPr bwMode="auto">
              <a:xfrm flipV="1">
                <a:off x="716" y="1536"/>
                <a:ext cx="1088" cy="127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5" name="Text Box 1037"/>
              <p:cNvSpPr txBox="1">
                <a:spLocks noChangeArrowheads="1"/>
              </p:cNvSpPr>
              <p:nvPr/>
            </p:nvSpPr>
            <p:spPr bwMode="auto">
              <a:xfrm>
                <a:off x="480" y="2842"/>
                <a:ext cx="207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/>
                  <a:t>O</a:t>
                </a:r>
                <a:endParaRPr kumimoji="0" lang="en-US" altLang="zh-CN" sz="3200" b="1">
                  <a:latin typeface="Verdana" pitchFamily="34" charset="0"/>
                </a:endParaRPr>
              </a:p>
            </p:txBody>
          </p:sp>
          <p:sp>
            <p:nvSpPr>
              <p:cNvPr id="24606" name="Text Box 1038"/>
              <p:cNvSpPr txBox="1">
                <a:spLocks noChangeArrowheads="1"/>
              </p:cNvSpPr>
              <p:nvPr/>
            </p:nvSpPr>
            <p:spPr bwMode="auto">
              <a:xfrm>
                <a:off x="2201" y="2756"/>
                <a:ext cx="31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/>
                  <a:t>A</a:t>
                </a:r>
                <a:endParaRPr kumimoji="0" lang="en-US" altLang="zh-CN" sz="3200" b="1">
                  <a:latin typeface="Verdana" pitchFamily="34" charset="0"/>
                </a:endParaRPr>
              </a:p>
            </p:txBody>
          </p:sp>
          <p:sp>
            <p:nvSpPr>
              <p:cNvPr id="24607" name="Text Box 1039"/>
              <p:cNvSpPr txBox="1">
                <a:spLocks noChangeArrowheads="1"/>
              </p:cNvSpPr>
              <p:nvPr/>
            </p:nvSpPr>
            <p:spPr bwMode="auto">
              <a:xfrm>
                <a:off x="1488" y="1316"/>
                <a:ext cx="38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/>
                  <a:t>B</a:t>
                </a:r>
                <a:endParaRPr kumimoji="0" lang="en-US" altLang="zh-CN" sz="3200" b="1">
                  <a:latin typeface="Verdana" pitchFamily="34" charset="0"/>
                </a:endParaRPr>
              </a:p>
            </p:txBody>
          </p:sp>
        </p:grpSp>
        <p:sp>
          <p:nvSpPr>
            <p:cNvPr id="24586" name="Line 1040"/>
            <p:cNvSpPr>
              <a:spLocks noChangeShapeType="1"/>
            </p:cNvSpPr>
            <p:nvPr/>
          </p:nvSpPr>
          <p:spPr bwMode="auto">
            <a:xfrm flipV="1">
              <a:off x="3581" y="2400"/>
              <a:ext cx="1088" cy="127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Arc 1041"/>
            <p:cNvSpPr>
              <a:spLocks/>
            </p:cNvSpPr>
            <p:nvPr/>
          </p:nvSpPr>
          <p:spPr bwMode="auto">
            <a:xfrm rot="-5400000">
              <a:off x="1110" y="2932"/>
              <a:ext cx="673" cy="835"/>
            </a:xfrm>
            <a:custGeom>
              <a:avLst/>
              <a:gdLst>
                <a:gd name="T0" fmla="*/ 350 w 21600"/>
                <a:gd name="T1" fmla="*/ 0 h 26263"/>
                <a:gd name="T2" fmla="*/ 627 w 21600"/>
                <a:gd name="T3" fmla="*/ 835 h 26263"/>
                <a:gd name="T4" fmla="*/ 0 w 21600"/>
                <a:gd name="T5" fmla="*/ 587 h 262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6263" fill="none" extrusionOk="0">
                  <a:moveTo>
                    <a:pt x="11235" y="0"/>
                  </a:moveTo>
                  <a:cubicBezTo>
                    <a:pt x="17672" y="3920"/>
                    <a:pt x="21600" y="10911"/>
                    <a:pt x="21600" y="18448"/>
                  </a:cubicBezTo>
                  <a:cubicBezTo>
                    <a:pt x="21600" y="21121"/>
                    <a:pt x="21103" y="23770"/>
                    <a:pt x="20136" y="26262"/>
                  </a:cubicBezTo>
                </a:path>
                <a:path w="21600" h="26263" stroke="0" extrusionOk="0">
                  <a:moveTo>
                    <a:pt x="11235" y="0"/>
                  </a:moveTo>
                  <a:cubicBezTo>
                    <a:pt x="17672" y="3920"/>
                    <a:pt x="21600" y="10911"/>
                    <a:pt x="21600" y="18448"/>
                  </a:cubicBezTo>
                  <a:cubicBezTo>
                    <a:pt x="21600" y="21121"/>
                    <a:pt x="21103" y="23770"/>
                    <a:pt x="20136" y="26262"/>
                  </a:cubicBezTo>
                  <a:lnTo>
                    <a:pt x="0" y="18448"/>
                  </a:lnTo>
                  <a:lnTo>
                    <a:pt x="11235" y="0"/>
                  </a:lnTo>
                  <a:close/>
                </a:path>
              </a:pathLst>
            </a:custGeom>
            <a:noFill/>
            <a:ln w="73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588" name="Group 1042"/>
            <p:cNvGrpSpPr>
              <a:grpSpLocks/>
            </p:cNvGrpSpPr>
            <p:nvPr/>
          </p:nvGrpSpPr>
          <p:grpSpPr bwMode="auto">
            <a:xfrm>
              <a:off x="773" y="2784"/>
              <a:ext cx="1065" cy="1020"/>
              <a:chOff x="725" y="1872"/>
              <a:chExt cx="1065" cy="1020"/>
            </a:xfrm>
          </p:grpSpPr>
          <p:sp>
            <p:nvSpPr>
              <p:cNvPr id="24600" name="Arc 1043"/>
              <p:cNvSpPr>
                <a:spLocks/>
              </p:cNvSpPr>
              <p:nvPr/>
            </p:nvSpPr>
            <p:spPr bwMode="auto">
              <a:xfrm rot="-5400000">
                <a:off x="708" y="2002"/>
                <a:ext cx="907" cy="874"/>
              </a:xfrm>
              <a:custGeom>
                <a:avLst/>
                <a:gdLst>
                  <a:gd name="T0" fmla="*/ 907 w 22752"/>
                  <a:gd name="T1" fmla="*/ 9 h 21600"/>
                  <a:gd name="T2" fmla="*/ 0 w 22752"/>
                  <a:gd name="T3" fmla="*/ 873 h 21600"/>
                  <a:gd name="T4" fmla="*/ 46 w 22752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52" h="21600" fill="none" extrusionOk="0">
                    <a:moveTo>
                      <a:pt x="22751" y="215"/>
                    </a:moveTo>
                    <a:cubicBezTo>
                      <a:pt x="22633" y="12060"/>
                      <a:pt x="12998" y="21599"/>
                      <a:pt x="1153" y="21600"/>
                    </a:cubicBezTo>
                    <a:cubicBezTo>
                      <a:pt x="768" y="21600"/>
                      <a:pt x="383" y="21589"/>
                      <a:pt x="-1" y="21569"/>
                    </a:cubicBezTo>
                  </a:path>
                  <a:path w="22752" h="21600" stroke="0" extrusionOk="0">
                    <a:moveTo>
                      <a:pt x="22751" y="215"/>
                    </a:moveTo>
                    <a:cubicBezTo>
                      <a:pt x="22633" y="12060"/>
                      <a:pt x="12998" y="21599"/>
                      <a:pt x="1153" y="21600"/>
                    </a:cubicBezTo>
                    <a:cubicBezTo>
                      <a:pt x="768" y="21600"/>
                      <a:pt x="383" y="21589"/>
                      <a:pt x="-1" y="21569"/>
                    </a:cubicBezTo>
                    <a:lnTo>
                      <a:pt x="1153" y="0"/>
                    </a:lnTo>
                    <a:lnTo>
                      <a:pt x="22751" y="215"/>
                    </a:lnTo>
                    <a:close/>
                  </a:path>
                </a:pathLst>
              </a:custGeom>
              <a:noFill/>
              <a:ln w="730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1" name="Text Box 1044"/>
              <p:cNvSpPr txBox="1">
                <a:spLocks noChangeArrowheads="1"/>
              </p:cNvSpPr>
              <p:nvPr/>
            </p:nvSpPr>
            <p:spPr bwMode="auto">
              <a:xfrm>
                <a:off x="1577" y="2522"/>
                <a:ext cx="21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  <a:latin typeface="黑体" pitchFamily="2" charset="-122"/>
                    <a:ea typeface="黑体" pitchFamily="2" charset="-122"/>
                  </a:rPr>
                  <a:t>C</a:t>
                </a:r>
              </a:p>
            </p:txBody>
          </p:sp>
          <p:sp>
            <p:nvSpPr>
              <p:cNvPr id="24602" name="Text Box 1045"/>
              <p:cNvSpPr txBox="1">
                <a:spLocks noChangeArrowheads="1"/>
              </p:cNvSpPr>
              <p:nvPr/>
            </p:nvSpPr>
            <p:spPr bwMode="auto">
              <a:xfrm>
                <a:off x="1152" y="1872"/>
                <a:ext cx="21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  <a:latin typeface="黑体" pitchFamily="2" charset="-122"/>
                    <a:ea typeface="黑体" pitchFamily="2" charset="-122"/>
                  </a:rPr>
                  <a:t>D</a:t>
                </a:r>
              </a:p>
            </p:txBody>
          </p:sp>
        </p:grpSp>
        <p:grpSp>
          <p:nvGrpSpPr>
            <p:cNvPr id="24589" name="Group 1046"/>
            <p:cNvGrpSpPr>
              <a:grpSpLocks/>
            </p:cNvGrpSpPr>
            <p:nvPr/>
          </p:nvGrpSpPr>
          <p:grpSpPr bwMode="auto">
            <a:xfrm>
              <a:off x="3556" y="2852"/>
              <a:ext cx="1110" cy="907"/>
              <a:chOff x="3641" y="1940"/>
              <a:chExt cx="1110" cy="907"/>
            </a:xfrm>
          </p:grpSpPr>
          <p:sp>
            <p:nvSpPr>
              <p:cNvPr id="24598" name="Arc 1047"/>
              <p:cNvSpPr>
                <a:spLocks/>
              </p:cNvSpPr>
              <p:nvPr/>
            </p:nvSpPr>
            <p:spPr bwMode="auto">
              <a:xfrm rot="-5400000">
                <a:off x="3624" y="1957"/>
                <a:ext cx="907" cy="874"/>
              </a:xfrm>
              <a:custGeom>
                <a:avLst/>
                <a:gdLst>
                  <a:gd name="T0" fmla="*/ 907 w 22752"/>
                  <a:gd name="T1" fmla="*/ 9 h 21600"/>
                  <a:gd name="T2" fmla="*/ 0 w 22752"/>
                  <a:gd name="T3" fmla="*/ 873 h 21600"/>
                  <a:gd name="T4" fmla="*/ 46 w 22752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52" h="21600" fill="none" extrusionOk="0">
                    <a:moveTo>
                      <a:pt x="22751" y="215"/>
                    </a:moveTo>
                    <a:cubicBezTo>
                      <a:pt x="22633" y="12060"/>
                      <a:pt x="12998" y="21599"/>
                      <a:pt x="1153" y="21600"/>
                    </a:cubicBezTo>
                    <a:cubicBezTo>
                      <a:pt x="768" y="21600"/>
                      <a:pt x="383" y="21589"/>
                      <a:pt x="-1" y="21569"/>
                    </a:cubicBezTo>
                  </a:path>
                  <a:path w="22752" h="21600" stroke="0" extrusionOk="0">
                    <a:moveTo>
                      <a:pt x="22751" y="215"/>
                    </a:moveTo>
                    <a:cubicBezTo>
                      <a:pt x="22633" y="12060"/>
                      <a:pt x="12998" y="21599"/>
                      <a:pt x="1153" y="21600"/>
                    </a:cubicBezTo>
                    <a:cubicBezTo>
                      <a:pt x="768" y="21600"/>
                      <a:pt x="383" y="21589"/>
                      <a:pt x="-1" y="21569"/>
                    </a:cubicBezTo>
                    <a:lnTo>
                      <a:pt x="1153" y="0"/>
                    </a:lnTo>
                    <a:lnTo>
                      <a:pt x="22751" y="215"/>
                    </a:lnTo>
                    <a:close/>
                  </a:path>
                </a:pathLst>
              </a:custGeom>
              <a:noFill/>
              <a:ln w="730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9" name="Text Box 1048"/>
              <p:cNvSpPr txBox="1">
                <a:spLocks noChangeArrowheads="1"/>
              </p:cNvSpPr>
              <p:nvPr/>
            </p:nvSpPr>
            <p:spPr bwMode="auto">
              <a:xfrm>
                <a:off x="4486" y="249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G</a:t>
                </a:r>
              </a:p>
            </p:txBody>
          </p:sp>
        </p:grpSp>
        <p:grpSp>
          <p:nvGrpSpPr>
            <p:cNvPr id="24590" name="Group 1049"/>
            <p:cNvGrpSpPr>
              <a:grpSpLocks/>
            </p:cNvGrpSpPr>
            <p:nvPr/>
          </p:nvGrpSpPr>
          <p:grpSpPr bwMode="auto">
            <a:xfrm>
              <a:off x="3419" y="3637"/>
              <a:ext cx="1957" cy="353"/>
              <a:chOff x="3504" y="3637"/>
              <a:chExt cx="1957" cy="353"/>
            </a:xfrm>
          </p:grpSpPr>
          <p:sp>
            <p:nvSpPr>
              <p:cNvPr id="24594" name="Line 1050"/>
              <p:cNvSpPr>
                <a:spLocks noChangeShapeType="1"/>
              </p:cNvSpPr>
              <p:nvPr/>
            </p:nvSpPr>
            <p:spPr bwMode="auto">
              <a:xfrm>
                <a:off x="3648" y="3658"/>
                <a:ext cx="1745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5" name="Text Box 1051"/>
              <p:cNvSpPr txBox="1">
                <a:spLocks noChangeArrowheads="1"/>
              </p:cNvSpPr>
              <p:nvPr/>
            </p:nvSpPr>
            <p:spPr bwMode="auto">
              <a:xfrm>
                <a:off x="3504" y="3657"/>
                <a:ext cx="22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>
                    <a:latin typeface="黑体" pitchFamily="2" charset="-122"/>
                    <a:ea typeface="黑体" pitchFamily="2" charset="-122"/>
                  </a:rPr>
                  <a:t>E</a:t>
                </a:r>
              </a:p>
            </p:txBody>
          </p:sp>
          <p:sp>
            <p:nvSpPr>
              <p:cNvPr id="24596" name="Oval 1052"/>
              <p:cNvSpPr>
                <a:spLocks noChangeArrowheads="1"/>
              </p:cNvSpPr>
              <p:nvPr/>
            </p:nvSpPr>
            <p:spPr bwMode="auto">
              <a:xfrm flipH="1">
                <a:off x="3663" y="3637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49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2800">
                  <a:latin typeface="Verdana" pitchFamily="34" charset="0"/>
                </a:endParaRPr>
              </a:p>
            </p:txBody>
          </p:sp>
          <p:sp>
            <p:nvSpPr>
              <p:cNvPr id="24597" name="Text Box 1053"/>
              <p:cNvSpPr txBox="1">
                <a:spLocks noChangeArrowheads="1"/>
              </p:cNvSpPr>
              <p:nvPr/>
            </p:nvSpPr>
            <p:spPr bwMode="auto">
              <a:xfrm>
                <a:off x="5232" y="3663"/>
                <a:ext cx="22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>
                    <a:latin typeface="黑体" pitchFamily="2" charset="-122"/>
                    <a:ea typeface="黑体" pitchFamily="2" charset="-122"/>
                  </a:rPr>
                  <a:t>F</a:t>
                </a:r>
              </a:p>
            </p:txBody>
          </p:sp>
        </p:grpSp>
        <p:grpSp>
          <p:nvGrpSpPr>
            <p:cNvPr id="24591" name="Group 1055"/>
            <p:cNvGrpSpPr>
              <a:grpSpLocks/>
            </p:cNvGrpSpPr>
            <p:nvPr/>
          </p:nvGrpSpPr>
          <p:grpSpPr bwMode="auto">
            <a:xfrm>
              <a:off x="3818" y="2743"/>
              <a:ext cx="835" cy="906"/>
              <a:chOff x="3903" y="2743"/>
              <a:chExt cx="835" cy="906"/>
            </a:xfrm>
          </p:grpSpPr>
          <p:sp>
            <p:nvSpPr>
              <p:cNvPr id="24592" name="Arc 1056"/>
              <p:cNvSpPr>
                <a:spLocks/>
              </p:cNvSpPr>
              <p:nvPr/>
            </p:nvSpPr>
            <p:spPr bwMode="auto">
              <a:xfrm rot="-5400000">
                <a:off x="3984" y="2895"/>
                <a:ext cx="673" cy="835"/>
              </a:xfrm>
              <a:custGeom>
                <a:avLst/>
                <a:gdLst>
                  <a:gd name="T0" fmla="*/ 350 w 21600"/>
                  <a:gd name="T1" fmla="*/ 0 h 26263"/>
                  <a:gd name="T2" fmla="*/ 627 w 21600"/>
                  <a:gd name="T3" fmla="*/ 835 h 26263"/>
                  <a:gd name="T4" fmla="*/ 0 w 21600"/>
                  <a:gd name="T5" fmla="*/ 587 h 262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6263" fill="none" extrusionOk="0">
                    <a:moveTo>
                      <a:pt x="11235" y="0"/>
                    </a:moveTo>
                    <a:cubicBezTo>
                      <a:pt x="17672" y="3920"/>
                      <a:pt x="21600" y="10911"/>
                      <a:pt x="21600" y="18448"/>
                    </a:cubicBezTo>
                    <a:cubicBezTo>
                      <a:pt x="21600" y="21121"/>
                      <a:pt x="21103" y="23770"/>
                      <a:pt x="20136" y="26262"/>
                    </a:cubicBezTo>
                  </a:path>
                  <a:path w="21600" h="26263" stroke="0" extrusionOk="0">
                    <a:moveTo>
                      <a:pt x="11235" y="0"/>
                    </a:moveTo>
                    <a:cubicBezTo>
                      <a:pt x="17672" y="3920"/>
                      <a:pt x="21600" y="10911"/>
                      <a:pt x="21600" y="18448"/>
                    </a:cubicBezTo>
                    <a:cubicBezTo>
                      <a:pt x="21600" y="21121"/>
                      <a:pt x="21103" y="23770"/>
                      <a:pt x="20136" y="26262"/>
                    </a:cubicBezTo>
                    <a:lnTo>
                      <a:pt x="0" y="18448"/>
                    </a:lnTo>
                    <a:lnTo>
                      <a:pt x="11235" y="0"/>
                    </a:lnTo>
                    <a:close/>
                  </a:path>
                </a:pathLst>
              </a:custGeom>
              <a:noFill/>
              <a:ln w="730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3" name="Rectangle 1057"/>
              <p:cNvSpPr>
                <a:spLocks noChangeArrowheads="1"/>
              </p:cNvSpPr>
              <p:nvPr/>
            </p:nvSpPr>
            <p:spPr bwMode="auto">
              <a:xfrm>
                <a:off x="4048" y="2743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H</a:t>
                </a:r>
              </a:p>
            </p:txBody>
          </p:sp>
        </p:grpSp>
      </p:grpSp>
      <p:sp>
        <p:nvSpPr>
          <p:cNvPr id="51235" name="Text Box 1059"/>
          <p:cNvSpPr txBox="1">
            <a:spLocks noChangeArrowheads="1"/>
          </p:cNvSpPr>
          <p:nvPr/>
        </p:nvSpPr>
        <p:spPr bwMode="auto">
          <a:xfrm>
            <a:off x="533400" y="1371600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  <a:ea typeface="华文行楷" pitchFamily="2" charset="-122"/>
              </a:rPr>
              <a:t>圆规的作用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：</a:t>
            </a:r>
            <a:r>
              <a:rPr kumimoji="0" lang="zh-CN" altLang="en-US" sz="28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1236" name="Text Box 1060"/>
          <p:cNvSpPr txBox="1">
            <a:spLocks noChangeArrowheads="1"/>
          </p:cNvSpPr>
          <p:nvPr/>
        </p:nvSpPr>
        <p:spPr bwMode="auto">
          <a:xfrm>
            <a:off x="2971800" y="1447800"/>
            <a:ext cx="3886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kumimoji="0" lang="zh-CN" altLang="en-US" sz="32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造出</a:t>
            </a: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</a:rPr>
              <a:t>”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kumimoji="0" lang="zh-CN" altLang="en-US" sz="32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一个量角器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;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51237" name="Text Box 1061"/>
          <p:cNvSpPr txBox="1">
            <a:spLocks noChangeArrowheads="1"/>
          </p:cNvSpPr>
          <p:nvPr/>
        </p:nvSpPr>
        <p:spPr bwMode="auto">
          <a:xfrm>
            <a:off x="2971800" y="2133600"/>
            <a:ext cx="358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kumimoji="0" lang="zh-CN" altLang="en-US" sz="32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卡出</a:t>
            </a: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</a:rPr>
              <a:t>”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kumimoji="0" lang="zh-CN" altLang="en-US" sz="32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角的大小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.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51238" name="Text Box 1062"/>
          <p:cNvSpPr txBox="1">
            <a:spLocks noChangeArrowheads="1"/>
          </p:cNvSpPr>
          <p:nvPr/>
        </p:nvSpPr>
        <p:spPr bwMode="auto">
          <a:xfrm>
            <a:off x="533400" y="3017838"/>
            <a:ext cx="2514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  <a:ea typeface="华文行楷" pitchFamily="2" charset="-122"/>
              </a:rPr>
              <a:t>直尺的作用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：</a:t>
            </a:r>
            <a:r>
              <a:rPr kumimoji="0" lang="zh-CN" altLang="en-US" sz="28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1239" name="Text Box 1063"/>
          <p:cNvSpPr txBox="1">
            <a:spLocks noChangeArrowheads="1"/>
          </p:cNvSpPr>
          <p:nvPr/>
        </p:nvSpPr>
        <p:spPr bwMode="auto">
          <a:xfrm>
            <a:off x="3124200" y="2941638"/>
            <a:ext cx="1676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画射线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5" grpId="0" autoUpdateAnimBg="0"/>
      <p:bldP spid="51236" grpId="0" autoUpdateAnimBg="0"/>
      <p:bldP spid="51237" grpId="0" autoUpdateAnimBg="0"/>
      <p:bldP spid="51238" grpId="0" autoUpdateAnimBg="0"/>
      <p:bldP spid="512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1"/>
          <p:cNvSpPr txBox="1">
            <a:spLocks noChangeArrowheads="1"/>
          </p:cNvSpPr>
          <p:nvPr/>
        </p:nvSpPr>
        <p:spPr bwMode="auto">
          <a:xfrm>
            <a:off x="609600" y="1143000"/>
            <a:ext cx="815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00"/>
                </a:solidFill>
                <a:ea typeface="华文行楷" pitchFamily="2" charset="-122"/>
              </a:rPr>
              <a:t>         </a:t>
            </a:r>
            <a:r>
              <a:rPr kumimoji="0" lang="zh-CN" altLang="en-US" sz="3200" b="1">
                <a:solidFill>
                  <a:srgbClr val="000000"/>
                </a:solidFill>
                <a:ea typeface="华文行楷" pitchFamily="2" charset="-122"/>
              </a:rPr>
              <a:t>你能画出红球在第一次反弹后的运动路线吗</a:t>
            </a:r>
            <a:r>
              <a:rPr kumimoji="0" lang="zh-CN" altLang="en-US" sz="3200" b="1">
                <a:solidFill>
                  <a:srgbClr val="000000"/>
                </a:solidFill>
              </a:rPr>
              <a:t>？</a:t>
            </a:r>
            <a:endParaRPr kumimoji="0"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25603" name="Group 22"/>
          <p:cNvGrpSpPr>
            <a:grpSpLocks/>
          </p:cNvGrpSpPr>
          <p:nvPr/>
        </p:nvGrpSpPr>
        <p:grpSpPr bwMode="auto">
          <a:xfrm>
            <a:off x="533400" y="304800"/>
            <a:ext cx="4419600" cy="701675"/>
            <a:chOff x="336" y="192"/>
            <a:chExt cx="2784" cy="442"/>
          </a:xfrm>
        </p:grpSpPr>
        <p:sp>
          <p:nvSpPr>
            <p:cNvPr id="25624" name="Text Box 23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用一用</a:t>
              </a:r>
            </a:p>
          </p:txBody>
        </p:sp>
        <p:pic>
          <p:nvPicPr>
            <p:cNvPr id="25625" name="Picture 24" descr="地球5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4" name="Line 41"/>
          <p:cNvSpPr>
            <a:spLocks noChangeShapeType="1"/>
          </p:cNvSpPr>
          <p:nvPr/>
        </p:nvSpPr>
        <p:spPr bwMode="auto">
          <a:xfrm>
            <a:off x="2457450" y="4752975"/>
            <a:ext cx="0" cy="76993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05" name="Group 73"/>
          <p:cNvGrpSpPr>
            <a:grpSpLocks/>
          </p:cNvGrpSpPr>
          <p:nvPr/>
        </p:nvGrpSpPr>
        <p:grpSpPr bwMode="auto">
          <a:xfrm>
            <a:off x="1905000" y="2424113"/>
            <a:ext cx="5105400" cy="3290887"/>
            <a:chOff x="1104" y="1335"/>
            <a:chExt cx="3216" cy="2073"/>
          </a:xfrm>
        </p:grpSpPr>
        <p:grpSp>
          <p:nvGrpSpPr>
            <p:cNvPr id="25608" name="Group 57"/>
            <p:cNvGrpSpPr>
              <a:grpSpLocks/>
            </p:cNvGrpSpPr>
            <p:nvPr/>
          </p:nvGrpSpPr>
          <p:grpSpPr bwMode="auto">
            <a:xfrm>
              <a:off x="1104" y="1335"/>
              <a:ext cx="3216" cy="1977"/>
              <a:chOff x="432" y="855"/>
              <a:chExt cx="3216" cy="1977"/>
            </a:xfrm>
          </p:grpSpPr>
          <p:sp>
            <p:nvSpPr>
              <p:cNvPr id="25615" name="Rectangle 58"/>
              <p:cNvSpPr>
                <a:spLocks noChangeArrowheads="1"/>
              </p:cNvSpPr>
              <p:nvPr/>
            </p:nvSpPr>
            <p:spPr bwMode="auto">
              <a:xfrm>
                <a:off x="432" y="855"/>
                <a:ext cx="3216" cy="1977"/>
              </a:xfrm>
              <a:prstGeom prst="rect">
                <a:avLst/>
              </a:prstGeom>
              <a:solidFill>
                <a:srgbClr val="00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5616" name="Group 59"/>
              <p:cNvGrpSpPr>
                <a:grpSpLocks/>
              </p:cNvGrpSpPr>
              <p:nvPr/>
            </p:nvGrpSpPr>
            <p:grpSpPr bwMode="auto">
              <a:xfrm>
                <a:off x="538" y="951"/>
                <a:ext cx="2966" cy="1779"/>
                <a:chOff x="1292" y="1480"/>
                <a:chExt cx="2677" cy="1633"/>
              </a:xfrm>
            </p:grpSpPr>
            <p:sp>
              <p:nvSpPr>
                <p:cNvPr id="25617" name="Oval 60"/>
                <p:cNvSpPr>
                  <a:spLocks noChangeArrowheads="1"/>
                </p:cNvSpPr>
                <p:nvPr/>
              </p:nvSpPr>
              <p:spPr bwMode="auto">
                <a:xfrm>
                  <a:off x="1292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18" name="Oval 61"/>
                <p:cNvSpPr>
                  <a:spLocks noChangeArrowheads="1"/>
                </p:cNvSpPr>
                <p:nvPr/>
              </p:nvSpPr>
              <p:spPr bwMode="auto">
                <a:xfrm>
                  <a:off x="2471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19" name="Oval 62"/>
                <p:cNvSpPr>
                  <a:spLocks noChangeArrowheads="1"/>
                </p:cNvSpPr>
                <p:nvPr/>
              </p:nvSpPr>
              <p:spPr bwMode="auto">
                <a:xfrm>
                  <a:off x="3651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20" name="Oval 63"/>
                <p:cNvSpPr>
                  <a:spLocks noChangeArrowheads="1"/>
                </p:cNvSpPr>
                <p:nvPr/>
              </p:nvSpPr>
              <p:spPr bwMode="auto">
                <a:xfrm>
                  <a:off x="1292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21" name="Oval 64"/>
                <p:cNvSpPr>
                  <a:spLocks noChangeArrowheads="1"/>
                </p:cNvSpPr>
                <p:nvPr/>
              </p:nvSpPr>
              <p:spPr bwMode="auto">
                <a:xfrm>
                  <a:off x="2471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22" name="Oval 65"/>
                <p:cNvSpPr>
                  <a:spLocks noChangeArrowheads="1"/>
                </p:cNvSpPr>
                <p:nvPr/>
              </p:nvSpPr>
              <p:spPr bwMode="auto">
                <a:xfrm>
                  <a:off x="3651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25623" name="Rectangle 66"/>
                <p:cNvSpPr>
                  <a:spLocks noChangeArrowheads="1"/>
                </p:cNvSpPr>
                <p:nvPr/>
              </p:nvSpPr>
              <p:spPr bwMode="auto">
                <a:xfrm>
                  <a:off x="1428" y="1616"/>
                  <a:ext cx="2405" cy="1360"/>
                </a:xfrm>
                <a:prstGeom prst="rect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</p:grpSp>
        </p:grpSp>
        <p:grpSp>
          <p:nvGrpSpPr>
            <p:cNvPr id="25609" name="Group 67"/>
            <p:cNvGrpSpPr>
              <a:grpSpLocks/>
            </p:cNvGrpSpPr>
            <p:nvPr/>
          </p:nvGrpSpPr>
          <p:grpSpPr bwMode="auto">
            <a:xfrm>
              <a:off x="1850" y="1575"/>
              <a:ext cx="454" cy="517"/>
              <a:chOff x="1178" y="1095"/>
              <a:chExt cx="454" cy="517"/>
            </a:xfrm>
          </p:grpSpPr>
          <p:sp>
            <p:nvSpPr>
              <p:cNvPr id="25613" name="Line 68"/>
              <p:cNvSpPr>
                <a:spLocks noChangeShapeType="1"/>
              </p:cNvSpPr>
              <p:nvPr/>
            </p:nvSpPr>
            <p:spPr bwMode="auto">
              <a:xfrm flipV="1">
                <a:off x="1344" y="1095"/>
                <a:ext cx="288" cy="336"/>
              </a:xfrm>
              <a:prstGeom prst="line">
                <a:avLst/>
              </a:prstGeom>
              <a:noFill/>
              <a:ln w="539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4" name="Oval 69"/>
              <p:cNvSpPr>
                <a:spLocks noChangeArrowheads="1"/>
              </p:cNvSpPr>
              <p:nvPr/>
            </p:nvSpPr>
            <p:spPr bwMode="auto">
              <a:xfrm>
                <a:off x="1178" y="1420"/>
                <a:ext cx="192" cy="192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5610" name="Oval 70"/>
            <p:cNvSpPr>
              <a:spLocks noChangeArrowheads="1"/>
            </p:cNvSpPr>
            <p:nvPr/>
          </p:nvSpPr>
          <p:spPr bwMode="auto">
            <a:xfrm>
              <a:off x="1606" y="2171"/>
              <a:ext cx="192" cy="19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11" name="Line 71"/>
            <p:cNvSpPr>
              <a:spLocks noChangeShapeType="1"/>
            </p:cNvSpPr>
            <p:nvPr/>
          </p:nvSpPr>
          <p:spPr bwMode="auto">
            <a:xfrm>
              <a:off x="2304" y="1587"/>
              <a:ext cx="0" cy="963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Rectangle 72"/>
            <p:cNvSpPr>
              <a:spLocks noChangeArrowheads="1"/>
            </p:cNvSpPr>
            <p:nvPr/>
          </p:nvSpPr>
          <p:spPr bwMode="auto">
            <a:xfrm rot="2400000">
              <a:off x="1222" y="2199"/>
              <a:ext cx="48" cy="120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530" name="Rectangle 74"/>
          <p:cNvSpPr>
            <a:spLocks noChangeArrowheads="1"/>
          </p:cNvSpPr>
          <p:nvPr/>
        </p:nvSpPr>
        <p:spPr bwMode="auto">
          <a:xfrm>
            <a:off x="2209800" y="1600200"/>
            <a:ext cx="25987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FF0000"/>
                </a:solidFill>
              </a:rPr>
              <a:t>(</a:t>
            </a:r>
            <a:r>
              <a:rPr kumimoji="0" lang="zh-CN" altLang="en-US" b="1">
                <a:solidFill>
                  <a:srgbClr val="FF0000"/>
                </a:solidFill>
              </a:rPr>
              <a:t>用两种方法画角</a:t>
            </a:r>
            <a:r>
              <a:rPr kumimoji="0" lang="en-US" altLang="zh-CN" sz="3200" b="1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5607" name="Oval 7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05800" y="6019800"/>
            <a:ext cx="381000" cy="3810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3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45" descr="吊兰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13" y="68263"/>
            <a:ext cx="16652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Group 1026"/>
          <p:cNvGrpSpPr>
            <a:grpSpLocks/>
          </p:cNvGrpSpPr>
          <p:nvPr/>
        </p:nvGrpSpPr>
        <p:grpSpPr bwMode="auto">
          <a:xfrm>
            <a:off x="684213" y="1143000"/>
            <a:ext cx="4419600" cy="701675"/>
            <a:chOff x="336" y="192"/>
            <a:chExt cx="2784" cy="442"/>
          </a:xfrm>
        </p:grpSpPr>
        <p:sp>
          <p:nvSpPr>
            <p:cNvPr id="26631" name="Text Box 1027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点滴收获</a:t>
              </a:r>
            </a:p>
          </p:txBody>
        </p:sp>
        <p:pic>
          <p:nvPicPr>
            <p:cNvPr id="26632" name="Picture 1028" descr="地球5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905" name="Text Box 1041"/>
          <p:cNvSpPr txBox="1">
            <a:spLocks noChangeArrowheads="1"/>
          </p:cNvSpPr>
          <p:nvPr/>
        </p:nvSpPr>
        <p:spPr bwMode="auto">
          <a:xfrm>
            <a:off x="1042988" y="2420938"/>
            <a:ext cx="739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  ●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本节课你学到了哪些知识？</a:t>
            </a:r>
          </a:p>
        </p:txBody>
      </p:sp>
      <p:sp>
        <p:nvSpPr>
          <p:cNvPr id="37906" name="Text Box 1042"/>
          <p:cNvSpPr txBox="1">
            <a:spLocks noChangeArrowheads="1"/>
          </p:cNvSpPr>
          <p:nvPr/>
        </p:nvSpPr>
        <p:spPr bwMode="auto">
          <a:xfrm>
            <a:off x="1042988" y="3429000"/>
            <a:ext cx="7391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  ●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跟你的同学交流一下用尺规画角的步骤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4000" b="1">
                <a:latin typeface="宋体" pitchFamily="2" charset="-122"/>
              </a:rPr>
              <a:t> </a:t>
            </a:r>
          </a:p>
        </p:txBody>
      </p:sp>
      <p:pic>
        <p:nvPicPr>
          <p:cNvPr id="26630" name="Picture 1044" descr="兰花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3825"/>
            <a:ext cx="23622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 autoUpdateAnimBg="0"/>
      <p:bldP spid="3790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533400" y="304800"/>
            <a:ext cx="4419600" cy="701675"/>
            <a:chOff x="336" y="192"/>
            <a:chExt cx="2784" cy="442"/>
          </a:xfrm>
        </p:grpSpPr>
        <p:sp>
          <p:nvSpPr>
            <p:cNvPr id="27660" name="Text Box 3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试一试</a:t>
              </a:r>
            </a:p>
          </p:txBody>
        </p:sp>
        <p:pic>
          <p:nvPicPr>
            <p:cNvPr id="27661" name="Picture 4" descr="地球5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1" name="Text Box 30"/>
          <p:cNvSpPr txBox="1">
            <a:spLocks noChangeArrowheads="1"/>
          </p:cNvSpPr>
          <p:nvPr/>
        </p:nvSpPr>
        <p:spPr bwMode="auto">
          <a:xfrm>
            <a:off x="609600" y="990600"/>
            <a:ext cx="8305800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小明先在笔直的路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AB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上行走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走道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B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点后拐了个弯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然后在笔直的路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BC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上行走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走到</a:t>
            </a: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C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点后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, 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又拐了个与刚才相同角度的弯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.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请画出拐弯后的行走路线</a:t>
            </a:r>
            <a:r>
              <a:rPr kumimoji="0" lang="en-US" altLang="zh-CN" sz="3200" b="1">
                <a:solidFill>
                  <a:srgbClr val="000000"/>
                </a:solidFill>
                <a:latin typeface="宋体" pitchFamily="2" charset="-122"/>
              </a:rPr>
              <a:t>. </a:t>
            </a:r>
            <a:endParaRPr kumimoji="0" lang="en-US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grpSp>
        <p:nvGrpSpPr>
          <p:cNvPr id="27652" name="Group 36"/>
          <p:cNvGrpSpPr>
            <a:grpSpLocks/>
          </p:cNvGrpSpPr>
          <p:nvPr/>
        </p:nvGrpSpPr>
        <p:grpSpPr bwMode="auto">
          <a:xfrm>
            <a:off x="2971800" y="3429000"/>
            <a:ext cx="4400550" cy="3079750"/>
            <a:chOff x="864" y="1756"/>
            <a:chExt cx="2772" cy="1940"/>
          </a:xfrm>
        </p:grpSpPr>
        <p:sp>
          <p:nvSpPr>
            <p:cNvPr id="27655" name="Line 31"/>
            <p:cNvSpPr>
              <a:spLocks noChangeShapeType="1"/>
            </p:cNvSpPr>
            <p:nvPr/>
          </p:nvSpPr>
          <p:spPr bwMode="auto">
            <a:xfrm>
              <a:off x="1056" y="2134"/>
              <a:ext cx="1536" cy="0"/>
            </a:xfrm>
            <a:prstGeom prst="line">
              <a:avLst/>
            </a:prstGeom>
            <a:noFill/>
            <a:ln w="825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32"/>
            <p:cNvSpPr>
              <a:spLocks noChangeShapeType="1"/>
            </p:cNvSpPr>
            <p:nvPr/>
          </p:nvSpPr>
          <p:spPr bwMode="auto">
            <a:xfrm>
              <a:off x="2581" y="2112"/>
              <a:ext cx="864" cy="1200"/>
            </a:xfrm>
            <a:prstGeom prst="line">
              <a:avLst/>
            </a:prstGeom>
            <a:noFill/>
            <a:ln w="825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Text Box 33"/>
            <p:cNvSpPr txBox="1">
              <a:spLocks noChangeArrowheads="1"/>
            </p:cNvSpPr>
            <p:nvPr/>
          </p:nvSpPr>
          <p:spPr bwMode="auto">
            <a:xfrm>
              <a:off x="864" y="1761"/>
              <a:ext cx="32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accent2"/>
                  </a:solidFill>
                  <a:ea typeface="黑体" pitchFamily="2" charset="-122"/>
                </a:rPr>
                <a:t>A</a:t>
              </a:r>
            </a:p>
          </p:txBody>
        </p:sp>
        <p:sp>
          <p:nvSpPr>
            <p:cNvPr id="27658" name="Text Box 34"/>
            <p:cNvSpPr txBox="1">
              <a:spLocks noChangeArrowheads="1"/>
            </p:cNvSpPr>
            <p:nvPr/>
          </p:nvSpPr>
          <p:spPr bwMode="auto">
            <a:xfrm>
              <a:off x="2448" y="1756"/>
              <a:ext cx="30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accent2"/>
                  </a:solidFill>
                  <a:ea typeface="黑体" pitchFamily="2" charset="-122"/>
                </a:rPr>
                <a:t>B</a:t>
              </a:r>
            </a:p>
          </p:txBody>
        </p:sp>
        <p:sp>
          <p:nvSpPr>
            <p:cNvPr id="27659" name="Text Box 35"/>
            <p:cNvSpPr txBox="1">
              <a:spLocks noChangeArrowheads="1"/>
            </p:cNvSpPr>
            <p:nvPr/>
          </p:nvSpPr>
          <p:spPr bwMode="auto">
            <a:xfrm>
              <a:off x="3312" y="3292"/>
              <a:ext cx="32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accent2"/>
                  </a:solidFill>
                  <a:ea typeface="黑体" pitchFamily="2" charset="-122"/>
                </a:rPr>
                <a:t>C</a:t>
              </a:r>
            </a:p>
          </p:txBody>
        </p:sp>
      </p:grpSp>
      <p:sp>
        <p:nvSpPr>
          <p:cNvPr id="27653" name="Oval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458200" y="6096000"/>
            <a:ext cx="381000" cy="381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7654" name="Picture 39" descr="走路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63" y="2874963"/>
            <a:ext cx="7778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3213" y="432911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9863"/>
            <a:ext cx="9144000" cy="13668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28676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349250"/>
            <a:ext cx="5581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875"/>
            <a:ext cx="4103687" cy="161766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kumimoji="0"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875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9" name="Group 51"/>
          <p:cNvGrpSpPr>
            <a:grpSpLocks/>
          </p:cNvGrpSpPr>
          <p:nvPr/>
        </p:nvGrpSpPr>
        <p:grpSpPr bwMode="auto">
          <a:xfrm>
            <a:off x="609600" y="533400"/>
            <a:ext cx="8245475" cy="4130675"/>
            <a:chOff x="384" y="336"/>
            <a:chExt cx="5194" cy="2602"/>
          </a:xfrm>
        </p:grpSpPr>
        <p:grpSp>
          <p:nvGrpSpPr>
            <p:cNvPr id="15377" name="Group 43"/>
            <p:cNvGrpSpPr>
              <a:grpSpLocks/>
            </p:cNvGrpSpPr>
            <p:nvPr/>
          </p:nvGrpSpPr>
          <p:grpSpPr bwMode="auto">
            <a:xfrm>
              <a:off x="384" y="711"/>
              <a:ext cx="3216" cy="1977"/>
              <a:chOff x="384" y="711"/>
              <a:chExt cx="3216" cy="1977"/>
            </a:xfrm>
          </p:grpSpPr>
          <p:sp>
            <p:nvSpPr>
              <p:cNvPr id="15383" name="Rectangle 5"/>
              <p:cNvSpPr>
                <a:spLocks noChangeArrowheads="1"/>
              </p:cNvSpPr>
              <p:nvPr/>
            </p:nvSpPr>
            <p:spPr bwMode="auto">
              <a:xfrm>
                <a:off x="384" y="711"/>
                <a:ext cx="3216" cy="1977"/>
              </a:xfrm>
              <a:prstGeom prst="rect">
                <a:avLst/>
              </a:prstGeom>
              <a:solidFill>
                <a:srgbClr val="00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5384" name="Group 6"/>
              <p:cNvGrpSpPr>
                <a:grpSpLocks/>
              </p:cNvGrpSpPr>
              <p:nvPr/>
            </p:nvGrpSpPr>
            <p:grpSpPr bwMode="auto">
              <a:xfrm>
                <a:off x="490" y="807"/>
                <a:ext cx="2966" cy="1779"/>
                <a:chOff x="1292" y="1480"/>
                <a:chExt cx="2677" cy="1633"/>
              </a:xfrm>
            </p:grpSpPr>
            <p:sp>
              <p:nvSpPr>
                <p:cNvPr id="15385" name="Oval 7"/>
                <p:cNvSpPr>
                  <a:spLocks noChangeArrowheads="1"/>
                </p:cNvSpPr>
                <p:nvPr/>
              </p:nvSpPr>
              <p:spPr bwMode="auto">
                <a:xfrm>
                  <a:off x="1292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86" name="Oval 8"/>
                <p:cNvSpPr>
                  <a:spLocks noChangeArrowheads="1"/>
                </p:cNvSpPr>
                <p:nvPr/>
              </p:nvSpPr>
              <p:spPr bwMode="auto">
                <a:xfrm>
                  <a:off x="2471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87" name="Oval 9"/>
                <p:cNvSpPr>
                  <a:spLocks noChangeArrowheads="1"/>
                </p:cNvSpPr>
                <p:nvPr/>
              </p:nvSpPr>
              <p:spPr bwMode="auto">
                <a:xfrm>
                  <a:off x="3651" y="1480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88" name="Oval 10"/>
                <p:cNvSpPr>
                  <a:spLocks noChangeArrowheads="1"/>
                </p:cNvSpPr>
                <p:nvPr/>
              </p:nvSpPr>
              <p:spPr bwMode="auto">
                <a:xfrm>
                  <a:off x="1292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89" name="Oval 11"/>
                <p:cNvSpPr>
                  <a:spLocks noChangeArrowheads="1"/>
                </p:cNvSpPr>
                <p:nvPr/>
              </p:nvSpPr>
              <p:spPr bwMode="auto">
                <a:xfrm>
                  <a:off x="2471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90" name="Oval 12"/>
                <p:cNvSpPr>
                  <a:spLocks noChangeArrowheads="1"/>
                </p:cNvSpPr>
                <p:nvPr/>
              </p:nvSpPr>
              <p:spPr bwMode="auto">
                <a:xfrm>
                  <a:off x="3651" y="2795"/>
                  <a:ext cx="318" cy="318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  <p:sp>
              <p:nvSpPr>
                <p:cNvPr id="15391" name="Rectangle 13"/>
                <p:cNvSpPr>
                  <a:spLocks noChangeArrowheads="1"/>
                </p:cNvSpPr>
                <p:nvPr/>
              </p:nvSpPr>
              <p:spPr bwMode="auto">
                <a:xfrm>
                  <a:off x="1428" y="1616"/>
                  <a:ext cx="2405" cy="1360"/>
                </a:xfrm>
                <a:prstGeom prst="rect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zh-CN" altLang="zh-CN" sz="1800">
                    <a:latin typeface="Verdana" pitchFamily="34" charset="0"/>
                  </a:endParaRPr>
                </a:p>
              </p:txBody>
            </p:sp>
          </p:grpSp>
        </p:grpSp>
        <p:grpSp>
          <p:nvGrpSpPr>
            <p:cNvPr id="15378" name="Group 50"/>
            <p:cNvGrpSpPr>
              <a:grpSpLocks/>
            </p:cNvGrpSpPr>
            <p:nvPr/>
          </p:nvGrpSpPr>
          <p:grpSpPr bwMode="auto">
            <a:xfrm>
              <a:off x="3792" y="336"/>
              <a:ext cx="1786" cy="2602"/>
              <a:chOff x="3792" y="336"/>
              <a:chExt cx="1786" cy="2602"/>
            </a:xfrm>
          </p:grpSpPr>
          <p:pic>
            <p:nvPicPr>
              <p:cNvPr id="15379" name="Picture 37" descr="人"/>
              <p:cNvPicPr>
                <a:picLocks noChangeAspect="1" noChangeArrowheads="1"/>
              </p:cNvPicPr>
              <p:nvPr/>
            </p:nvPicPr>
            <p:blipFill>
              <a:blip r:embed="rId4">
                <a:lum bright="-6000" contras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2" y="1392"/>
                <a:ext cx="1306" cy="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5380" name="Group 42"/>
              <p:cNvGrpSpPr>
                <a:grpSpLocks/>
              </p:cNvGrpSpPr>
              <p:nvPr/>
            </p:nvGrpSpPr>
            <p:grpSpPr bwMode="auto">
              <a:xfrm>
                <a:off x="3792" y="336"/>
                <a:ext cx="1584" cy="768"/>
                <a:chOff x="3792" y="336"/>
                <a:chExt cx="1584" cy="768"/>
              </a:xfrm>
            </p:grpSpPr>
            <p:sp>
              <p:nvSpPr>
                <p:cNvPr id="15381" name="AutoShape 39"/>
                <p:cNvSpPr>
                  <a:spLocks noChangeArrowheads="1"/>
                </p:cNvSpPr>
                <p:nvPr/>
              </p:nvSpPr>
              <p:spPr bwMode="auto">
                <a:xfrm>
                  <a:off x="3792" y="336"/>
                  <a:ext cx="1584" cy="768"/>
                </a:xfrm>
                <a:prstGeom prst="cloudCallout">
                  <a:avLst>
                    <a:gd name="adj1" fmla="val -4546"/>
                    <a:gd name="adj2" fmla="val 100653"/>
                  </a:avLst>
                </a:prstGeom>
                <a:solidFill>
                  <a:schemeClr val="bg1"/>
                </a:solid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kumimoji="0" lang="zh-CN" altLang="zh-CN" sz="1800">
                    <a:latin typeface="Arial" pitchFamily="34" charset="0"/>
                  </a:endParaRPr>
                </a:p>
              </p:txBody>
            </p:sp>
            <p:sp>
              <p:nvSpPr>
                <p:cNvPr id="15382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888" y="576"/>
                  <a:ext cx="1450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800" b="1">
                      <a:solidFill>
                        <a:srgbClr val="FF0000"/>
                      </a:solidFill>
                      <a:ea typeface="华文行楷" pitchFamily="2" charset="-122"/>
                    </a:rPr>
                    <a:t>数学小知识</a:t>
                  </a:r>
                </a:p>
              </p:txBody>
            </p:sp>
          </p:grpSp>
        </p:grp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457200" y="4997450"/>
            <a:ext cx="822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>
                <a:latin typeface="华文行楷" pitchFamily="2" charset="-122"/>
                <a:ea typeface="华文行楷" pitchFamily="2" charset="-122"/>
              </a:rPr>
              <a:t>打台球时</a:t>
            </a:r>
            <a:r>
              <a:rPr kumimoji="0" lang="zh-CN" altLang="en-US" sz="3600" b="1">
                <a:latin typeface="宋体" pitchFamily="2" charset="-122"/>
              </a:rPr>
              <a:t>，</a:t>
            </a:r>
            <a:r>
              <a:rPr kumimoji="0" lang="zh-CN" altLang="en-US" sz="3600" b="1">
                <a:latin typeface="华文行楷" pitchFamily="2" charset="-122"/>
                <a:ea typeface="华文行楷" pitchFamily="2" charset="-122"/>
              </a:rPr>
              <a:t>球的</a:t>
            </a:r>
            <a:r>
              <a:rPr kumimoji="0"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反射角</a:t>
            </a:r>
            <a:r>
              <a:rPr kumimoji="0" lang="zh-CN" altLang="en-US" sz="3600" b="1">
                <a:latin typeface="华文行楷" pitchFamily="2" charset="-122"/>
                <a:ea typeface="华文行楷" pitchFamily="2" charset="-122"/>
              </a:rPr>
              <a:t>总是等于</a:t>
            </a:r>
            <a:r>
              <a:rPr kumimoji="0"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入射角</a:t>
            </a:r>
            <a:r>
              <a:rPr kumimoji="0" lang="en-US" altLang="zh-CN" sz="3600" b="1">
                <a:solidFill>
                  <a:schemeClr val="accent2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2636838" y="1562100"/>
            <a:ext cx="0" cy="129540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2155825" y="1920875"/>
            <a:ext cx="457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b="1">
                <a:solidFill>
                  <a:schemeClr val="bg1"/>
                </a:solidFill>
                <a:latin typeface="Verdana" pitchFamily="34" charset="0"/>
              </a:rPr>
              <a:t>入射角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2608263" y="1903413"/>
            <a:ext cx="457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b="1">
                <a:solidFill>
                  <a:schemeClr val="bg1"/>
                </a:solidFill>
                <a:latin typeface="Verdana" pitchFamily="34" charset="0"/>
              </a:rPr>
              <a:t>反射角</a:t>
            </a:r>
          </a:p>
        </p:txBody>
      </p:sp>
      <p:grpSp>
        <p:nvGrpSpPr>
          <p:cNvPr id="2083" name="Group 35"/>
          <p:cNvGrpSpPr>
            <a:grpSpLocks/>
          </p:cNvGrpSpPr>
          <p:nvPr/>
        </p:nvGrpSpPr>
        <p:grpSpPr bwMode="auto">
          <a:xfrm>
            <a:off x="2636838" y="1543050"/>
            <a:ext cx="1250950" cy="1412875"/>
            <a:chOff x="2496" y="1092"/>
            <a:chExt cx="788" cy="890"/>
          </a:xfrm>
        </p:grpSpPr>
        <p:sp>
          <p:nvSpPr>
            <p:cNvPr id="15375" name="Oval 17"/>
            <p:cNvSpPr>
              <a:spLocks noChangeArrowheads="1"/>
            </p:cNvSpPr>
            <p:nvPr/>
          </p:nvSpPr>
          <p:spPr bwMode="auto">
            <a:xfrm>
              <a:off x="3109" y="1809"/>
              <a:ext cx="175" cy="17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15376" name="AutoShape 33"/>
            <p:cNvCxnSpPr>
              <a:cxnSpLocks noChangeShapeType="1"/>
              <a:stCxn id="15375" idx="1"/>
              <a:endCxn id="2063" idx="0"/>
            </p:cNvCxnSpPr>
            <p:nvPr/>
          </p:nvCxnSpPr>
          <p:spPr bwMode="auto">
            <a:xfrm flipH="1" flipV="1">
              <a:off x="2496" y="1092"/>
              <a:ext cx="639" cy="742"/>
            </a:xfrm>
            <a:prstGeom prst="straightConnector1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2080" name="AutoShape 32"/>
          <p:cNvCxnSpPr>
            <a:cxnSpLocks noChangeShapeType="1"/>
            <a:stCxn id="15373" idx="7"/>
            <a:endCxn id="2063" idx="0"/>
          </p:cNvCxnSpPr>
          <p:nvPr/>
        </p:nvCxnSpPr>
        <p:spPr bwMode="auto">
          <a:xfrm flipV="1">
            <a:off x="1577975" y="1543050"/>
            <a:ext cx="1058863" cy="1201738"/>
          </a:xfrm>
          <a:prstGeom prst="straightConnector1">
            <a:avLst/>
          </a:prstGeom>
          <a:noFill/>
          <a:ln w="57150">
            <a:solidFill>
              <a:schemeClr val="bg1"/>
            </a:solidFill>
            <a:round/>
            <a:headEnd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094" name="Group 46"/>
          <p:cNvGrpSpPr>
            <a:grpSpLocks/>
          </p:cNvGrpSpPr>
          <p:nvPr/>
        </p:nvGrpSpPr>
        <p:grpSpPr bwMode="auto">
          <a:xfrm>
            <a:off x="715963" y="2705100"/>
            <a:ext cx="903287" cy="1943100"/>
            <a:chOff x="451" y="1704"/>
            <a:chExt cx="569" cy="1224"/>
          </a:xfrm>
        </p:grpSpPr>
        <p:sp>
          <p:nvSpPr>
            <p:cNvPr id="15373" name="Oval 18"/>
            <p:cNvSpPr>
              <a:spLocks noChangeArrowheads="1"/>
            </p:cNvSpPr>
            <p:nvPr/>
          </p:nvSpPr>
          <p:spPr bwMode="auto">
            <a:xfrm>
              <a:off x="845" y="1704"/>
              <a:ext cx="175" cy="17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Rectangle 44"/>
            <p:cNvSpPr>
              <a:spLocks noChangeArrowheads="1"/>
            </p:cNvSpPr>
            <p:nvPr/>
          </p:nvSpPr>
          <p:spPr bwMode="auto">
            <a:xfrm rot="2400000">
              <a:off x="451" y="1719"/>
              <a:ext cx="48" cy="120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95" name="Arc 47"/>
          <p:cNvSpPr>
            <a:spLocks/>
          </p:cNvSpPr>
          <p:nvPr/>
        </p:nvSpPr>
        <p:spPr bwMode="auto">
          <a:xfrm>
            <a:off x="2441575" y="1285875"/>
            <a:ext cx="561975" cy="590550"/>
          </a:xfrm>
          <a:custGeom>
            <a:avLst/>
            <a:gdLst>
              <a:gd name="T0" fmla="*/ 176002 w 14956"/>
              <a:gd name="T1" fmla="*/ 590550 h 19001"/>
              <a:gd name="T2" fmla="*/ 0 w 14956"/>
              <a:gd name="T3" fmla="*/ 484381 h 19001"/>
              <a:gd name="T4" fmla="*/ 561975 w 14956"/>
              <a:gd name="T5" fmla="*/ 0 h 190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956" h="19001" fill="none" extrusionOk="0">
                <a:moveTo>
                  <a:pt x="4683" y="19001"/>
                </a:moveTo>
                <a:cubicBezTo>
                  <a:pt x="2976" y="18078"/>
                  <a:pt x="1400" y="16928"/>
                  <a:pt x="0" y="15584"/>
                </a:cubicBezTo>
              </a:path>
              <a:path w="14956" h="19001" stroke="0" extrusionOk="0">
                <a:moveTo>
                  <a:pt x="4683" y="19001"/>
                </a:moveTo>
                <a:cubicBezTo>
                  <a:pt x="2976" y="18078"/>
                  <a:pt x="1400" y="16928"/>
                  <a:pt x="0" y="15584"/>
                </a:cubicBezTo>
                <a:lnTo>
                  <a:pt x="14956" y="0"/>
                </a:lnTo>
                <a:lnTo>
                  <a:pt x="4683" y="19001"/>
                </a:lnTo>
                <a:close/>
              </a:path>
            </a:pathLst>
          </a:custGeom>
          <a:noFill/>
          <a:ln w="603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96" name="Arc 48"/>
          <p:cNvSpPr>
            <a:spLocks/>
          </p:cNvSpPr>
          <p:nvPr/>
        </p:nvSpPr>
        <p:spPr bwMode="auto">
          <a:xfrm>
            <a:off x="2268538" y="1277938"/>
            <a:ext cx="547687" cy="590550"/>
          </a:xfrm>
          <a:custGeom>
            <a:avLst/>
            <a:gdLst>
              <a:gd name="T0" fmla="*/ 547687 w 14584"/>
              <a:gd name="T1" fmla="*/ 494910 h 19012"/>
              <a:gd name="T2" fmla="*/ 384966 w 14584"/>
              <a:gd name="T3" fmla="*/ 590550 h 19012"/>
              <a:gd name="T4" fmla="*/ 0 w 14584"/>
              <a:gd name="T5" fmla="*/ 0 h 1901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84" h="19012" fill="none" extrusionOk="0">
                <a:moveTo>
                  <a:pt x="14584" y="15933"/>
                </a:moveTo>
                <a:cubicBezTo>
                  <a:pt x="13272" y="17134"/>
                  <a:pt x="11816" y="18168"/>
                  <a:pt x="10251" y="19012"/>
                </a:cubicBezTo>
              </a:path>
              <a:path w="14584" h="19012" stroke="0" extrusionOk="0">
                <a:moveTo>
                  <a:pt x="14584" y="15933"/>
                </a:moveTo>
                <a:cubicBezTo>
                  <a:pt x="13272" y="17134"/>
                  <a:pt x="11816" y="18168"/>
                  <a:pt x="10251" y="19012"/>
                </a:cubicBezTo>
                <a:lnTo>
                  <a:pt x="0" y="0"/>
                </a:lnTo>
                <a:lnTo>
                  <a:pt x="14584" y="15933"/>
                </a:lnTo>
                <a:close/>
              </a:path>
            </a:pathLst>
          </a:custGeom>
          <a:noFill/>
          <a:ln w="603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>
            <a:off x="2514600" y="1219200"/>
            <a:ext cx="273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O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63" grpId="0" animBg="1"/>
      <p:bldP spid="2070" grpId="0" autoUpdateAnimBg="0"/>
      <p:bldP spid="2074" grpId="0" autoUpdateAnimBg="0"/>
      <p:bldP spid="2095" grpId="0" animBg="1"/>
      <p:bldP spid="2096" grpId="0" animBg="1"/>
      <p:bldP spid="209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69"/>
          <p:cNvGrpSpPr>
            <a:grpSpLocks/>
          </p:cNvGrpSpPr>
          <p:nvPr/>
        </p:nvGrpSpPr>
        <p:grpSpPr bwMode="auto">
          <a:xfrm>
            <a:off x="1828800" y="1357313"/>
            <a:ext cx="5105400" cy="3138487"/>
            <a:chOff x="432" y="855"/>
            <a:chExt cx="3216" cy="1977"/>
          </a:xfrm>
        </p:grpSpPr>
        <p:sp>
          <p:nvSpPr>
            <p:cNvPr id="16402" name="Rectangle 39"/>
            <p:cNvSpPr>
              <a:spLocks noChangeArrowheads="1"/>
            </p:cNvSpPr>
            <p:nvPr/>
          </p:nvSpPr>
          <p:spPr bwMode="auto">
            <a:xfrm>
              <a:off x="432" y="855"/>
              <a:ext cx="3216" cy="1977"/>
            </a:xfrm>
            <a:prstGeom prst="rect">
              <a:avLst/>
            </a:prstGeom>
            <a:solidFill>
              <a:srgbClr val="00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03" name="Group 40"/>
            <p:cNvGrpSpPr>
              <a:grpSpLocks/>
            </p:cNvGrpSpPr>
            <p:nvPr/>
          </p:nvGrpSpPr>
          <p:grpSpPr bwMode="auto">
            <a:xfrm>
              <a:off x="538" y="951"/>
              <a:ext cx="2966" cy="1779"/>
              <a:chOff x="1292" y="1480"/>
              <a:chExt cx="2677" cy="1633"/>
            </a:xfrm>
          </p:grpSpPr>
          <p:sp>
            <p:nvSpPr>
              <p:cNvPr id="16404" name="Oval 41"/>
              <p:cNvSpPr>
                <a:spLocks noChangeArrowheads="1"/>
              </p:cNvSpPr>
              <p:nvPr/>
            </p:nvSpPr>
            <p:spPr bwMode="auto">
              <a:xfrm>
                <a:off x="1292" y="1480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05" name="Oval 42"/>
              <p:cNvSpPr>
                <a:spLocks noChangeArrowheads="1"/>
              </p:cNvSpPr>
              <p:nvPr/>
            </p:nvSpPr>
            <p:spPr bwMode="auto">
              <a:xfrm>
                <a:off x="2471" y="1480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06" name="Oval 43"/>
              <p:cNvSpPr>
                <a:spLocks noChangeArrowheads="1"/>
              </p:cNvSpPr>
              <p:nvPr/>
            </p:nvSpPr>
            <p:spPr bwMode="auto">
              <a:xfrm>
                <a:off x="3651" y="1480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07" name="Oval 44"/>
              <p:cNvSpPr>
                <a:spLocks noChangeArrowheads="1"/>
              </p:cNvSpPr>
              <p:nvPr/>
            </p:nvSpPr>
            <p:spPr bwMode="auto">
              <a:xfrm>
                <a:off x="1292" y="2795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08" name="Oval 45"/>
              <p:cNvSpPr>
                <a:spLocks noChangeArrowheads="1"/>
              </p:cNvSpPr>
              <p:nvPr/>
            </p:nvSpPr>
            <p:spPr bwMode="auto">
              <a:xfrm>
                <a:off x="2471" y="2795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09" name="Oval 46"/>
              <p:cNvSpPr>
                <a:spLocks noChangeArrowheads="1"/>
              </p:cNvSpPr>
              <p:nvPr/>
            </p:nvSpPr>
            <p:spPr bwMode="auto">
              <a:xfrm>
                <a:off x="3651" y="2795"/>
                <a:ext cx="318" cy="318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  <p:sp>
            <p:nvSpPr>
              <p:cNvPr id="16410" name="Rectangle 47"/>
              <p:cNvSpPr>
                <a:spLocks noChangeArrowheads="1"/>
              </p:cNvSpPr>
              <p:nvPr/>
            </p:nvSpPr>
            <p:spPr bwMode="auto">
              <a:xfrm>
                <a:off x="1428" y="1616"/>
                <a:ext cx="2405" cy="1360"/>
              </a:xfrm>
              <a:prstGeom prst="rect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1800">
                  <a:latin typeface="Verdana" pitchFamily="34" charset="0"/>
                </a:endParaRPr>
              </a:p>
            </p:txBody>
          </p:sp>
        </p:grpSp>
      </p:grpSp>
      <p:sp>
        <p:nvSpPr>
          <p:cNvPr id="16387" name="Oval 13"/>
          <p:cNvSpPr>
            <a:spLocks noChangeArrowheads="1"/>
          </p:cNvSpPr>
          <p:nvPr/>
        </p:nvSpPr>
        <p:spPr bwMode="auto">
          <a:xfrm>
            <a:off x="3013075" y="2254250"/>
            <a:ext cx="304800" cy="3048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Oval 58"/>
          <p:cNvSpPr>
            <a:spLocks noChangeArrowheads="1"/>
          </p:cNvSpPr>
          <p:nvPr/>
        </p:nvSpPr>
        <p:spPr bwMode="auto">
          <a:xfrm>
            <a:off x="2625725" y="2684463"/>
            <a:ext cx="3048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5" name="Text Box 55"/>
          <p:cNvSpPr txBox="1">
            <a:spLocks noChangeArrowheads="1"/>
          </p:cNvSpPr>
          <p:nvPr/>
        </p:nvSpPr>
        <p:spPr bwMode="auto">
          <a:xfrm>
            <a:off x="1143000" y="4694238"/>
            <a:ext cx="701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>
                <a:solidFill>
                  <a:schemeClr val="accent2"/>
                </a:solidFill>
                <a:latin typeface="宋体" pitchFamily="2" charset="-122"/>
              </a:rPr>
              <a:t>●</a:t>
            </a:r>
            <a:r>
              <a:rPr kumimoji="0" lang="zh-CN" altLang="en-US" sz="3200" b="1">
                <a:solidFill>
                  <a:srgbClr val="000000"/>
                </a:solidFill>
                <a:latin typeface="宋体" pitchFamily="2" charset="-122"/>
              </a:rPr>
              <a:t>红球能被击入右下角的袋中吗</a:t>
            </a:r>
            <a:r>
              <a:rPr kumimoji="0" lang="zh-CN" altLang="en-US" sz="3600" b="1">
                <a:solidFill>
                  <a:srgbClr val="000000"/>
                </a:solidFill>
                <a:ea typeface="黑体" pitchFamily="2" charset="-122"/>
              </a:rPr>
              <a:t>？</a:t>
            </a:r>
          </a:p>
        </p:txBody>
      </p:sp>
      <p:sp>
        <p:nvSpPr>
          <p:cNvPr id="20536" name="Text Box 56"/>
          <p:cNvSpPr txBox="1">
            <a:spLocks noChangeArrowheads="1"/>
          </p:cNvSpPr>
          <p:nvPr/>
        </p:nvSpPr>
        <p:spPr bwMode="auto">
          <a:xfrm>
            <a:off x="1547813" y="339725"/>
            <a:ext cx="5911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44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kumimoji="0" lang="zh-CN" altLang="en-US" sz="44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画一个角等于已知角</a:t>
            </a:r>
            <a:endParaRPr kumimoji="0" lang="zh-CN" altLang="en-US" sz="4400" b="1">
              <a:solidFill>
                <a:schemeClr val="accent2"/>
              </a:solidFill>
              <a:ea typeface="黑体" pitchFamily="2" charset="-122"/>
            </a:endParaRPr>
          </a:p>
        </p:txBody>
      </p:sp>
      <p:grpSp>
        <p:nvGrpSpPr>
          <p:cNvPr id="20550" name="Group 70"/>
          <p:cNvGrpSpPr>
            <a:grpSpLocks/>
          </p:cNvGrpSpPr>
          <p:nvPr/>
        </p:nvGrpSpPr>
        <p:grpSpPr bwMode="auto">
          <a:xfrm>
            <a:off x="1981200" y="1738313"/>
            <a:ext cx="1752600" cy="2909887"/>
            <a:chOff x="550" y="1095"/>
            <a:chExt cx="1082" cy="1833"/>
          </a:xfrm>
        </p:grpSpPr>
        <p:sp>
          <p:nvSpPr>
            <p:cNvPr id="16400" name="Line 15"/>
            <p:cNvSpPr>
              <a:spLocks noChangeShapeType="1"/>
            </p:cNvSpPr>
            <p:nvPr/>
          </p:nvSpPr>
          <p:spPr bwMode="auto">
            <a:xfrm flipV="1">
              <a:off x="1344" y="1095"/>
              <a:ext cx="288" cy="336"/>
            </a:xfrm>
            <a:prstGeom prst="line">
              <a:avLst/>
            </a:prstGeom>
            <a:noFill/>
            <a:ln w="539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Rectangle 14"/>
            <p:cNvSpPr>
              <a:spLocks noChangeArrowheads="1"/>
            </p:cNvSpPr>
            <p:nvPr/>
          </p:nvSpPr>
          <p:spPr bwMode="auto">
            <a:xfrm rot="2400000">
              <a:off x="550" y="1719"/>
              <a:ext cx="48" cy="120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543" name="Group 63"/>
          <p:cNvGrpSpPr>
            <a:grpSpLocks/>
          </p:cNvGrpSpPr>
          <p:nvPr/>
        </p:nvGrpSpPr>
        <p:grpSpPr bwMode="auto">
          <a:xfrm>
            <a:off x="1166813" y="5386388"/>
            <a:ext cx="7437437" cy="1198562"/>
            <a:chOff x="735" y="3393"/>
            <a:chExt cx="4353" cy="755"/>
          </a:xfrm>
        </p:grpSpPr>
        <p:sp>
          <p:nvSpPr>
            <p:cNvPr id="16398" name="Text Box 57"/>
            <p:cNvSpPr txBox="1">
              <a:spLocks noChangeArrowheads="1"/>
            </p:cNvSpPr>
            <p:nvPr/>
          </p:nvSpPr>
          <p:spPr bwMode="auto">
            <a:xfrm>
              <a:off x="735" y="3393"/>
              <a:ext cx="435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0" lang="en-US" altLang="zh-CN" sz="3200" b="1">
                  <a:solidFill>
                    <a:schemeClr val="accent2"/>
                  </a:solidFill>
                  <a:latin typeface="宋体" pitchFamily="2" charset="-122"/>
                </a:rPr>
                <a:t>●</a:t>
              </a:r>
              <a:r>
                <a:rPr kumimoji="0" lang="zh-CN" altLang="en-US" sz="3200" b="1">
                  <a:solidFill>
                    <a:srgbClr val="000000"/>
                  </a:solidFill>
                  <a:latin typeface="宋体" pitchFamily="2" charset="-122"/>
                </a:rPr>
                <a:t>你能画出红球在第一次反弹后的运</a:t>
              </a:r>
            </a:p>
          </p:txBody>
        </p:sp>
        <p:sp>
          <p:nvSpPr>
            <p:cNvPr id="16399" name="Text Box 62"/>
            <p:cNvSpPr txBox="1">
              <a:spLocks noChangeArrowheads="1"/>
            </p:cNvSpPr>
            <p:nvPr/>
          </p:nvSpPr>
          <p:spPr bwMode="auto">
            <a:xfrm>
              <a:off x="1104" y="3744"/>
              <a:ext cx="153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0" lang="zh-CN" altLang="en-US" sz="3200" b="1">
                  <a:solidFill>
                    <a:srgbClr val="000000"/>
                  </a:solidFill>
                  <a:latin typeface="宋体" pitchFamily="2" charset="-122"/>
                </a:rPr>
                <a:t>动路线吗</a:t>
              </a:r>
              <a:r>
                <a:rPr kumimoji="0" lang="zh-CN" altLang="en-US" sz="3600" b="1">
                  <a:solidFill>
                    <a:srgbClr val="000000"/>
                  </a:solidFill>
                  <a:latin typeface="宋体" pitchFamily="2" charset="-122"/>
                </a:rPr>
                <a:t>？</a:t>
              </a:r>
            </a:p>
          </p:txBody>
        </p:sp>
      </p:grpSp>
      <p:sp>
        <p:nvSpPr>
          <p:cNvPr id="20530" name="Line 50"/>
          <p:cNvSpPr>
            <a:spLocks noChangeShapeType="1"/>
          </p:cNvSpPr>
          <p:nvPr/>
        </p:nvSpPr>
        <p:spPr bwMode="auto">
          <a:xfrm>
            <a:off x="3733800" y="1757363"/>
            <a:ext cx="0" cy="1528762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60" name="Group 80"/>
          <p:cNvGrpSpPr>
            <a:grpSpLocks/>
          </p:cNvGrpSpPr>
          <p:nvPr/>
        </p:nvGrpSpPr>
        <p:grpSpPr bwMode="auto">
          <a:xfrm>
            <a:off x="2819400" y="1447800"/>
            <a:ext cx="1263650" cy="1803400"/>
            <a:chOff x="1776" y="912"/>
            <a:chExt cx="796" cy="1136"/>
          </a:xfrm>
        </p:grpSpPr>
        <p:sp>
          <p:nvSpPr>
            <p:cNvPr id="16395" name="Rectangle 76"/>
            <p:cNvSpPr>
              <a:spLocks noChangeArrowheads="1"/>
            </p:cNvSpPr>
            <p:nvPr/>
          </p:nvSpPr>
          <p:spPr bwMode="auto">
            <a:xfrm>
              <a:off x="2256" y="912"/>
              <a:ext cx="17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O</a:t>
              </a:r>
            </a:p>
          </p:txBody>
        </p:sp>
        <p:sp>
          <p:nvSpPr>
            <p:cNvPr id="16396" name="Rectangle 77"/>
            <p:cNvSpPr>
              <a:spLocks noChangeArrowheads="1"/>
            </p:cNvSpPr>
            <p:nvPr/>
          </p:nvSpPr>
          <p:spPr bwMode="auto">
            <a:xfrm>
              <a:off x="1776" y="1536"/>
              <a:ext cx="2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6397" name="Rectangle 78"/>
            <p:cNvSpPr>
              <a:spLocks noChangeArrowheads="1"/>
            </p:cNvSpPr>
            <p:nvPr/>
          </p:nvSpPr>
          <p:spPr bwMode="auto">
            <a:xfrm>
              <a:off x="2364" y="1836"/>
              <a:ext cx="2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</a:rPr>
                <a:t>A</a:t>
              </a: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5" grpId="0" autoUpdateAnimBg="0"/>
      <p:bldP spid="20536" grpId="0" autoUpdateAnimBg="0"/>
      <p:bldP spid="205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5"/>
          <p:cNvGrpSpPr>
            <a:grpSpLocks/>
          </p:cNvGrpSpPr>
          <p:nvPr/>
        </p:nvGrpSpPr>
        <p:grpSpPr bwMode="auto">
          <a:xfrm>
            <a:off x="4419600" y="609600"/>
            <a:ext cx="4035425" cy="2708275"/>
            <a:chOff x="2784" y="165"/>
            <a:chExt cx="2542" cy="1706"/>
          </a:xfrm>
        </p:grpSpPr>
        <p:grpSp>
          <p:nvGrpSpPr>
            <p:cNvPr id="17430" name="Group 64"/>
            <p:cNvGrpSpPr>
              <a:grpSpLocks/>
            </p:cNvGrpSpPr>
            <p:nvPr/>
          </p:nvGrpSpPr>
          <p:grpSpPr bwMode="auto">
            <a:xfrm>
              <a:off x="2784" y="165"/>
              <a:ext cx="2542" cy="1706"/>
              <a:chOff x="2784" y="165"/>
              <a:chExt cx="2542" cy="1706"/>
            </a:xfrm>
          </p:grpSpPr>
          <p:sp>
            <p:nvSpPr>
              <p:cNvPr id="17432" name="Rectangle 3"/>
              <p:cNvSpPr>
                <a:spLocks noChangeArrowheads="1"/>
              </p:cNvSpPr>
              <p:nvPr/>
            </p:nvSpPr>
            <p:spPr bwMode="auto">
              <a:xfrm>
                <a:off x="2784" y="165"/>
                <a:ext cx="2542" cy="1481"/>
              </a:xfrm>
              <a:prstGeom prst="rect">
                <a:avLst/>
              </a:prstGeom>
              <a:solidFill>
                <a:srgbClr val="00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3" name="Oval 48"/>
              <p:cNvSpPr>
                <a:spLocks noChangeArrowheads="1"/>
              </p:cNvSpPr>
              <p:nvPr/>
            </p:nvSpPr>
            <p:spPr bwMode="auto">
              <a:xfrm>
                <a:off x="4965" y="1313"/>
                <a:ext cx="291" cy="270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4" name="Oval 49"/>
              <p:cNvSpPr>
                <a:spLocks noChangeArrowheads="1"/>
              </p:cNvSpPr>
              <p:nvPr/>
            </p:nvSpPr>
            <p:spPr bwMode="auto">
              <a:xfrm>
                <a:off x="4965" y="233"/>
                <a:ext cx="291" cy="270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5" name="Oval 50"/>
              <p:cNvSpPr>
                <a:spLocks noChangeArrowheads="1"/>
              </p:cNvSpPr>
              <p:nvPr/>
            </p:nvSpPr>
            <p:spPr bwMode="auto">
              <a:xfrm>
                <a:off x="3947" y="233"/>
                <a:ext cx="291" cy="270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6" name="Oval 52"/>
              <p:cNvSpPr>
                <a:spLocks noChangeArrowheads="1"/>
              </p:cNvSpPr>
              <p:nvPr/>
            </p:nvSpPr>
            <p:spPr bwMode="auto">
              <a:xfrm>
                <a:off x="2857" y="1313"/>
                <a:ext cx="291" cy="270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7" name="Oval 47"/>
              <p:cNvSpPr>
                <a:spLocks noChangeArrowheads="1"/>
              </p:cNvSpPr>
              <p:nvPr/>
            </p:nvSpPr>
            <p:spPr bwMode="auto">
              <a:xfrm>
                <a:off x="2857" y="233"/>
                <a:ext cx="291" cy="270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8" name="Oval 46"/>
              <p:cNvSpPr>
                <a:spLocks noChangeArrowheads="1"/>
              </p:cNvSpPr>
              <p:nvPr/>
            </p:nvSpPr>
            <p:spPr bwMode="auto">
              <a:xfrm>
                <a:off x="3947" y="1328"/>
                <a:ext cx="291" cy="271"/>
              </a:xfrm>
              <a:prstGeom prst="ellipse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9" name="Rectangle 11"/>
              <p:cNvSpPr>
                <a:spLocks noChangeArrowheads="1"/>
              </p:cNvSpPr>
              <p:nvPr/>
            </p:nvSpPr>
            <p:spPr bwMode="auto">
              <a:xfrm>
                <a:off x="3014" y="365"/>
                <a:ext cx="2104" cy="1110"/>
              </a:xfrm>
              <a:prstGeom prst="rect">
                <a:avLst/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89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40" name="Oval 12"/>
              <p:cNvSpPr>
                <a:spLocks noChangeArrowheads="1"/>
              </p:cNvSpPr>
              <p:nvPr/>
            </p:nvSpPr>
            <p:spPr bwMode="auto">
              <a:xfrm>
                <a:off x="3444" y="721"/>
                <a:ext cx="158" cy="149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41" name="Rectangle 13"/>
              <p:cNvSpPr>
                <a:spLocks noChangeArrowheads="1"/>
              </p:cNvSpPr>
              <p:nvPr/>
            </p:nvSpPr>
            <p:spPr bwMode="auto">
              <a:xfrm rot="1980000">
                <a:off x="3035" y="1105"/>
                <a:ext cx="49" cy="76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3333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42" name="Line 14"/>
              <p:cNvSpPr>
                <a:spLocks noChangeShapeType="1"/>
              </p:cNvSpPr>
              <p:nvPr/>
            </p:nvSpPr>
            <p:spPr bwMode="auto">
              <a:xfrm flipV="1">
                <a:off x="3602" y="373"/>
                <a:ext cx="200" cy="32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Oval 16"/>
              <p:cNvSpPr>
                <a:spLocks noChangeArrowheads="1"/>
              </p:cNvSpPr>
              <p:nvPr/>
            </p:nvSpPr>
            <p:spPr bwMode="auto">
              <a:xfrm>
                <a:off x="3245" y="1018"/>
                <a:ext cx="159" cy="14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31" name="Line 15"/>
            <p:cNvSpPr>
              <a:spLocks noChangeShapeType="1"/>
            </p:cNvSpPr>
            <p:nvPr/>
          </p:nvSpPr>
          <p:spPr bwMode="auto">
            <a:xfrm>
              <a:off x="3802" y="387"/>
              <a:ext cx="0" cy="70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827088" y="4005263"/>
            <a:ext cx="7772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0" lang="zh-CN" altLang="en-US" sz="2800" b="1">
                <a:solidFill>
                  <a:srgbClr val="000000"/>
                </a:solidFill>
                <a:ea typeface="黑体" pitchFamily="2" charset="-122"/>
              </a:rPr>
              <a:t>如果入射角是 </a:t>
            </a:r>
            <a:r>
              <a:rPr kumimoji="0" lang="en-US" altLang="zh-CN" sz="2800" b="1">
                <a:solidFill>
                  <a:schemeClr val="accent2"/>
                </a:solidFill>
                <a:ea typeface="黑体" pitchFamily="2" charset="-122"/>
              </a:rPr>
              <a:t>30°</a:t>
            </a:r>
            <a:r>
              <a:rPr kumimoji="0" lang="zh-CN" altLang="en-US" sz="2800" b="1">
                <a:solidFill>
                  <a:srgbClr val="000000"/>
                </a:solidFill>
                <a:ea typeface="黑体" pitchFamily="2" charset="-122"/>
              </a:rPr>
              <a:t>，你准备怎样画反射角呢</a:t>
            </a:r>
            <a:r>
              <a:rPr kumimoji="0" lang="en-US" altLang="zh-CN" sz="2800" b="1">
                <a:solidFill>
                  <a:srgbClr val="000000"/>
                </a:solidFill>
                <a:ea typeface="黑体" pitchFamily="2" charset="-122"/>
              </a:rPr>
              <a:t>?</a:t>
            </a:r>
          </a:p>
        </p:txBody>
      </p:sp>
      <p:grpSp>
        <p:nvGrpSpPr>
          <p:cNvPr id="21531" name="Group 27"/>
          <p:cNvGrpSpPr>
            <a:grpSpLocks/>
          </p:cNvGrpSpPr>
          <p:nvPr/>
        </p:nvGrpSpPr>
        <p:grpSpPr bwMode="auto">
          <a:xfrm>
            <a:off x="368300" y="1557338"/>
            <a:ext cx="4419600" cy="701675"/>
            <a:chOff x="336" y="192"/>
            <a:chExt cx="2784" cy="442"/>
          </a:xfrm>
        </p:grpSpPr>
        <p:sp>
          <p:nvSpPr>
            <p:cNvPr id="17428" name="Text Box 22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用三角板画角</a:t>
              </a:r>
            </a:p>
          </p:txBody>
        </p:sp>
        <p:pic>
          <p:nvPicPr>
            <p:cNvPr id="17429" name="Picture 23" descr="地球5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70" name="Group 66"/>
          <p:cNvGrpSpPr>
            <a:grpSpLocks/>
          </p:cNvGrpSpPr>
          <p:nvPr/>
        </p:nvGrpSpPr>
        <p:grpSpPr bwMode="auto">
          <a:xfrm>
            <a:off x="6061075" y="957263"/>
            <a:ext cx="838200" cy="1524000"/>
            <a:chOff x="4608" y="3024"/>
            <a:chExt cx="528" cy="960"/>
          </a:xfrm>
        </p:grpSpPr>
        <p:sp>
          <p:nvSpPr>
            <p:cNvPr id="17422" name="Line 56"/>
            <p:cNvSpPr>
              <a:spLocks noChangeShapeType="1"/>
            </p:cNvSpPr>
            <p:nvPr/>
          </p:nvSpPr>
          <p:spPr bwMode="auto">
            <a:xfrm>
              <a:off x="4608" y="3024"/>
              <a:ext cx="0" cy="9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Line 57"/>
            <p:cNvSpPr>
              <a:spLocks noChangeShapeType="1"/>
            </p:cNvSpPr>
            <p:nvPr/>
          </p:nvSpPr>
          <p:spPr bwMode="auto">
            <a:xfrm>
              <a:off x="4608" y="3024"/>
              <a:ext cx="528" cy="9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Line 58"/>
            <p:cNvSpPr>
              <a:spLocks noChangeShapeType="1"/>
            </p:cNvSpPr>
            <p:nvPr/>
          </p:nvSpPr>
          <p:spPr bwMode="auto">
            <a:xfrm flipH="1">
              <a:off x="4608" y="3984"/>
              <a:ext cx="52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Line 60"/>
            <p:cNvSpPr>
              <a:spLocks noChangeShapeType="1"/>
            </p:cNvSpPr>
            <p:nvPr/>
          </p:nvSpPr>
          <p:spPr bwMode="auto">
            <a:xfrm>
              <a:off x="4682" y="3353"/>
              <a:ext cx="0" cy="48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Line 61"/>
            <p:cNvSpPr>
              <a:spLocks noChangeShapeType="1"/>
            </p:cNvSpPr>
            <p:nvPr/>
          </p:nvSpPr>
          <p:spPr bwMode="auto">
            <a:xfrm>
              <a:off x="4693" y="3360"/>
              <a:ext cx="240" cy="48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Line 62"/>
            <p:cNvSpPr>
              <a:spLocks noChangeShapeType="1"/>
            </p:cNvSpPr>
            <p:nvPr/>
          </p:nvSpPr>
          <p:spPr bwMode="auto">
            <a:xfrm>
              <a:off x="4682" y="3840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76" name="Group 72"/>
          <p:cNvGrpSpPr>
            <a:grpSpLocks/>
          </p:cNvGrpSpPr>
          <p:nvPr/>
        </p:nvGrpSpPr>
        <p:grpSpPr bwMode="auto">
          <a:xfrm>
            <a:off x="6061075" y="939800"/>
            <a:ext cx="1025525" cy="1676400"/>
            <a:chOff x="3818" y="592"/>
            <a:chExt cx="646" cy="1056"/>
          </a:xfrm>
        </p:grpSpPr>
        <p:sp>
          <p:nvSpPr>
            <p:cNvPr id="17420" name="Line 67"/>
            <p:cNvSpPr>
              <a:spLocks noChangeShapeType="1"/>
            </p:cNvSpPr>
            <p:nvPr/>
          </p:nvSpPr>
          <p:spPr bwMode="auto">
            <a:xfrm>
              <a:off x="3818" y="592"/>
              <a:ext cx="576" cy="105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Text Box 68"/>
            <p:cNvSpPr txBox="1">
              <a:spLocks noChangeArrowheads="1"/>
            </p:cNvSpPr>
            <p:nvPr/>
          </p:nvSpPr>
          <p:spPr bwMode="auto">
            <a:xfrm>
              <a:off x="4272" y="1180"/>
              <a:ext cx="192" cy="212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B</a:t>
              </a:r>
            </a:p>
          </p:txBody>
        </p:sp>
      </p:grpSp>
      <p:grpSp>
        <p:nvGrpSpPr>
          <p:cNvPr id="17415" name="Group 71"/>
          <p:cNvGrpSpPr>
            <a:grpSpLocks/>
          </p:cNvGrpSpPr>
          <p:nvPr/>
        </p:nvGrpSpPr>
        <p:grpSpPr bwMode="auto">
          <a:xfrm>
            <a:off x="5715000" y="609600"/>
            <a:ext cx="457200" cy="1555750"/>
            <a:chOff x="3600" y="384"/>
            <a:chExt cx="288" cy="980"/>
          </a:xfrm>
        </p:grpSpPr>
        <p:sp>
          <p:nvSpPr>
            <p:cNvPr id="17418" name="Text Box 69"/>
            <p:cNvSpPr txBox="1">
              <a:spLocks noChangeArrowheads="1"/>
            </p:cNvSpPr>
            <p:nvPr/>
          </p:nvSpPr>
          <p:spPr bwMode="auto">
            <a:xfrm>
              <a:off x="3600" y="384"/>
              <a:ext cx="288" cy="192"/>
            </a:xfrm>
            <a:prstGeom prst="rect">
              <a:avLst/>
            </a:prstGeom>
            <a:solidFill>
              <a:srgbClr val="00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   </a:t>
              </a:r>
              <a:r>
                <a:rPr lang="en-US" altLang="zh-CN" sz="14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O</a:t>
              </a:r>
            </a:p>
          </p:txBody>
        </p:sp>
        <p:sp>
          <p:nvSpPr>
            <p:cNvPr id="17419" name="Text Box 70"/>
            <p:cNvSpPr txBox="1">
              <a:spLocks noChangeArrowheads="1"/>
            </p:cNvSpPr>
            <p:nvPr/>
          </p:nvSpPr>
          <p:spPr bwMode="auto">
            <a:xfrm>
              <a:off x="3600" y="1152"/>
              <a:ext cx="192" cy="212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</a:t>
              </a:r>
            </a:p>
          </p:txBody>
        </p:sp>
      </p:grpSp>
      <p:sp>
        <p:nvSpPr>
          <p:cNvPr id="17416" name="Arc 73"/>
          <p:cNvSpPr>
            <a:spLocks/>
          </p:cNvSpPr>
          <p:nvPr/>
        </p:nvSpPr>
        <p:spPr bwMode="auto">
          <a:xfrm>
            <a:off x="5867400" y="720725"/>
            <a:ext cx="561975" cy="590550"/>
          </a:xfrm>
          <a:custGeom>
            <a:avLst/>
            <a:gdLst>
              <a:gd name="T0" fmla="*/ 176002 w 14956"/>
              <a:gd name="T1" fmla="*/ 590550 h 19001"/>
              <a:gd name="T2" fmla="*/ 0 w 14956"/>
              <a:gd name="T3" fmla="*/ 484381 h 19001"/>
              <a:gd name="T4" fmla="*/ 561975 w 14956"/>
              <a:gd name="T5" fmla="*/ 0 h 190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956" h="19001" fill="none" extrusionOk="0">
                <a:moveTo>
                  <a:pt x="4683" y="19001"/>
                </a:moveTo>
                <a:cubicBezTo>
                  <a:pt x="2976" y="18078"/>
                  <a:pt x="1400" y="16928"/>
                  <a:pt x="0" y="15584"/>
                </a:cubicBezTo>
              </a:path>
              <a:path w="14956" h="19001" stroke="0" extrusionOk="0">
                <a:moveTo>
                  <a:pt x="4683" y="19001"/>
                </a:moveTo>
                <a:cubicBezTo>
                  <a:pt x="2976" y="18078"/>
                  <a:pt x="1400" y="16928"/>
                  <a:pt x="0" y="15584"/>
                </a:cubicBezTo>
                <a:lnTo>
                  <a:pt x="14956" y="0"/>
                </a:lnTo>
                <a:lnTo>
                  <a:pt x="4683" y="19001"/>
                </a:lnTo>
                <a:close/>
              </a:path>
            </a:pathLst>
          </a:custGeom>
          <a:noFill/>
          <a:ln w="222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7" name="Rectangle 78"/>
          <p:cNvSpPr>
            <a:spLocks noChangeArrowheads="1"/>
          </p:cNvSpPr>
          <p:nvPr/>
        </p:nvSpPr>
        <p:spPr bwMode="auto">
          <a:xfrm>
            <a:off x="5662613" y="1336675"/>
            <a:ext cx="609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altLang="zh-CN" sz="1400" b="1">
                <a:solidFill>
                  <a:schemeClr val="bg1"/>
                </a:solidFill>
                <a:ea typeface="黑体" pitchFamily="2" charset="-122"/>
              </a:rPr>
              <a:t>30°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58"/>
          <p:cNvGrpSpPr>
            <a:grpSpLocks/>
          </p:cNvGrpSpPr>
          <p:nvPr/>
        </p:nvGrpSpPr>
        <p:grpSpPr bwMode="auto">
          <a:xfrm>
            <a:off x="228600" y="609600"/>
            <a:ext cx="8229600" cy="3124200"/>
            <a:chOff x="144" y="384"/>
            <a:chExt cx="5184" cy="1968"/>
          </a:xfrm>
        </p:grpSpPr>
        <p:grpSp>
          <p:nvGrpSpPr>
            <p:cNvPr id="18437" name="Group 1026"/>
            <p:cNvGrpSpPr>
              <a:grpSpLocks/>
            </p:cNvGrpSpPr>
            <p:nvPr/>
          </p:nvGrpSpPr>
          <p:grpSpPr bwMode="auto">
            <a:xfrm>
              <a:off x="2784" y="384"/>
              <a:ext cx="2542" cy="1706"/>
              <a:chOff x="2784" y="165"/>
              <a:chExt cx="2542" cy="1706"/>
            </a:xfrm>
          </p:grpSpPr>
          <p:grpSp>
            <p:nvGrpSpPr>
              <p:cNvPr id="18448" name="Group 1027"/>
              <p:cNvGrpSpPr>
                <a:grpSpLocks/>
              </p:cNvGrpSpPr>
              <p:nvPr/>
            </p:nvGrpSpPr>
            <p:grpSpPr bwMode="auto">
              <a:xfrm>
                <a:off x="2784" y="165"/>
                <a:ext cx="2542" cy="1706"/>
                <a:chOff x="2784" y="165"/>
                <a:chExt cx="2542" cy="1706"/>
              </a:xfrm>
            </p:grpSpPr>
            <p:sp>
              <p:nvSpPr>
                <p:cNvPr id="18450" name="Rectangle 1028"/>
                <p:cNvSpPr>
                  <a:spLocks noChangeArrowheads="1"/>
                </p:cNvSpPr>
                <p:nvPr/>
              </p:nvSpPr>
              <p:spPr bwMode="auto">
                <a:xfrm>
                  <a:off x="2784" y="165"/>
                  <a:ext cx="2542" cy="1481"/>
                </a:xfrm>
                <a:prstGeom prst="rect">
                  <a:avLst/>
                </a:prstGeom>
                <a:solidFill>
                  <a:srgbClr val="00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1" name="Oval 1029"/>
                <p:cNvSpPr>
                  <a:spLocks noChangeArrowheads="1"/>
                </p:cNvSpPr>
                <p:nvPr/>
              </p:nvSpPr>
              <p:spPr bwMode="auto">
                <a:xfrm>
                  <a:off x="4965" y="1313"/>
                  <a:ext cx="291" cy="270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2" name="Oval 1030"/>
                <p:cNvSpPr>
                  <a:spLocks noChangeArrowheads="1"/>
                </p:cNvSpPr>
                <p:nvPr/>
              </p:nvSpPr>
              <p:spPr bwMode="auto">
                <a:xfrm>
                  <a:off x="4965" y="233"/>
                  <a:ext cx="291" cy="270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3" name="Oval 1031"/>
                <p:cNvSpPr>
                  <a:spLocks noChangeArrowheads="1"/>
                </p:cNvSpPr>
                <p:nvPr/>
              </p:nvSpPr>
              <p:spPr bwMode="auto">
                <a:xfrm>
                  <a:off x="3947" y="233"/>
                  <a:ext cx="291" cy="270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4" name="Oval 1032"/>
                <p:cNvSpPr>
                  <a:spLocks noChangeArrowheads="1"/>
                </p:cNvSpPr>
                <p:nvPr/>
              </p:nvSpPr>
              <p:spPr bwMode="auto">
                <a:xfrm>
                  <a:off x="2857" y="1313"/>
                  <a:ext cx="291" cy="270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5" name="Oval 1033"/>
                <p:cNvSpPr>
                  <a:spLocks noChangeArrowheads="1"/>
                </p:cNvSpPr>
                <p:nvPr/>
              </p:nvSpPr>
              <p:spPr bwMode="auto">
                <a:xfrm>
                  <a:off x="2857" y="233"/>
                  <a:ext cx="291" cy="270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6" name="Oval 1034"/>
                <p:cNvSpPr>
                  <a:spLocks noChangeArrowheads="1"/>
                </p:cNvSpPr>
                <p:nvPr/>
              </p:nvSpPr>
              <p:spPr bwMode="auto">
                <a:xfrm>
                  <a:off x="3947" y="1328"/>
                  <a:ext cx="291" cy="271"/>
                </a:xfrm>
                <a:prstGeom prst="ellipse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7" name="Rectangle 1035"/>
                <p:cNvSpPr>
                  <a:spLocks noChangeArrowheads="1"/>
                </p:cNvSpPr>
                <p:nvPr/>
              </p:nvSpPr>
              <p:spPr bwMode="auto">
                <a:xfrm>
                  <a:off x="3014" y="365"/>
                  <a:ext cx="2104" cy="1110"/>
                </a:xfrm>
                <a:prstGeom prst="rect">
                  <a:avLst/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89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8" name="Oval 1036"/>
                <p:cNvSpPr>
                  <a:spLocks noChangeArrowheads="1"/>
                </p:cNvSpPr>
                <p:nvPr/>
              </p:nvSpPr>
              <p:spPr bwMode="auto">
                <a:xfrm>
                  <a:off x="3444" y="721"/>
                  <a:ext cx="158" cy="149"/>
                </a:xfrm>
                <a:prstGeom prst="ellipse">
                  <a:avLst/>
                </a:prstGeom>
                <a:solidFill>
                  <a:srgbClr val="FF3300"/>
                </a:solidFill>
                <a:ln w="9525">
                  <a:solidFill>
                    <a:srgbClr val="FF33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59" name="Rectangle 1037"/>
                <p:cNvSpPr>
                  <a:spLocks noChangeArrowheads="1"/>
                </p:cNvSpPr>
                <p:nvPr/>
              </p:nvSpPr>
              <p:spPr bwMode="auto">
                <a:xfrm rot="1980000">
                  <a:off x="3035" y="1105"/>
                  <a:ext cx="49" cy="7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3333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60" name="Line 1038"/>
                <p:cNvSpPr>
                  <a:spLocks noChangeShapeType="1"/>
                </p:cNvSpPr>
                <p:nvPr/>
              </p:nvSpPr>
              <p:spPr bwMode="auto">
                <a:xfrm flipV="1">
                  <a:off x="3602" y="373"/>
                  <a:ext cx="200" cy="32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1" name="Oval 1039"/>
                <p:cNvSpPr>
                  <a:spLocks noChangeArrowheads="1"/>
                </p:cNvSpPr>
                <p:nvPr/>
              </p:nvSpPr>
              <p:spPr bwMode="auto">
                <a:xfrm>
                  <a:off x="3245" y="1018"/>
                  <a:ext cx="159" cy="14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449" name="Line 1040"/>
              <p:cNvSpPr>
                <a:spLocks noChangeShapeType="1"/>
              </p:cNvSpPr>
              <p:nvPr/>
            </p:nvSpPr>
            <p:spPr bwMode="auto">
              <a:xfrm>
                <a:off x="3802" y="387"/>
                <a:ext cx="0" cy="70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38" name="Text Box 1041"/>
            <p:cNvSpPr txBox="1">
              <a:spLocks noChangeArrowheads="1"/>
            </p:cNvSpPr>
            <p:nvPr/>
          </p:nvSpPr>
          <p:spPr bwMode="auto">
            <a:xfrm>
              <a:off x="432" y="2025"/>
              <a:ext cx="489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zh-CN" altLang="en-US" sz="2800" b="1">
                  <a:solidFill>
                    <a:srgbClr val="000000"/>
                  </a:solidFill>
                  <a:ea typeface="黑体" pitchFamily="2" charset="-122"/>
                </a:rPr>
                <a:t>如果入射角是 </a:t>
              </a:r>
              <a:r>
                <a:rPr kumimoji="0" lang="en-US" altLang="zh-CN" sz="2800" b="1">
                  <a:solidFill>
                    <a:schemeClr val="accent2"/>
                  </a:solidFill>
                  <a:ea typeface="黑体" pitchFamily="2" charset="-122"/>
                </a:rPr>
                <a:t>30°</a:t>
              </a:r>
              <a:r>
                <a:rPr kumimoji="0" lang="zh-CN" altLang="en-US" sz="2800" b="1">
                  <a:solidFill>
                    <a:srgbClr val="000000"/>
                  </a:solidFill>
                  <a:ea typeface="黑体" pitchFamily="2" charset="-122"/>
                </a:rPr>
                <a:t>，你准备怎样画反射角呢</a:t>
              </a:r>
              <a:r>
                <a:rPr kumimoji="0" lang="en-US" altLang="zh-CN" sz="2800" b="1">
                  <a:solidFill>
                    <a:srgbClr val="000000"/>
                  </a:solidFill>
                  <a:ea typeface="黑体" pitchFamily="2" charset="-122"/>
                </a:rPr>
                <a:t>?</a:t>
              </a:r>
            </a:p>
          </p:txBody>
        </p:sp>
        <p:grpSp>
          <p:nvGrpSpPr>
            <p:cNvPr id="18439" name="Group 1042"/>
            <p:cNvGrpSpPr>
              <a:grpSpLocks/>
            </p:cNvGrpSpPr>
            <p:nvPr/>
          </p:nvGrpSpPr>
          <p:grpSpPr bwMode="auto">
            <a:xfrm>
              <a:off x="144" y="422"/>
              <a:ext cx="2784" cy="442"/>
              <a:chOff x="336" y="192"/>
              <a:chExt cx="2784" cy="442"/>
            </a:xfrm>
          </p:grpSpPr>
          <p:sp>
            <p:nvSpPr>
              <p:cNvPr id="18446" name="Text Box 1043"/>
              <p:cNvSpPr txBox="1">
                <a:spLocks noChangeArrowheads="1"/>
              </p:cNvSpPr>
              <p:nvPr/>
            </p:nvSpPr>
            <p:spPr bwMode="auto">
              <a:xfrm>
                <a:off x="576" y="192"/>
                <a:ext cx="2544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600" b="1">
                    <a:solidFill>
                      <a:srgbClr val="000000"/>
                    </a:solidFill>
                    <a:latin typeface="华文行楷" pitchFamily="2" charset="-122"/>
                    <a:ea typeface="华文行楷" pitchFamily="2" charset="-122"/>
                  </a:rPr>
                  <a:t> </a:t>
                </a:r>
                <a:r>
                  <a:rPr kumimoji="0" lang="zh-CN" altLang="en-US" sz="4000" b="1" u="sng">
                    <a:solidFill>
                      <a:schemeClr val="accent2"/>
                    </a:solidFill>
                    <a:latin typeface="华文行楷" pitchFamily="2" charset="-122"/>
                    <a:ea typeface="华文行楷" pitchFamily="2" charset="-122"/>
                  </a:rPr>
                  <a:t>用三角板画角</a:t>
                </a:r>
              </a:p>
            </p:txBody>
          </p:sp>
          <p:pic>
            <p:nvPicPr>
              <p:cNvPr id="18447" name="Picture 1044" descr="地球5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240"/>
                <a:ext cx="336" cy="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40" name="Group 1052"/>
            <p:cNvGrpSpPr>
              <a:grpSpLocks/>
            </p:cNvGrpSpPr>
            <p:nvPr/>
          </p:nvGrpSpPr>
          <p:grpSpPr bwMode="auto">
            <a:xfrm>
              <a:off x="3818" y="592"/>
              <a:ext cx="646" cy="1056"/>
              <a:chOff x="3818" y="592"/>
              <a:chExt cx="646" cy="1056"/>
            </a:xfrm>
          </p:grpSpPr>
          <p:sp>
            <p:nvSpPr>
              <p:cNvPr id="18444" name="Line 1053"/>
              <p:cNvSpPr>
                <a:spLocks noChangeShapeType="1"/>
              </p:cNvSpPr>
              <p:nvPr/>
            </p:nvSpPr>
            <p:spPr bwMode="auto">
              <a:xfrm>
                <a:off x="3818" y="592"/>
                <a:ext cx="576" cy="1056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5" name="Text Box 1054"/>
              <p:cNvSpPr txBox="1">
                <a:spLocks noChangeArrowheads="1"/>
              </p:cNvSpPr>
              <p:nvPr/>
            </p:nvSpPr>
            <p:spPr bwMode="auto">
              <a:xfrm>
                <a:off x="4272" y="1180"/>
                <a:ext cx="192" cy="212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solidFill>
                      <a:schemeClr val="bg1"/>
                    </a:solidFill>
                  </a:rPr>
                  <a:t>B</a:t>
                </a:r>
              </a:p>
            </p:txBody>
          </p:sp>
        </p:grpSp>
        <p:grpSp>
          <p:nvGrpSpPr>
            <p:cNvPr id="18441" name="Group 1055"/>
            <p:cNvGrpSpPr>
              <a:grpSpLocks/>
            </p:cNvGrpSpPr>
            <p:nvPr/>
          </p:nvGrpSpPr>
          <p:grpSpPr bwMode="auto">
            <a:xfrm>
              <a:off x="3600" y="384"/>
              <a:ext cx="288" cy="980"/>
              <a:chOff x="3600" y="384"/>
              <a:chExt cx="288" cy="980"/>
            </a:xfrm>
          </p:grpSpPr>
          <p:sp>
            <p:nvSpPr>
              <p:cNvPr id="18442" name="Text Box 1056"/>
              <p:cNvSpPr txBox="1">
                <a:spLocks noChangeArrowheads="1"/>
              </p:cNvSpPr>
              <p:nvPr/>
            </p:nvSpPr>
            <p:spPr bwMode="auto">
              <a:xfrm>
                <a:off x="3600" y="384"/>
                <a:ext cx="288" cy="192"/>
              </a:xfrm>
              <a:prstGeom prst="rect">
                <a:avLst/>
              </a:prstGeom>
              <a:solidFill>
                <a:srgbClr val="0033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   </a:t>
                </a:r>
                <a:r>
                  <a:rPr lang="en-US" altLang="zh-CN" sz="1400" b="1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O</a:t>
                </a:r>
              </a:p>
            </p:txBody>
          </p:sp>
          <p:sp>
            <p:nvSpPr>
              <p:cNvPr id="18443" name="Text Box 1057"/>
              <p:cNvSpPr txBox="1">
                <a:spLocks noChangeArrowheads="1"/>
              </p:cNvSpPr>
              <p:nvPr/>
            </p:nvSpPr>
            <p:spPr bwMode="auto">
              <a:xfrm>
                <a:off x="3600" y="1152"/>
                <a:ext cx="192" cy="212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solidFill>
                      <a:schemeClr val="bg1"/>
                    </a:solidFill>
                  </a:rPr>
                  <a:t>A</a:t>
                </a:r>
              </a:p>
            </p:txBody>
          </p:sp>
        </p:grpSp>
      </p:grpSp>
      <p:sp>
        <p:nvSpPr>
          <p:cNvPr id="46119" name="Text Box 1063"/>
          <p:cNvSpPr txBox="1">
            <a:spLocks noChangeArrowheads="1"/>
          </p:cNvSpPr>
          <p:nvPr/>
        </p:nvSpPr>
        <p:spPr bwMode="auto">
          <a:xfrm>
            <a:off x="1752600" y="4800600"/>
            <a:ext cx="594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0" lang="zh-CN" altLang="en-US" sz="3200" b="1">
                <a:solidFill>
                  <a:srgbClr val="000000"/>
                </a:solidFill>
                <a:ea typeface="黑体" pitchFamily="2" charset="-122"/>
              </a:rPr>
              <a:t>如果入射角不是一个特殊角呢</a:t>
            </a:r>
            <a:r>
              <a:rPr kumimoji="0" lang="en-US" altLang="zh-CN" sz="3200" b="1">
                <a:solidFill>
                  <a:srgbClr val="000000"/>
                </a:solidFill>
                <a:ea typeface="黑体" pitchFamily="2" charset="-122"/>
              </a:rPr>
              <a:t>?</a:t>
            </a:r>
          </a:p>
        </p:txBody>
      </p:sp>
      <p:sp>
        <p:nvSpPr>
          <p:cNvPr id="46120" name="Text Box 1064"/>
          <p:cNvSpPr txBox="1">
            <a:spLocks noChangeArrowheads="1"/>
          </p:cNvSpPr>
          <p:nvPr/>
        </p:nvSpPr>
        <p:spPr bwMode="auto">
          <a:xfrm>
            <a:off x="2057400" y="3962400"/>
            <a:ext cx="541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0" lang="zh-CN" altLang="en-US" sz="2800" b="1">
                <a:solidFill>
                  <a:srgbClr val="FF0000"/>
                </a:solidFill>
                <a:ea typeface="华文行楷" pitchFamily="2" charset="-122"/>
              </a:rPr>
              <a:t>所以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∠</a:t>
            </a:r>
            <a:r>
              <a:rPr kumimoji="0" lang="en-US" altLang="zh-CN" sz="2800" b="1">
                <a:solidFill>
                  <a:srgbClr val="FF0000"/>
                </a:solidFill>
                <a:latin typeface="宋体" pitchFamily="2" charset="-122"/>
              </a:rPr>
              <a:t>AOB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就是我们所要画的角</a:t>
            </a:r>
            <a:r>
              <a:rPr kumimoji="0" lang="en-US" altLang="zh-CN" sz="2800" b="1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9" grpId="0" autoUpdateAnimBg="0"/>
      <p:bldP spid="461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8" name="Picture 20" descr="A240335010"/>
          <p:cNvPicPr>
            <a:picLocks noChangeAspect="1" noChangeArrowheads="1"/>
          </p:cNvPicPr>
          <p:nvPr/>
        </p:nvPicPr>
        <p:blipFill>
          <a:blip r:embed="rId3">
            <a:lum bright="-30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46275"/>
            <a:ext cx="32416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3" descr="A240335010"/>
          <p:cNvPicPr>
            <a:picLocks noChangeAspect="1" noChangeArrowheads="1"/>
          </p:cNvPicPr>
          <p:nvPr/>
        </p:nvPicPr>
        <p:blipFill>
          <a:blip r:embed="rId3">
            <a:lum bright="-30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6750"/>
            <a:ext cx="32416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3400" y="304800"/>
            <a:ext cx="4419600" cy="701675"/>
            <a:chOff x="336" y="192"/>
            <a:chExt cx="2784" cy="442"/>
          </a:xfrm>
        </p:grpSpPr>
        <p:sp>
          <p:nvSpPr>
            <p:cNvPr id="19487" name="Text Box 3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用量角器画角</a:t>
              </a:r>
            </a:p>
          </p:txBody>
        </p:sp>
        <p:pic>
          <p:nvPicPr>
            <p:cNvPr id="19488" name="Picture 4" descr="地球5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62000" y="838200"/>
            <a:ext cx="601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FF0000"/>
                </a:solidFill>
                <a:latin typeface="Verdana" pitchFamily="34" charset="0"/>
              </a:rPr>
              <a:t>●</a:t>
            </a:r>
            <a:r>
              <a:rPr kumimoji="0" lang="zh-CN" altLang="en-US" b="1">
                <a:solidFill>
                  <a:srgbClr val="000000"/>
                </a:solidFill>
                <a:latin typeface="Verdana" pitchFamily="34" charset="0"/>
              </a:rPr>
              <a:t>你会利用量角器画一个角等于</a:t>
            </a:r>
            <a:r>
              <a:rPr kumimoji="0" lang="zh-CN" altLang="en-US" b="1">
                <a:solidFill>
                  <a:srgbClr val="000000"/>
                </a:solidFill>
                <a:latin typeface="宋体" pitchFamily="2" charset="-122"/>
              </a:rPr>
              <a:t>∠</a:t>
            </a:r>
            <a:r>
              <a:rPr kumimoji="0" lang="en-US" altLang="zh-CN" b="1">
                <a:solidFill>
                  <a:srgbClr val="000000"/>
                </a:solidFill>
                <a:latin typeface="宋体" pitchFamily="2" charset="-122"/>
              </a:rPr>
              <a:t>AOB</a:t>
            </a:r>
            <a:r>
              <a:rPr kumimoji="0" lang="zh-CN" altLang="en-US" b="1">
                <a:solidFill>
                  <a:srgbClr val="000000"/>
                </a:solidFill>
                <a:latin typeface="宋体" pitchFamily="2" charset="-122"/>
              </a:rPr>
              <a:t>吗？</a:t>
            </a:r>
          </a:p>
        </p:txBody>
      </p:sp>
      <p:grpSp>
        <p:nvGrpSpPr>
          <p:cNvPr id="19462" name="Group 21"/>
          <p:cNvGrpSpPr>
            <a:grpSpLocks/>
          </p:cNvGrpSpPr>
          <p:nvPr/>
        </p:nvGrpSpPr>
        <p:grpSpPr bwMode="auto">
          <a:xfrm>
            <a:off x="1219200" y="1219200"/>
            <a:ext cx="3230563" cy="2940050"/>
            <a:chOff x="679" y="1152"/>
            <a:chExt cx="2035" cy="1852"/>
          </a:xfrm>
        </p:grpSpPr>
        <p:sp>
          <p:nvSpPr>
            <p:cNvPr id="19482" name="Line 6"/>
            <p:cNvSpPr>
              <a:spLocks noChangeShapeType="1"/>
            </p:cNvSpPr>
            <p:nvPr/>
          </p:nvSpPr>
          <p:spPr bwMode="auto">
            <a:xfrm>
              <a:off x="919" y="2630"/>
              <a:ext cx="1723" cy="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Line 7"/>
            <p:cNvSpPr>
              <a:spLocks noChangeShapeType="1"/>
            </p:cNvSpPr>
            <p:nvPr/>
          </p:nvSpPr>
          <p:spPr bwMode="auto">
            <a:xfrm flipV="1">
              <a:off x="915" y="1372"/>
              <a:ext cx="1088" cy="127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Text Box 8"/>
            <p:cNvSpPr txBox="1">
              <a:spLocks noChangeArrowheads="1"/>
            </p:cNvSpPr>
            <p:nvPr/>
          </p:nvSpPr>
          <p:spPr bwMode="auto">
            <a:xfrm>
              <a:off x="679" y="2678"/>
              <a:ext cx="20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>
                  <a:solidFill>
                    <a:schemeClr val="accent2"/>
                  </a:solidFill>
                </a:rPr>
                <a:t>O</a:t>
              </a:r>
              <a:endParaRPr kumimoji="0" lang="en-US" altLang="zh-CN" sz="3200" b="1">
                <a:solidFill>
                  <a:schemeClr val="accent2"/>
                </a:solidFill>
                <a:latin typeface="Verdana" pitchFamily="34" charset="0"/>
              </a:endParaRPr>
            </a:p>
          </p:txBody>
        </p:sp>
        <p:sp>
          <p:nvSpPr>
            <p:cNvPr id="19485" name="Text Box 9"/>
            <p:cNvSpPr txBox="1">
              <a:spLocks noChangeArrowheads="1"/>
            </p:cNvSpPr>
            <p:nvPr/>
          </p:nvSpPr>
          <p:spPr bwMode="auto">
            <a:xfrm>
              <a:off x="2400" y="2592"/>
              <a:ext cx="31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>
                  <a:solidFill>
                    <a:schemeClr val="accent2"/>
                  </a:solidFill>
                </a:rPr>
                <a:t>A</a:t>
              </a:r>
              <a:endParaRPr kumimoji="0" lang="en-US" altLang="zh-CN" sz="3200" b="1">
                <a:solidFill>
                  <a:schemeClr val="accent2"/>
                </a:solidFill>
                <a:latin typeface="Verdana" pitchFamily="34" charset="0"/>
              </a:endParaRPr>
            </a:p>
          </p:txBody>
        </p:sp>
        <p:sp>
          <p:nvSpPr>
            <p:cNvPr id="19486" name="Text Box 10"/>
            <p:cNvSpPr txBox="1">
              <a:spLocks noChangeArrowheads="1"/>
            </p:cNvSpPr>
            <p:nvPr/>
          </p:nvSpPr>
          <p:spPr bwMode="auto">
            <a:xfrm>
              <a:off x="1687" y="1152"/>
              <a:ext cx="38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>
                  <a:solidFill>
                    <a:schemeClr val="accent2"/>
                  </a:solidFill>
                </a:rPr>
                <a:t>B</a:t>
              </a:r>
              <a:endParaRPr kumimoji="0" lang="en-US" altLang="zh-CN" sz="3200" b="1">
                <a:solidFill>
                  <a:schemeClr val="accent2"/>
                </a:solidFill>
                <a:latin typeface="Verdana" pitchFamily="34" charset="0"/>
              </a:endParaRPr>
            </a:p>
          </p:txBody>
        </p:sp>
      </p:grpSp>
      <p:grpSp>
        <p:nvGrpSpPr>
          <p:cNvPr id="22569" name="Group 41"/>
          <p:cNvGrpSpPr>
            <a:grpSpLocks/>
          </p:cNvGrpSpPr>
          <p:nvPr/>
        </p:nvGrpSpPr>
        <p:grpSpPr bwMode="auto">
          <a:xfrm>
            <a:off x="5632450" y="3562350"/>
            <a:ext cx="3190875" cy="674688"/>
            <a:chOff x="3548" y="2484"/>
            <a:chExt cx="2010" cy="425"/>
          </a:xfrm>
        </p:grpSpPr>
        <p:sp>
          <p:nvSpPr>
            <p:cNvPr id="19474" name="Line 17"/>
            <p:cNvSpPr>
              <a:spLocks noChangeShapeType="1"/>
            </p:cNvSpPr>
            <p:nvPr/>
          </p:nvSpPr>
          <p:spPr bwMode="auto">
            <a:xfrm>
              <a:off x="3749" y="2496"/>
              <a:ext cx="1723" cy="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75" name="Group 37"/>
            <p:cNvGrpSpPr>
              <a:grpSpLocks/>
            </p:cNvGrpSpPr>
            <p:nvPr/>
          </p:nvGrpSpPr>
          <p:grpSpPr bwMode="auto">
            <a:xfrm>
              <a:off x="5184" y="2496"/>
              <a:ext cx="374" cy="382"/>
              <a:chOff x="2774" y="3372"/>
              <a:chExt cx="374" cy="382"/>
            </a:xfrm>
          </p:grpSpPr>
          <p:sp>
            <p:nvSpPr>
              <p:cNvPr id="19480" name="Text Box 31"/>
              <p:cNvSpPr txBox="1">
                <a:spLocks noChangeArrowheads="1"/>
              </p:cNvSpPr>
              <p:nvPr/>
            </p:nvSpPr>
            <p:spPr bwMode="auto">
              <a:xfrm>
                <a:off x="2774" y="3372"/>
                <a:ext cx="301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200" b="1"/>
                  <a:t>A</a:t>
                </a:r>
              </a:p>
            </p:txBody>
          </p:sp>
          <p:sp>
            <p:nvSpPr>
              <p:cNvPr id="19481" name="Text Box 34"/>
              <p:cNvSpPr txBox="1">
                <a:spLocks noChangeArrowheads="1"/>
              </p:cNvSpPr>
              <p:nvPr/>
            </p:nvSpPr>
            <p:spPr bwMode="auto">
              <a:xfrm>
                <a:off x="2952" y="3504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000" b="1"/>
                  <a:t>1</a:t>
                </a:r>
              </a:p>
            </p:txBody>
          </p:sp>
        </p:grpSp>
        <p:grpSp>
          <p:nvGrpSpPr>
            <p:cNvPr id="19476" name="Group 38"/>
            <p:cNvGrpSpPr>
              <a:grpSpLocks/>
            </p:cNvGrpSpPr>
            <p:nvPr/>
          </p:nvGrpSpPr>
          <p:grpSpPr bwMode="auto">
            <a:xfrm>
              <a:off x="3548" y="2544"/>
              <a:ext cx="388" cy="365"/>
              <a:chOff x="3120" y="3168"/>
              <a:chExt cx="388" cy="365"/>
            </a:xfrm>
          </p:grpSpPr>
          <p:sp>
            <p:nvSpPr>
              <p:cNvPr id="19478" name="Text Box 32"/>
              <p:cNvSpPr txBox="1">
                <a:spLocks noChangeArrowheads="1"/>
              </p:cNvSpPr>
              <p:nvPr/>
            </p:nvSpPr>
            <p:spPr bwMode="auto">
              <a:xfrm>
                <a:off x="3120" y="3168"/>
                <a:ext cx="315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200" b="1"/>
                  <a:t>O</a:t>
                </a:r>
              </a:p>
            </p:txBody>
          </p:sp>
          <p:sp>
            <p:nvSpPr>
              <p:cNvPr id="19479" name="Text Box 35"/>
              <p:cNvSpPr txBox="1">
                <a:spLocks noChangeArrowheads="1"/>
              </p:cNvSpPr>
              <p:nvPr/>
            </p:nvSpPr>
            <p:spPr bwMode="auto">
              <a:xfrm>
                <a:off x="3312" y="3264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000" b="1"/>
                  <a:t>1</a:t>
                </a:r>
              </a:p>
            </p:txBody>
          </p:sp>
        </p:grpSp>
        <p:sp>
          <p:nvSpPr>
            <p:cNvPr id="19477" name="Oval 40"/>
            <p:cNvSpPr>
              <a:spLocks noChangeArrowheads="1"/>
            </p:cNvSpPr>
            <p:nvPr/>
          </p:nvSpPr>
          <p:spPr bwMode="auto">
            <a:xfrm flipH="1">
              <a:off x="3732" y="2484"/>
              <a:ext cx="45" cy="45"/>
            </a:xfrm>
            <a:prstGeom prst="ellipse">
              <a:avLst/>
            </a:prstGeom>
            <a:solidFill>
              <a:schemeClr val="tx1"/>
            </a:solidFill>
            <a:ln w="349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zh-CN" sz="2000">
                <a:latin typeface="Verdana" pitchFamily="34" charset="0"/>
              </a:endParaRPr>
            </a:p>
          </p:txBody>
        </p:sp>
      </p:grpSp>
      <p:sp>
        <p:nvSpPr>
          <p:cNvPr id="22570" name="Text Box 42"/>
          <p:cNvSpPr txBox="1">
            <a:spLocks noChangeArrowheads="1"/>
          </p:cNvSpPr>
          <p:nvPr/>
        </p:nvSpPr>
        <p:spPr bwMode="auto">
          <a:xfrm>
            <a:off x="838200" y="45720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zh-CN" altLang="en-US" sz="2800" b="1">
                <a:latin typeface="华文行楷" pitchFamily="2" charset="-122"/>
                <a:ea typeface="黑体" pitchFamily="2" charset="-122"/>
              </a:rPr>
              <a:t>量已知角</a:t>
            </a:r>
            <a:endParaRPr kumimoji="0" lang="zh-CN" altLang="en-US" sz="2800" b="1">
              <a:latin typeface="宋体" pitchFamily="2" charset="-122"/>
              <a:ea typeface="黑体" pitchFamily="2" charset="-122"/>
            </a:endParaRPr>
          </a:p>
        </p:txBody>
      </p:sp>
      <p:sp>
        <p:nvSpPr>
          <p:cNvPr id="22571" name="Text Box 43"/>
          <p:cNvSpPr txBox="1">
            <a:spLocks noChangeArrowheads="1"/>
          </p:cNvSpPr>
          <p:nvPr/>
        </p:nvSpPr>
        <p:spPr bwMode="auto">
          <a:xfrm>
            <a:off x="3505200" y="45720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zh-CN" altLang="en-US" sz="2800" b="1">
                <a:latin typeface="华文行楷" pitchFamily="2" charset="-122"/>
                <a:ea typeface="黑体" pitchFamily="2" charset="-122"/>
              </a:rPr>
              <a:t>画射线</a:t>
            </a:r>
            <a:endParaRPr kumimoji="0" lang="zh-CN" altLang="en-US" sz="2800" b="1">
              <a:latin typeface="宋体" pitchFamily="2" charset="-122"/>
              <a:ea typeface="黑体" pitchFamily="2" charset="-122"/>
            </a:endParaRPr>
          </a:p>
        </p:txBody>
      </p:sp>
      <p:sp>
        <p:nvSpPr>
          <p:cNvPr id="22572" name="Rectangle 44"/>
          <p:cNvSpPr>
            <a:spLocks noChangeArrowheads="1"/>
          </p:cNvSpPr>
          <p:nvPr/>
        </p:nvSpPr>
        <p:spPr bwMode="auto">
          <a:xfrm>
            <a:off x="5638800" y="4572000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800" b="1">
                <a:latin typeface="华文行楷" pitchFamily="2" charset="-122"/>
                <a:ea typeface="黑体" pitchFamily="2" charset="-122"/>
              </a:rPr>
              <a:t>描点</a:t>
            </a:r>
            <a:endParaRPr kumimoji="0" lang="zh-CN" altLang="en-US" sz="2800" b="1">
              <a:latin typeface="宋体" pitchFamily="2" charset="-122"/>
              <a:ea typeface="黑体" pitchFamily="2" charset="-122"/>
            </a:endParaRPr>
          </a:p>
        </p:txBody>
      </p:sp>
      <p:grpSp>
        <p:nvGrpSpPr>
          <p:cNvPr id="22577" name="Group 49"/>
          <p:cNvGrpSpPr>
            <a:grpSpLocks/>
          </p:cNvGrpSpPr>
          <p:nvPr/>
        </p:nvGrpSpPr>
        <p:grpSpPr bwMode="auto">
          <a:xfrm>
            <a:off x="6400800" y="1935163"/>
            <a:ext cx="581025" cy="644525"/>
            <a:chOff x="4032" y="1219"/>
            <a:chExt cx="366" cy="406"/>
          </a:xfrm>
        </p:grpSpPr>
        <p:sp>
          <p:nvSpPr>
            <p:cNvPr id="19470" name="Oval 19"/>
            <p:cNvSpPr>
              <a:spLocks noChangeArrowheads="1"/>
            </p:cNvSpPr>
            <p:nvPr/>
          </p:nvSpPr>
          <p:spPr bwMode="auto">
            <a:xfrm flipH="1">
              <a:off x="4303" y="1580"/>
              <a:ext cx="45" cy="4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zh-CN" sz="2800">
                <a:latin typeface="Verdana" pitchFamily="34" charset="0"/>
              </a:endParaRPr>
            </a:p>
          </p:txBody>
        </p:sp>
        <p:grpSp>
          <p:nvGrpSpPr>
            <p:cNvPr id="19471" name="Group 48"/>
            <p:cNvGrpSpPr>
              <a:grpSpLocks/>
            </p:cNvGrpSpPr>
            <p:nvPr/>
          </p:nvGrpSpPr>
          <p:grpSpPr bwMode="auto">
            <a:xfrm>
              <a:off x="4032" y="1219"/>
              <a:ext cx="366" cy="365"/>
              <a:chOff x="4032" y="1219"/>
              <a:chExt cx="366" cy="365"/>
            </a:xfrm>
          </p:grpSpPr>
          <p:sp>
            <p:nvSpPr>
              <p:cNvPr id="19472" name="Rectangle 46"/>
              <p:cNvSpPr>
                <a:spLocks noChangeArrowheads="1"/>
              </p:cNvSpPr>
              <p:nvPr/>
            </p:nvSpPr>
            <p:spPr bwMode="auto">
              <a:xfrm>
                <a:off x="4032" y="1219"/>
                <a:ext cx="287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0" lang="en-US" altLang="zh-CN" sz="3200" b="1"/>
                  <a:t>B</a:t>
                </a:r>
              </a:p>
            </p:txBody>
          </p:sp>
          <p:sp>
            <p:nvSpPr>
              <p:cNvPr id="19473" name="Rectangle 47"/>
              <p:cNvSpPr>
                <a:spLocks noChangeArrowheads="1"/>
              </p:cNvSpPr>
              <p:nvPr/>
            </p:nvSpPr>
            <p:spPr bwMode="auto">
              <a:xfrm>
                <a:off x="4202" y="1319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0" lang="en-US" altLang="zh-CN" sz="2000" b="1"/>
                  <a:t>1</a:t>
                </a:r>
              </a:p>
            </p:txBody>
          </p:sp>
        </p:grpSp>
      </p:grpSp>
      <p:sp>
        <p:nvSpPr>
          <p:cNvPr id="22578" name="Text Box 50"/>
          <p:cNvSpPr txBox="1">
            <a:spLocks noChangeArrowheads="1"/>
          </p:cNvSpPr>
          <p:nvPr/>
        </p:nvSpPr>
        <p:spPr bwMode="auto">
          <a:xfrm>
            <a:off x="0" y="5195888"/>
            <a:ext cx="3276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对心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对线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读数</a:t>
            </a:r>
            <a:endParaRPr kumimoji="0"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22579" name="Rectangle 51"/>
          <p:cNvSpPr>
            <a:spLocks noChangeArrowheads="1"/>
          </p:cNvSpPr>
          <p:nvPr/>
        </p:nvSpPr>
        <p:spPr bwMode="auto">
          <a:xfrm>
            <a:off x="5029200" y="5272088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对心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对线</a:t>
            </a:r>
            <a:endParaRPr kumimoji="0"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22570" grpId="0" autoUpdateAnimBg="0"/>
      <p:bldP spid="22571" grpId="0" autoUpdateAnimBg="0"/>
      <p:bldP spid="22572" grpId="0" autoUpdateAnimBg="0"/>
      <p:bldP spid="22578" grpId="0" autoUpdateAnimBg="0"/>
      <p:bldP spid="2257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68" name="Group 1064"/>
          <p:cNvGrpSpPr>
            <a:grpSpLocks/>
          </p:cNvGrpSpPr>
          <p:nvPr/>
        </p:nvGrpSpPr>
        <p:grpSpPr bwMode="auto">
          <a:xfrm>
            <a:off x="1277938" y="4010025"/>
            <a:ext cx="6477000" cy="579438"/>
            <a:chOff x="864" y="3456"/>
            <a:chExt cx="4080" cy="365"/>
          </a:xfrm>
        </p:grpSpPr>
        <p:sp>
          <p:nvSpPr>
            <p:cNvPr id="20525" name="Text Box 1065"/>
            <p:cNvSpPr txBox="1">
              <a:spLocks noChangeArrowheads="1"/>
            </p:cNvSpPr>
            <p:nvPr/>
          </p:nvSpPr>
          <p:spPr bwMode="auto">
            <a:xfrm>
              <a:off x="864" y="3456"/>
              <a:ext cx="408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所以</a:t>
              </a:r>
              <a:r>
                <a:rPr kumimoji="0" lang="zh-CN" altLang="en-US" sz="3200" b="1">
                  <a:solidFill>
                    <a:srgbClr val="FF0000"/>
                  </a:solidFill>
                  <a:latin typeface="宋体" pitchFamily="2" charset="-122"/>
                </a:rPr>
                <a:t>∠</a:t>
              </a:r>
              <a:r>
                <a:rPr kumimoji="0" lang="en-US" altLang="zh-CN" sz="3200" b="1">
                  <a:solidFill>
                    <a:srgbClr val="FF0000"/>
                  </a:solidFill>
                  <a:latin typeface="宋体" pitchFamily="2" charset="-122"/>
                </a:rPr>
                <a:t>A O B </a:t>
              </a:r>
              <a:r>
                <a:rPr kumimoji="0" lang="zh-CN" altLang="en-US" sz="2800" b="1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就是我们所要作的角</a:t>
              </a:r>
              <a:r>
                <a:rPr kumimoji="0" lang="en-US" altLang="zh-CN" sz="2800" b="1">
                  <a:solidFill>
                    <a:srgbClr val="FF0000"/>
                  </a:solidFill>
                  <a:latin typeface="宋体" pitchFamily="2" charset="-122"/>
                </a:rPr>
                <a:t>.</a:t>
              </a:r>
            </a:p>
          </p:txBody>
        </p:sp>
        <p:sp>
          <p:nvSpPr>
            <p:cNvPr id="20526" name="Text Box 1066"/>
            <p:cNvSpPr txBox="1">
              <a:spLocks noChangeArrowheads="1"/>
            </p:cNvSpPr>
            <p:nvPr/>
          </p:nvSpPr>
          <p:spPr bwMode="auto">
            <a:xfrm>
              <a:off x="2097" y="3600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20527" name="Text Box 1067"/>
            <p:cNvSpPr txBox="1">
              <a:spLocks noChangeArrowheads="1"/>
            </p:cNvSpPr>
            <p:nvPr/>
          </p:nvSpPr>
          <p:spPr bwMode="auto">
            <a:xfrm>
              <a:off x="2359" y="3600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20528" name="Text Box 1068"/>
            <p:cNvSpPr txBox="1">
              <a:spLocks noChangeArrowheads="1"/>
            </p:cNvSpPr>
            <p:nvPr/>
          </p:nvSpPr>
          <p:spPr bwMode="auto">
            <a:xfrm>
              <a:off x="2614" y="3600"/>
              <a:ext cx="1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20483" name="Group 1057"/>
          <p:cNvGrpSpPr>
            <a:grpSpLocks/>
          </p:cNvGrpSpPr>
          <p:nvPr/>
        </p:nvGrpSpPr>
        <p:grpSpPr bwMode="auto">
          <a:xfrm>
            <a:off x="0" y="304800"/>
            <a:ext cx="8823325" cy="5472113"/>
            <a:chOff x="0" y="192"/>
            <a:chExt cx="5558" cy="3447"/>
          </a:xfrm>
        </p:grpSpPr>
        <p:pic>
          <p:nvPicPr>
            <p:cNvPr id="20495" name="Picture 1027" descr="A240335010"/>
            <p:cNvPicPr>
              <a:picLocks noChangeAspect="1" noChangeArrowheads="1"/>
            </p:cNvPicPr>
            <p:nvPr/>
          </p:nvPicPr>
          <p:blipFill>
            <a:blip r:embed="rId2">
              <a:lum bright="-30000"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0"/>
              <a:ext cx="2042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96" name="Group 1028"/>
            <p:cNvGrpSpPr>
              <a:grpSpLocks/>
            </p:cNvGrpSpPr>
            <p:nvPr/>
          </p:nvGrpSpPr>
          <p:grpSpPr bwMode="auto">
            <a:xfrm>
              <a:off x="336" y="192"/>
              <a:ext cx="2784" cy="442"/>
              <a:chOff x="336" y="192"/>
              <a:chExt cx="2784" cy="442"/>
            </a:xfrm>
          </p:grpSpPr>
          <p:sp>
            <p:nvSpPr>
              <p:cNvPr id="20523" name="Text Box 1029"/>
              <p:cNvSpPr txBox="1">
                <a:spLocks noChangeArrowheads="1"/>
              </p:cNvSpPr>
              <p:nvPr/>
            </p:nvSpPr>
            <p:spPr bwMode="auto">
              <a:xfrm>
                <a:off x="576" y="192"/>
                <a:ext cx="2544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600" b="1">
                    <a:solidFill>
                      <a:srgbClr val="000000"/>
                    </a:solidFill>
                    <a:latin typeface="华文行楷" pitchFamily="2" charset="-122"/>
                    <a:ea typeface="华文行楷" pitchFamily="2" charset="-122"/>
                  </a:rPr>
                  <a:t> </a:t>
                </a:r>
                <a:r>
                  <a:rPr kumimoji="0" lang="zh-CN" altLang="en-US" sz="4000" b="1" u="sng">
                    <a:solidFill>
                      <a:schemeClr val="accent2"/>
                    </a:solidFill>
                    <a:latin typeface="华文行楷" pitchFamily="2" charset="-122"/>
                    <a:ea typeface="华文行楷" pitchFamily="2" charset="-122"/>
                  </a:rPr>
                  <a:t>用量角器画角</a:t>
                </a:r>
              </a:p>
            </p:txBody>
          </p:sp>
          <p:pic>
            <p:nvPicPr>
              <p:cNvPr id="20524" name="Picture 1030" descr="地球5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240"/>
                <a:ext cx="336" cy="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497" name="Text Box 1031"/>
            <p:cNvSpPr txBox="1">
              <a:spLocks noChangeArrowheads="1"/>
            </p:cNvSpPr>
            <p:nvPr/>
          </p:nvSpPr>
          <p:spPr bwMode="auto">
            <a:xfrm>
              <a:off x="576" y="537"/>
              <a:ext cx="41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en-US" altLang="zh-CN" sz="2800" b="1">
                  <a:solidFill>
                    <a:srgbClr val="FF0000"/>
                  </a:solidFill>
                  <a:latin typeface="Verdana" pitchFamily="34" charset="0"/>
                </a:rPr>
                <a:t>●</a:t>
              </a:r>
              <a:r>
                <a:rPr kumimoji="0" lang="zh-CN" altLang="en-US" sz="2800" b="1">
                  <a:solidFill>
                    <a:srgbClr val="000000"/>
                  </a:solidFill>
                  <a:latin typeface="Verdana" pitchFamily="34" charset="0"/>
                </a:rPr>
                <a:t>你会利用量角器画一个角等于</a:t>
              </a:r>
              <a:r>
                <a:rPr kumimoji="0"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∠</a:t>
              </a:r>
              <a:r>
                <a:rPr kumimoji="0" lang="en-US" altLang="zh-CN" sz="2800" b="1">
                  <a:solidFill>
                    <a:srgbClr val="000000"/>
                  </a:solidFill>
                  <a:latin typeface="宋体" pitchFamily="2" charset="-122"/>
                </a:rPr>
                <a:t>AOB</a:t>
              </a:r>
              <a:r>
                <a:rPr kumimoji="0"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吗？</a:t>
              </a:r>
            </a:p>
          </p:txBody>
        </p:sp>
        <p:grpSp>
          <p:nvGrpSpPr>
            <p:cNvPr id="20498" name="Group 1032"/>
            <p:cNvGrpSpPr>
              <a:grpSpLocks/>
            </p:cNvGrpSpPr>
            <p:nvPr/>
          </p:nvGrpSpPr>
          <p:grpSpPr bwMode="auto">
            <a:xfrm>
              <a:off x="768" y="768"/>
              <a:ext cx="2035" cy="1852"/>
              <a:chOff x="679" y="1152"/>
              <a:chExt cx="2035" cy="1852"/>
            </a:xfrm>
          </p:grpSpPr>
          <p:sp>
            <p:nvSpPr>
              <p:cNvPr id="20518" name="Line 1033"/>
              <p:cNvSpPr>
                <a:spLocks noChangeShapeType="1"/>
              </p:cNvSpPr>
              <p:nvPr/>
            </p:nvSpPr>
            <p:spPr bwMode="auto">
              <a:xfrm>
                <a:off x="919" y="2630"/>
                <a:ext cx="1723" cy="0"/>
              </a:xfrm>
              <a:prstGeom prst="line">
                <a:avLst/>
              </a:prstGeom>
              <a:noFill/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9" name="Line 1034"/>
              <p:cNvSpPr>
                <a:spLocks noChangeShapeType="1"/>
              </p:cNvSpPr>
              <p:nvPr/>
            </p:nvSpPr>
            <p:spPr bwMode="auto">
              <a:xfrm flipV="1">
                <a:off x="915" y="1372"/>
                <a:ext cx="1088" cy="1270"/>
              </a:xfrm>
              <a:prstGeom prst="line">
                <a:avLst/>
              </a:prstGeom>
              <a:noFill/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0" name="Text Box 1035"/>
              <p:cNvSpPr txBox="1">
                <a:spLocks noChangeArrowheads="1"/>
              </p:cNvSpPr>
              <p:nvPr/>
            </p:nvSpPr>
            <p:spPr bwMode="auto">
              <a:xfrm>
                <a:off x="679" y="2678"/>
                <a:ext cx="207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O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  <p:sp>
            <p:nvSpPr>
              <p:cNvPr id="20521" name="Text Box 1036"/>
              <p:cNvSpPr txBox="1">
                <a:spLocks noChangeArrowheads="1"/>
              </p:cNvSpPr>
              <p:nvPr/>
            </p:nvSpPr>
            <p:spPr bwMode="auto">
              <a:xfrm>
                <a:off x="2400" y="2592"/>
                <a:ext cx="31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A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  <p:sp>
            <p:nvSpPr>
              <p:cNvPr id="20522" name="Text Box 1037"/>
              <p:cNvSpPr txBox="1">
                <a:spLocks noChangeArrowheads="1"/>
              </p:cNvSpPr>
              <p:nvPr/>
            </p:nvSpPr>
            <p:spPr bwMode="auto">
              <a:xfrm>
                <a:off x="1687" y="1152"/>
                <a:ext cx="38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B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</p:grpSp>
        <p:grpSp>
          <p:nvGrpSpPr>
            <p:cNvPr id="20499" name="Group 1038"/>
            <p:cNvGrpSpPr>
              <a:grpSpLocks/>
            </p:cNvGrpSpPr>
            <p:nvPr/>
          </p:nvGrpSpPr>
          <p:grpSpPr bwMode="auto">
            <a:xfrm>
              <a:off x="3548" y="2244"/>
              <a:ext cx="2010" cy="425"/>
              <a:chOff x="3548" y="2484"/>
              <a:chExt cx="2010" cy="425"/>
            </a:xfrm>
          </p:grpSpPr>
          <p:sp>
            <p:nvSpPr>
              <p:cNvPr id="20510" name="Line 1039"/>
              <p:cNvSpPr>
                <a:spLocks noChangeShapeType="1"/>
              </p:cNvSpPr>
              <p:nvPr/>
            </p:nvSpPr>
            <p:spPr bwMode="auto">
              <a:xfrm>
                <a:off x="3749" y="2496"/>
                <a:ext cx="1723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0511" name="Group 1040"/>
              <p:cNvGrpSpPr>
                <a:grpSpLocks/>
              </p:cNvGrpSpPr>
              <p:nvPr/>
            </p:nvGrpSpPr>
            <p:grpSpPr bwMode="auto">
              <a:xfrm>
                <a:off x="5184" y="2496"/>
                <a:ext cx="374" cy="382"/>
                <a:chOff x="2774" y="3372"/>
                <a:chExt cx="374" cy="382"/>
              </a:xfrm>
            </p:grpSpPr>
            <p:sp>
              <p:nvSpPr>
                <p:cNvPr id="20516" name="Text Box 1041"/>
                <p:cNvSpPr txBox="1">
                  <a:spLocks noChangeArrowheads="1"/>
                </p:cNvSpPr>
                <p:nvPr/>
              </p:nvSpPr>
              <p:spPr bwMode="auto">
                <a:xfrm>
                  <a:off x="2774" y="3372"/>
                  <a:ext cx="301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3200" b="1"/>
                    <a:t>A</a:t>
                  </a:r>
                </a:p>
              </p:txBody>
            </p:sp>
            <p:sp>
              <p:nvSpPr>
                <p:cNvPr id="20517" name="Text Box 1042"/>
                <p:cNvSpPr txBox="1">
                  <a:spLocks noChangeArrowheads="1"/>
                </p:cNvSpPr>
                <p:nvPr/>
              </p:nvSpPr>
              <p:spPr bwMode="auto">
                <a:xfrm>
                  <a:off x="2952" y="3504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2000" b="1"/>
                    <a:t>1</a:t>
                  </a:r>
                </a:p>
              </p:txBody>
            </p:sp>
          </p:grpSp>
          <p:grpSp>
            <p:nvGrpSpPr>
              <p:cNvPr id="20512" name="Group 1043"/>
              <p:cNvGrpSpPr>
                <a:grpSpLocks/>
              </p:cNvGrpSpPr>
              <p:nvPr/>
            </p:nvGrpSpPr>
            <p:grpSpPr bwMode="auto">
              <a:xfrm>
                <a:off x="3548" y="2544"/>
                <a:ext cx="388" cy="365"/>
                <a:chOff x="3120" y="3168"/>
                <a:chExt cx="388" cy="365"/>
              </a:xfrm>
            </p:grpSpPr>
            <p:sp>
              <p:nvSpPr>
                <p:cNvPr id="20514" name="Text Box 1044"/>
                <p:cNvSpPr txBox="1">
                  <a:spLocks noChangeArrowheads="1"/>
                </p:cNvSpPr>
                <p:nvPr/>
              </p:nvSpPr>
              <p:spPr bwMode="auto">
                <a:xfrm>
                  <a:off x="3120" y="3168"/>
                  <a:ext cx="315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3200" b="1"/>
                    <a:t>O</a:t>
                  </a:r>
                </a:p>
              </p:txBody>
            </p:sp>
            <p:sp>
              <p:nvSpPr>
                <p:cNvPr id="20515" name="Text Box 1045"/>
                <p:cNvSpPr txBox="1">
                  <a:spLocks noChangeArrowheads="1"/>
                </p:cNvSpPr>
                <p:nvPr/>
              </p:nvSpPr>
              <p:spPr bwMode="auto">
                <a:xfrm>
                  <a:off x="3312" y="3264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2000" b="1"/>
                    <a:t>1</a:t>
                  </a:r>
                </a:p>
              </p:txBody>
            </p:sp>
          </p:grpSp>
          <p:sp>
            <p:nvSpPr>
              <p:cNvPr id="20513" name="Oval 1046"/>
              <p:cNvSpPr>
                <a:spLocks noChangeArrowheads="1"/>
              </p:cNvSpPr>
              <p:nvPr/>
            </p:nvSpPr>
            <p:spPr bwMode="auto">
              <a:xfrm flipH="1">
                <a:off x="3732" y="2484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49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2000">
                  <a:latin typeface="Verdana" pitchFamily="34" charset="0"/>
                </a:endParaRPr>
              </a:p>
            </p:txBody>
          </p:sp>
        </p:grpSp>
        <p:sp>
          <p:nvSpPr>
            <p:cNvPr id="20500" name="Text Box 1047"/>
            <p:cNvSpPr txBox="1">
              <a:spLocks noChangeArrowheads="1"/>
            </p:cNvSpPr>
            <p:nvPr/>
          </p:nvSpPr>
          <p:spPr bwMode="auto">
            <a:xfrm>
              <a:off x="528" y="2880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量已知角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0501" name="Text Box 1048"/>
            <p:cNvSpPr txBox="1">
              <a:spLocks noChangeArrowheads="1"/>
            </p:cNvSpPr>
            <p:nvPr/>
          </p:nvSpPr>
          <p:spPr bwMode="auto">
            <a:xfrm>
              <a:off x="2208" y="2880"/>
              <a:ext cx="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画射线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0502" name="Rectangle 1049"/>
            <p:cNvSpPr>
              <a:spLocks noChangeArrowheads="1"/>
            </p:cNvSpPr>
            <p:nvPr/>
          </p:nvSpPr>
          <p:spPr bwMode="auto">
            <a:xfrm>
              <a:off x="3552" y="2880"/>
              <a:ext cx="6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描点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grpSp>
          <p:nvGrpSpPr>
            <p:cNvPr id="20503" name="Group 1050"/>
            <p:cNvGrpSpPr>
              <a:grpSpLocks/>
            </p:cNvGrpSpPr>
            <p:nvPr/>
          </p:nvGrpSpPr>
          <p:grpSpPr bwMode="auto">
            <a:xfrm>
              <a:off x="4032" y="1219"/>
              <a:ext cx="366" cy="406"/>
              <a:chOff x="4032" y="1219"/>
              <a:chExt cx="366" cy="406"/>
            </a:xfrm>
          </p:grpSpPr>
          <p:sp>
            <p:nvSpPr>
              <p:cNvPr id="20506" name="Oval 1051"/>
              <p:cNvSpPr>
                <a:spLocks noChangeArrowheads="1"/>
              </p:cNvSpPr>
              <p:nvPr/>
            </p:nvSpPr>
            <p:spPr bwMode="auto">
              <a:xfrm flipH="1">
                <a:off x="4303" y="1580"/>
                <a:ext cx="45" cy="4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2800">
                  <a:latin typeface="Verdana" pitchFamily="34" charset="0"/>
                </a:endParaRPr>
              </a:p>
            </p:txBody>
          </p:sp>
          <p:grpSp>
            <p:nvGrpSpPr>
              <p:cNvPr id="20507" name="Group 1052"/>
              <p:cNvGrpSpPr>
                <a:grpSpLocks/>
              </p:cNvGrpSpPr>
              <p:nvPr/>
            </p:nvGrpSpPr>
            <p:grpSpPr bwMode="auto">
              <a:xfrm>
                <a:off x="4032" y="1219"/>
                <a:ext cx="366" cy="365"/>
                <a:chOff x="4032" y="1219"/>
                <a:chExt cx="366" cy="365"/>
              </a:xfrm>
            </p:grpSpPr>
            <p:sp>
              <p:nvSpPr>
                <p:cNvPr id="20508" name="Rectangle 1053"/>
                <p:cNvSpPr>
                  <a:spLocks noChangeArrowheads="1"/>
                </p:cNvSpPr>
                <p:nvPr/>
              </p:nvSpPr>
              <p:spPr bwMode="auto">
                <a:xfrm>
                  <a:off x="4032" y="1219"/>
                  <a:ext cx="287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0" lang="en-US" altLang="zh-CN" sz="3200" b="1"/>
                    <a:t>B</a:t>
                  </a:r>
                </a:p>
              </p:txBody>
            </p:sp>
            <p:sp>
              <p:nvSpPr>
                <p:cNvPr id="20509" name="Rectangle 1054"/>
                <p:cNvSpPr>
                  <a:spLocks noChangeArrowheads="1"/>
                </p:cNvSpPr>
                <p:nvPr/>
              </p:nvSpPr>
              <p:spPr bwMode="auto">
                <a:xfrm>
                  <a:off x="4202" y="1319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0" lang="en-US" altLang="zh-CN" sz="2000" b="1"/>
                    <a:t>1</a:t>
                  </a:r>
                </a:p>
              </p:txBody>
            </p:sp>
          </p:grpSp>
        </p:grpSp>
        <p:sp>
          <p:nvSpPr>
            <p:cNvPr id="20504" name="Text Box 1055"/>
            <p:cNvSpPr txBox="1">
              <a:spLocks noChangeArrowheads="1"/>
            </p:cNvSpPr>
            <p:nvPr/>
          </p:nvSpPr>
          <p:spPr bwMode="auto">
            <a:xfrm>
              <a:off x="0" y="3264"/>
              <a:ext cx="20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endParaRPr kumimoji="0" lang="zh-CN" altLang="zh-CN" sz="28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20505" name="Rectangle 1056"/>
            <p:cNvSpPr>
              <a:spLocks noChangeArrowheads="1"/>
            </p:cNvSpPr>
            <p:nvPr/>
          </p:nvSpPr>
          <p:spPr bwMode="auto">
            <a:xfrm>
              <a:off x="3168" y="3312"/>
              <a:ext cx="124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kumimoji="0" lang="zh-CN" altLang="zh-CN" sz="28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48162" name="Group 1058"/>
          <p:cNvGrpSpPr>
            <a:grpSpLocks/>
          </p:cNvGrpSpPr>
          <p:nvPr/>
        </p:nvGrpSpPr>
        <p:grpSpPr bwMode="auto">
          <a:xfrm>
            <a:off x="5926138" y="1174750"/>
            <a:ext cx="1727200" cy="2465388"/>
            <a:chOff x="3760" y="943"/>
            <a:chExt cx="1088" cy="1553"/>
          </a:xfrm>
        </p:grpSpPr>
        <p:sp>
          <p:nvSpPr>
            <p:cNvPr id="20491" name="Line 1059"/>
            <p:cNvSpPr>
              <a:spLocks noChangeShapeType="1"/>
            </p:cNvSpPr>
            <p:nvPr/>
          </p:nvSpPr>
          <p:spPr bwMode="auto">
            <a:xfrm flipV="1">
              <a:off x="3760" y="1226"/>
              <a:ext cx="1088" cy="127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492" name="Group 1060"/>
            <p:cNvGrpSpPr>
              <a:grpSpLocks/>
            </p:cNvGrpSpPr>
            <p:nvPr/>
          </p:nvGrpSpPr>
          <p:grpSpPr bwMode="auto">
            <a:xfrm>
              <a:off x="4464" y="943"/>
              <a:ext cx="308" cy="365"/>
              <a:chOff x="4320" y="3343"/>
              <a:chExt cx="308" cy="365"/>
            </a:xfrm>
          </p:grpSpPr>
          <p:sp>
            <p:nvSpPr>
              <p:cNvPr id="20493" name="Text Box 1061"/>
              <p:cNvSpPr txBox="1">
                <a:spLocks noChangeArrowheads="1"/>
              </p:cNvSpPr>
              <p:nvPr/>
            </p:nvSpPr>
            <p:spPr bwMode="auto">
              <a:xfrm>
                <a:off x="4320" y="3343"/>
                <a:ext cx="116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kumimoji="0" lang="zh-CN" altLang="zh-CN" sz="3200" b="1"/>
              </a:p>
            </p:txBody>
          </p:sp>
          <p:sp>
            <p:nvSpPr>
              <p:cNvPr id="20494" name="Text Box 1062"/>
              <p:cNvSpPr txBox="1">
                <a:spLocks noChangeArrowheads="1"/>
              </p:cNvSpPr>
              <p:nvPr/>
            </p:nvSpPr>
            <p:spPr bwMode="auto">
              <a:xfrm>
                <a:off x="4512" y="3445"/>
                <a:ext cx="11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kumimoji="0" lang="zh-CN" altLang="zh-CN" sz="2000" b="1"/>
              </a:p>
            </p:txBody>
          </p:sp>
        </p:grpSp>
      </p:grpSp>
      <p:sp>
        <p:nvSpPr>
          <p:cNvPr id="48167" name="Text Box 1063"/>
          <p:cNvSpPr txBox="1">
            <a:spLocks noChangeArrowheads="1"/>
          </p:cNvSpPr>
          <p:nvPr/>
        </p:nvSpPr>
        <p:spPr bwMode="auto">
          <a:xfrm>
            <a:off x="7391400" y="45720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zh-CN" altLang="en-US" sz="2800" b="1">
                <a:latin typeface="华文行楷" pitchFamily="2" charset="-122"/>
                <a:ea typeface="黑体" pitchFamily="2" charset="-122"/>
              </a:rPr>
              <a:t>画射线</a:t>
            </a:r>
            <a:endParaRPr kumimoji="0" lang="zh-CN" altLang="en-US" sz="2800" b="1">
              <a:latin typeface="宋体" pitchFamily="2" charset="-122"/>
              <a:ea typeface="黑体" pitchFamily="2" charset="-122"/>
            </a:endParaRPr>
          </a:p>
        </p:txBody>
      </p:sp>
      <p:sp>
        <p:nvSpPr>
          <p:cNvPr id="48177" name="AutoShape 1073"/>
          <p:cNvSpPr>
            <a:spLocks noChangeArrowheads="1"/>
          </p:cNvSpPr>
          <p:nvPr/>
        </p:nvSpPr>
        <p:spPr bwMode="auto">
          <a:xfrm>
            <a:off x="6611938" y="4741863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78" name="AutoShape 1074"/>
          <p:cNvSpPr>
            <a:spLocks noChangeArrowheads="1"/>
          </p:cNvSpPr>
          <p:nvPr/>
        </p:nvSpPr>
        <p:spPr bwMode="auto">
          <a:xfrm>
            <a:off x="2725738" y="4741863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79" name="AutoShape 1075"/>
          <p:cNvSpPr>
            <a:spLocks noChangeArrowheads="1"/>
          </p:cNvSpPr>
          <p:nvPr/>
        </p:nvSpPr>
        <p:spPr bwMode="auto">
          <a:xfrm>
            <a:off x="4859338" y="4741863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9" name="Text Box 1079"/>
          <p:cNvSpPr txBox="1">
            <a:spLocks noChangeArrowheads="1"/>
          </p:cNvSpPr>
          <p:nvPr/>
        </p:nvSpPr>
        <p:spPr bwMode="auto">
          <a:xfrm>
            <a:off x="0" y="5195888"/>
            <a:ext cx="3276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对心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对线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读数</a:t>
            </a:r>
            <a:endParaRPr kumimoji="0"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20490" name="Rectangle 1080"/>
          <p:cNvSpPr>
            <a:spLocks noChangeArrowheads="1"/>
          </p:cNvSpPr>
          <p:nvPr/>
        </p:nvSpPr>
        <p:spPr bwMode="auto">
          <a:xfrm>
            <a:off x="5029200" y="5272088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对心</a:t>
            </a:r>
            <a:r>
              <a:rPr kumimoji="0" lang="zh-CN" altLang="en-US" sz="2800" b="1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kumimoji="0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对线</a:t>
            </a:r>
            <a:endParaRPr kumimoji="0"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7" grpId="0" autoUpdateAnimBg="0"/>
      <p:bldP spid="48177" grpId="0" animBg="1"/>
      <p:bldP spid="48178" grpId="0" animBg="1"/>
      <p:bldP spid="481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7"/>
          <p:cNvGrpSpPr>
            <a:grpSpLocks/>
          </p:cNvGrpSpPr>
          <p:nvPr/>
        </p:nvGrpSpPr>
        <p:grpSpPr bwMode="auto">
          <a:xfrm>
            <a:off x="0" y="304800"/>
            <a:ext cx="8823325" cy="5472113"/>
            <a:chOff x="0" y="192"/>
            <a:chExt cx="5558" cy="3447"/>
          </a:xfrm>
        </p:grpSpPr>
        <p:pic>
          <p:nvPicPr>
            <p:cNvPr id="21525" name="Picture 8" descr="A240335010"/>
            <p:cNvPicPr>
              <a:picLocks noChangeAspect="1" noChangeArrowheads="1"/>
            </p:cNvPicPr>
            <p:nvPr/>
          </p:nvPicPr>
          <p:blipFill>
            <a:blip r:embed="rId3">
              <a:lum bright="-30000"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0"/>
              <a:ext cx="2042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6" name="Group 9"/>
            <p:cNvGrpSpPr>
              <a:grpSpLocks/>
            </p:cNvGrpSpPr>
            <p:nvPr/>
          </p:nvGrpSpPr>
          <p:grpSpPr bwMode="auto">
            <a:xfrm>
              <a:off x="336" y="192"/>
              <a:ext cx="2784" cy="442"/>
              <a:chOff x="336" y="192"/>
              <a:chExt cx="2784" cy="442"/>
            </a:xfrm>
          </p:grpSpPr>
          <p:sp>
            <p:nvSpPr>
              <p:cNvPr id="21553" name="Text Box 10"/>
              <p:cNvSpPr txBox="1">
                <a:spLocks noChangeArrowheads="1"/>
              </p:cNvSpPr>
              <p:nvPr/>
            </p:nvSpPr>
            <p:spPr bwMode="auto">
              <a:xfrm>
                <a:off x="576" y="192"/>
                <a:ext cx="2544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600" b="1">
                    <a:solidFill>
                      <a:srgbClr val="000000"/>
                    </a:solidFill>
                    <a:latin typeface="华文行楷" pitchFamily="2" charset="-122"/>
                    <a:ea typeface="华文行楷" pitchFamily="2" charset="-122"/>
                  </a:rPr>
                  <a:t> </a:t>
                </a:r>
                <a:r>
                  <a:rPr kumimoji="0" lang="zh-CN" altLang="en-US" sz="4000" b="1" u="sng">
                    <a:solidFill>
                      <a:schemeClr val="accent2"/>
                    </a:solidFill>
                    <a:latin typeface="华文行楷" pitchFamily="2" charset="-122"/>
                    <a:ea typeface="华文行楷" pitchFamily="2" charset="-122"/>
                  </a:rPr>
                  <a:t>用量角器画角</a:t>
                </a:r>
              </a:p>
            </p:txBody>
          </p:sp>
          <p:pic>
            <p:nvPicPr>
              <p:cNvPr id="21554" name="Picture 11" descr="地球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240"/>
                <a:ext cx="336" cy="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527" name="Text Box 12"/>
            <p:cNvSpPr txBox="1">
              <a:spLocks noChangeArrowheads="1"/>
            </p:cNvSpPr>
            <p:nvPr/>
          </p:nvSpPr>
          <p:spPr bwMode="auto">
            <a:xfrm>
              <a:off x="576" y="537"/>
              <a:ext cx="41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en-US" altLang="zh-CN" sz="2800" b="1">
                  <a:solidFill>
                    <a:srgbClr val="FF0000"/>
                  </a:solidFill>
                  <a:latin typeface="Verdana" pitchFamily="34" charset="0"/>
                </a:rPr>
                <a:t>●</a:t>
              </a:r>
              <a:r>
                <a:rPr kumimoji="0" lang="zh-CN" altLang="en-US" sz="2800" b="1">
                  <a:solidFill>
                    <a:srgbClr val="000000"/>
                  </a:solidFill>
                  <a:latin typeface="Verdana" pitchFamily="34" charset="0"/>
                </a:rPr>
                <a:t>你会利用量角器画一个角等于</a:t>
              </a:r>
              <a:r>
                <a:rPr kumimoji="0"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∠</a:t>
              </a:r>
              <a:r>
                <a:rPr kumimoji="0" lang="en-US" altLang="zh-CN" sz="2800" b="1">
                  <a:solidFill>
                    <a:srgbClr val="000000"/>
                  </a:solidFill>
                  <a:latin typeface="宋体" pitchFamily="2" charset="-122"/>
                </a:rPr>
                <a:t>AOB</a:t>
              </a:r>
              <a:r>
                <a:rPr kumimoji="0"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吗？</a:t>
              </a:r>
            </a:p>
          </p:txBody>
        </p:sp>
        <p:grpSp>
          <p:nvGrpSpPr>
            <p:cNvPr id="21528" name="Group 13"/>
            <p:cNvGrpSpPr>
              <a:grpSpLocks/>
            </p:cNvGrpSpPr>
            <p:nvPr/>
          </p:nvGrpSpPr>
          <p:grpSpPr bwMode="auto">
            <a:xfrm>
              <a:off x="768" y="768"/>
              <a:ext cx="2035" cy="1852"/>
              <a:chOff x="679" y="1152"/>
              <a:chExt cx="2035" cy="1852"/>
            </a:xfrm>
          </p:grpSpPr>
          <p:sp>
            <p:nvSpPr>
              <p:cNvPr id="21548" name="Line 14"/>
              <p:cNvSpPr>
                <a:spLocks noChangeShapeType="1"/>
              </p:cNvSpPr>
              <p:nvPr/>
            </p:nvSpPr>
            <p:spPr bwMode="auto">
              <a:xfrm>
                <a:off x="919" y="2630"/>
                <a:ext cx="1723" cy="0"/>
              </a:xfrm>
              <a:prstGeom prst="line">
                <a:avLst/>
              </a:prstGeom>
              <a:noFill/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9" name="Line 15"/>
              <p:cNvSpPr>
                <a:spLocks noChangeShapeType="1"/>
              </p:cNvSpPr>
              <p:nvPr/>
            </p:nvSpPr>
            <p:spPr bwMode="auto">
              <a:xfrm flipV="1">
                <a:off x="915" y="1372"/>
                <a:ext cx="1088" cy="1270"/>
              </a:xfrm>
              <a:prstGeom prst="line">
                <a:avLst/>
              </a:prstGeom>
              <a:noFill/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0" name="Text Box 16"/>
              <p:cNvSpPr txBox="1">
                <a:spLocks noChangeArrowheads="1"/>
              </p:cNvSpPr>
              <p:nvPr/>
            </p:nvSpPr>
            <p:spPr bwMode="auto">
              <a:xfrm>
                <a:off x="679" y="2678"/>
                <a:ext cx="207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O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  <p:sp>
            <p:nvSpPr>
              <p:cNvPr id="21551" name="Text Box 17"/>
              <p:cNvSpPr txBox="1">
                <a:spLocks noChangeArrowheads="1"/>
              </p:cNvSpPr>
              <p:nvPr/>
            </p:nvSpPr>
            <p:spPr bwMode="auto">
              <a:xfrm>
                <a:off x="2400" y="2592"/>
                <a:ext cx="31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A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  <p:sp>
            <p:nvSpPr>
              <p:cNvPr id="21552" name="Text Box 18"/>
              <p:cNvSpPr txBox="1">
                <a:spLocks noChangeArrowheads="1"/>
              </p:cNvSpPr>
              <p:nvPr/>
            </p:nvSpPr>
            <p:spPr bwMode="auto">
              <a:xfrm>
                <a:off x="1687" y="1152"/>
                <a:ext cx="38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kumimoji="0" lang="en-US" altLang="zh-CN" sz="3200" b="1">
                    <a:solidFill>
                      <a:schemeClr val="accent2"/>
                    </a:solidFill>
                  </a:rPr>
                  <a:t>B</a:t>
                </a:r>
                <a:endParaRPr kumimoji="0" lang="en-US" altLang="zh-CN" sz="3200" b="1">
                  <a:solidFill>
                    <a:schemeClr val="accent2"/>
                  </a:solidFill>
                  <a:latin typeface="Verdana" pitchFamily="34" charset="0"/>
                </a:endParaRPr>
              </a:p>
            </p:txBody>
          </p:sp>
        </p:grpSp>
        <p:grpSp>
          <p:nvGrpSpPr>
            <p:cNvPr id="21529" name="Group 19"/>
            <p:cNvGrpSpPr>
              <a:grpSpLocks/>
            </p:cNvGrpSpPr>
            <p:nvPr/>
          </p:nvGrpSpPr>
          <p:grpSpPr bwMode="auto">
            <a:xfrm>
              <a:off x="3548" y="2244"/>
              <a:ext cx="2010" cy="425"/>
              <a:chOff x="3548" y="2484"/>
              <a:chExt cx="2010" cy="425"/>
            </a:xfrm>
          </p:grpSpPr>
          <p:sp>
            <p:nvSpPr>
              <p:cNvPr id="21540" name="Line 20"/>
              <p:cNvSpPr>
                <a:spLocks noChangeShapeType="1"/>
              </p:cNvSpPr>
              <p:nvPr/>
            </p:nvSpPr>
            <p:spPr bwMode="auto">
              <a:xfrm>
                <a:off x="3749" y="2496"/>
                <a:ext cx="1723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41" name="Group 21"/>
              <p:cNvGrpSpPr>
                <a:grpSpLocks/>
              </p:cNvGrpSpPr>
              <p:nvPr/>
            </p:nvGrpSpPr>
            <p:grpSpPr bwMode="auto">
              <a:xfrm>
                <a:off x="5184" y="2496"/>
                <a:ext cx="374" cy="382"/>
                <a:chOff x="2774" y="3372"/>
                <a:chExt cx="374" cy="382"/>
              </a:xfrm>
            </p:grpSpPr>
            <p:sp>
              <p:nvSpPr>
                <p:cNvPr id="2154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2774" y="3372"/>
                  <a:ext cx="301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3200" b="1"/>
                    <a:t>A</a:t>
                  </a:r>
                </a:p>
              </p:txBody>
            </p:sp>
            <p:sp>
              <p:nvSpPr>
                <p:cNvPr id="2154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2952" y="3504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2000" b="1"/>
                    <a:t>1</a:t>
                  </a:r>
                </a:p>
              </p:txBody>
            </p:sp>
          </p:grpSp>
          <p:grpSp>
            <p:nvGrpSpPr>
              <p:cNvPr id="21542" name="Group 24"/>
              <p:cNvGrpSpPr>
                <a:grpSpLocks/>
              </p:cNvGrpSpPr>
              <p:nvPr/>
            </p:nvGrpSpPr>
            <p:grpSpPr bwMode="auto">
              <a:xfrm>
                <a:off x="3548" y="2544"/>
                <a:ext cx="388" cy="365"/>
                <a:chOff x="3120" y="3168"/>
                <a:chExt cx="388" cy="365"/>
              </a:xfrm>
            </p:grpSpPr>
            <p:sp>
              <p:nvSpPr>
                <p:cNvPr id="21544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120" y="3168"/>
                  <a:ext cx="315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3200" b="1"/>
                    <a:t>O</a:t>
                  </a:r>
                </a:p>
              </p:txBody>
            </p:sp>
            <p:sp>
              <p:nvSpPr>
                <p:cNvPr id="21545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312" y="3264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0" lang="en-US" altLang="zh-CN" sz="2000" b="1"/>
                    <a:t>1</a:t>
                  </a:r>
                </a:p>
              </p:txBody>
            </p:sp>
          </p:grpSp>
          <p:sp>
            <p:nvSpPr>
              <p:cNvPr id="21543" name="Oval 27"/>
              <p:cNvSpPr>
                <a:spLocks noChangeArrowheads="1"/>
              </p:cNvSpPr>
              <p:nvPr/>
            </p:nvSpPr>
            <p:spPr bwMode="auto">
              <a:xfrm flipH="1">
                <a:off x="3732" y="2484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349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2000">
                  <a:latin typeface="Verdana" pitchFamily="34" charset="0"/>
                </a:endParaRPr>
              </a:p>
            </p:txBody>
          </p:sp>
        </p:grpSp>
        <p:sp>
          <p:nvSpPr>
            <p:cNvPr id="21530" name="Text Box 28"/>
            <p:cNvSpPr txBox="1">
              <a:spLocks noChangeArrowheads="1"/>
            </p:cNvSpPr>
            <p:nvPr/>
          </p:nvSpPr>
          <p:spPr bwMode="auto">
            <a:xfrm>
              <a:off x="528" y="2880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量已知角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1531" name="Text Box 29"/>
            <p:cNvSpPr txBox="1">
              <a:spLocks noChangeArrowheads="1"/>
            </p:cNvSpPr>
            <p:nvPr/>
          </p:nvSpPr>
          <p:spPr bwMode="auto">
            <a:xfrm>
              <a:off x="2208" y="2880"/>
              <a:ext cx="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画射线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1532" name="Rectangle 30"/>
            <p:cNvSpPr>
              <a:spLocks noChangeArrowheads="1"/>
            </p:cNvSpPr>
            <p:nvPr/>
          </p:nvSpPr>
          <p:spPr bwMode="auto">
            <a:xfrm>
              <a:off x="3552" y="2880"/>
              <a:ext cx="6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描点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grpSp>
          <p:nvGrpSpPr>
            <p:cNvPr id="21533" name="Group 31"/>
            <p:cNvGrpSpPr>
              <a:grpSpLocks/>
            </p:cNvGrpSpPr>
            <p:nvPr/>
          </p:nvGrpSpPr>
          <p:grpSpPr bwMode="auto">
            <a:xfrm>
              <a:off x="4032" y="1219"/>
              <a:ext cx="366" cy="406"/>
              <a:chOff x="4032" y="1219"/>
              <a:chExt cx="366" cy="406"/>
            </a:xfrm>
          </p:grpSpPr>
          <p:sp>
            <p:nvSpPr>
              <p:cNvPr id="21536" name="Oval 32"/>
              <p:cNvSpPr>
                <a:spLocks noChangeArrowheads="1"/>
              </p:cNvSpPr>
              <p:nvPr/>
            </p:nvSpPr>
            <p:spPr bwMode="auto">
              <a:xfrm flipH="1">
                <a:off x="4303" y="1580"/>
                <a:ext cx="45" cy="4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0" lang="zh-CN" altLang="zh-CN" sz="2800">
                  <a:latin typeface="Verdana" pitchFamily="34" charset="0"/>
                </a:endParaRPr>
              </a:p>
            </p:txBody>
          </p:sp>
          <p:grpSp>
            <p:nvGrpSpPr>
              <p:cNvPr id="21537" name="Group 33"/>
              <p:cNvGrpSpPr>
                <a:grpSpLocks/>
              </p:cNvGrpSpPr>
              <p:nvPr/>
            </p:nvGrpSpPr>
            <p:grpSpPr bwMode="auto">
              <a:xfrm>
                <a:off x="4032" y="1219"/>
                <a:ext cx="366" cy="365"/>
                <a:chOff x="4032" y="1219"/>
                <a:chExt cx="366" cy="365"/>
              </a:xfrm>
            </p:grpSpPr>
            <p:sp>
              <p:nvSpPr>
                <p:cNvPr id="21538" name="Rectangle 34"/>
                <p:cNvSpPr>
                  <a:spLocks noChangeArrowheads="1"/>
                </p:cNvSpPr>
                <p:nvPr/>
              </p:nvSpPr>
              <p:spPr bwMode="auto">
                <a:xfrm>
                  <a:off x="4032" y="1219"/>
                  <a:ext cx="287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0" lang="en-US" altLang="zh-CN" sz="3200" b="1"/>
                    <a:t>B</a:t>
                  </a:r>
                </a:p>
              </p:txBody>
            </p:sp>
            <p:sp>
              <p:nvSpPr>
                <p:cNvPr id="21539" name="Rectangle 35"/>
                <p:cNvSpPr>
                  <a:spLocks noChangeArrowheads="1"/>
                </p:cNvSpPr>
                <p:nvPr/>
              </p:nvSpPr>
              <p:spPr bwMode="auto">
                <a:xfrm>
                  <a:off x="4202" y="1319"/>
                  <a:ext cx="19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0" lang="en-US" altLang="zh-CN" sz="2000" b="1"/>
                    <a:t>1</a:t>
                  </a:r>
                </a:p>
              </p:txBody>
            </p:sp>
          </p:grpSp>
        </p:grpSp>
        <p:sp>
          <p:nvSpPr>
            <p:cNvPr id="21534" name="Text Box 36"/>
            <p:cNvSpPr txBox="1">
              <a:spLocks noChangeArrowheads="1"/>
            </p:cNvSpPr>
            <p:nvPr/>
          </p:nvSpPr>
          <p:spPr bwMode="auto">
            <a:xfrm>
              <a:off x="0" y="3264"/>
              <a:ext cx="20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endParaRPr kumimoji="0" lang="zh-CN" altLang="zh-CN" sz="28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21535" name="Rectangle 37"/>
            <p:cNvSpPr>
              <a:spLocks noChangeArrowheads="1"/>
            </p:cNvSpPr>
            <p:nvPr/>
          </p:nvSpPr>
          <p:spPr bwMode="auto">
            <a:xfrm>
              <a:off x="3168" y="3312"/>
              <a:ext cx="124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kumimoji="0" lang="zh-CN" altLang="zh-CN" sz="28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</p:grpSp>
      <p:grpSp>
        <p:nvGrpSpPr>
          <p:cNvPr id="21507" name="Group 53"/>
          <p:cNvGrpSpPr>
            <a:grpSpLocks/>
          </p:cNvGrpSpPr>
          <p:nvPr/>
        </p:nvGrpSpPr>
        <p:grpSpPr bwMode="auto">
          <a:xfrm>
            <a:off x="1277938" y="1174750"/>
            <a:ext cx="7485062" cy="3916363"/>
            <a:chOff x="805" y="740"/>
            <a:chExt cx="4715" cy="2467"/>
          </a:xfrm>
        </p:grpSpPr>
        <p:grpSp>
          <p:nvGrpSpPr>
            <p:cNvPr id="21511" name="Group 2"/>
            <p:cNvGrpSpPr>
              <a:grpSpLocks/>
            </p:cNvGrpSpPr>
            <p:nvPr/>
          </p:nvGrpSpPr>
          <p:grpSpPr bwMode="auto">
            <a:xfrm>
              <a:off x="805" y="2526"/>
              <a:ext cx="4080" cy="365"/>
              <a:chOff x="864" y="3456"/>
              <a:chExt cx="4080" cy="365"/>
            </a:xfrm>
          </p:grpSpPr>
          <p:sp>
            <p:nvSpPr>
              <p:cNvPr id="21521" name="Text Box 3"/>
              <p:cNvSpPr txBox="1">
                <a:spLocks noChangeArrowheads="1"/>
              </p:cNvSpPr>
              <p:nvPr/>
            </p:nvSpPr>
            <p:spPr bwMode="auto">
              <a:xfrm>
                <a:off x="864" y="3456"/>
                <a:ext cx="4080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r" eaLnBrk="1" hangingPunct="1">
                  <a:spcBef>
                    <a:spcPct val="50000"/>
                  </a:spcBef>
                </a:pPr>
                <a:r>
                  <a:rPr kumimoji="0" lang="zh-CN" altLang="en-US" sz="2800" b="1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rPr>
                  <a:t>所以</a:t>
                </a:r>
                <a:r>
                  <a:rPr kumimoji="0" lang="zh-CN" altLang="en-US" sz="3200" b="1">
                    <a:solidFill>
                      <a:srgbClr val="FF0000"/>
                    </a:solidFill>
                    <a:latin typeface="宋体" pitchFamily="2" charset="-122"/>
                  </a:rPr>
                  <a:t>∠</a:t>
                </a:r>
                <a:r>
                  <a:rPr kumimoji="0" lang="en-US" altLang="zh-CN" sz="3200" b="1">
                    <a:solidFill>
                      <a:srgbClr val="FF0000"/>
                    </a:solidFill>
                    <a:latin typeface="宋体" pitchFamily="2" charset="-122"/>
                  </a:rPr>
                  <a:t>A O B </a:t>
                </a:r>
                <a:r>
                  <a:rPr kumimoji="0" lang="zh-CN" altLang="en-US" sz="2800" b="1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rPr>
                  <a:t>就是我们所要作的角</a:t>
                </a:r>
                <a:r>
                  <a:rPr kumimoji="0" lang="en-US" altLang="zh-CN" sz="2800" b="1">
                    <a:solidFill>
                      <a:srgbClr val="FF0000"/>
                    </a:solidFill>
                    <a:latin typeface="宋体" pitchFamily="2" charset="-122"/>
                  </a:rPr>
                  <a:t>.</a:t>
                </a:r>
              </a:p>
            </p:txBody>
          </p:sp>
          <p:sp>
            <p:nvSpPr>
              <p:cNvPr id="21522" name="Text Box 4"/>
              <p:cNvSpPr txBox="1">
                <a:spLocks noChangeArrowheads="1"/>
              </p:cNvSpPr>
              <p:nvPr/>
            </p:nvSpPr>
            <p:spPr bwMode="auto">
              <a:xfrm>
                <a:off x="2097" y="3600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rgbClr val="FF0000"/>
                    </a:solidFill>
                  </a:rPr>
                  <a:t>1</a:t>
                </a:r>
              </a:p>
            </p:txBody>
          </p:sp>
          <p:sp>
            <p:nvSpPr>
              <p:cNvPr id="21523" name="Text Box 5"/>
              <p:cNvSpPr txBox="1">
                <a:spLocks noChangeArrowheads="1"/>
              </p:cNvSpPr>
              <p:nvPr/>
            </p:nvSpPr>
            <p:spPr bwMode="auto">
              <a:xfrm>
                <a:off x="2359" y="3600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rgbClr val="FF0000"/>
                    </a:solidFill>
                  </a:rPr>
                  <a:t>1</a:t>
                </a:r>
              </a:p>
            </p:txBody>
          </p:sp>
          <p:sp>
            <p:nvSpPr>
              <p:cNvPr id="21524" name="Text Box 6"/>
              <p:cNvSpPr txBox="1">
                <a:spLocks noChangeArrowheads="1"/>
              </p:cNvSpPr>
              <p:nvPr/>
            </p:nvSpPr>
            <p:spPr bwMode="auto">
              <a:xfrm>
                <a:off x="2614" y="3600"/>
                <a:ext cx="17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grpSp>
          <p:nvGrpSpPr>
            <p:cNvPr id="21512" name="Group 38"/>
            <p:cNvGrpSpPr>
              <a:grpSpLocks/>
            </p:cNvGrpSpPr>
            <p:nvPr/>
          </p:nvGrpSpPr>
          <p:grpSpPr bwMode="auto">
            <a:xfrm>
              <a:off x="3733" y="740"/>
              <a:ext cx="1088" cy="1553"/>
              <a:chOff x="3760" y="943"/>
              <a:chExt cx="1088" cy="1553"/>
            </a:xfrm>
          </p:grpSpPr>
          <p:sp>
            <p:nvSpPr>
              <p:cNvPr id="21517" name="Line 39"/>
              <p:cNvSpPr>
                <a:spLocks noChangeShapeType="1"/>
              </p:cNvSpPr>
              <p:nvPr/>
            </p:nvSpPr>
            <p:spPr bwMode="auto">
              <a:xfrm flipV="1">
                <a:off x="3760" y="1226"/>
                <a:ext cx="1088" cy="127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18" name="Group 40"/>
              <p:cNvGrpSpPr>
                <a:grpSpLocks/>
              </p:cNvGrpSpPr>
              <p:nvPr/>
            </p:nvGrpSpPr>
            <p:grpSpPr bwMode="auto">
              <a:xfrm>
                <a:off x="4464" y="943"/>
                <a:ext cx="308" cy="365"/>
                <a:chOff x="4320" y="3343"/>
                <a:chExt cx="308" cy="365"/>
              </a:xfrm>
            </p:grpSpPr>
            <p:sp>
              <p:nvSpPr>
                <p:cNvPr id="21519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320" y="3343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kumimoji="0" lang="zh-CN" altLang="zh-CN" sz="3200" b="1"/>
                </a:p>
              </p:txBody>
            </p:sp>
            <p:sp>
              <p:nvSpPr>
                <p:cNvPr id="21520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4512" y="3445"/>
                  <a:ext cx="11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kumimoji="0" lang="zh-CN" altLang="zh-CN" sz="2000" b="1"/>
                </a:p>
              </p:txBody>
            </p:sp>
          </p:grpSp>
        </p:grpSp>
        <p:sp>
          <p:nvSpPr>
            <p:cNvPr id="21513" name="Text Box 43"/>
            <p:cNvSpPr txBox="1">
              <a:spLocks noChangeArrowheads="1"/>
            </p:cNvSpPr>
            <p:nvPr/>
          </p:nvSpPr>
          <p:spPr bwMode="auto">
            <a:xfrm>
              <a:off x="4656" y="2880"/>
              <a:ext cx="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2800" b="1">
                  <a:latin typeface="华文行楷" pitchFamily="2" charset="-122"/>
                  <a:ea typeface="黑体" pitchFamily="2" charset="-122"/>
                </a:rPr>
                <a:t>画射线</a:t>
              </a:r>
              <a:endParaRPr kumimoji="0" lang="zh-CN" altLang="en-US" sz="28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1514" name="AutoShape 44"/>
            <p:cNvSpPr>
              <a:spLocks noChangeArrowheads="1"/>
            </p:cNvSpPr>
            <p:nvPr/>
          </p:nvSpPr>
          <p:spPr bwMode="auto">
            <a:xfrm>
              <a:off x="4165" y="2987"/>
              <a:ext cx="528" cy="144"/>
            </a:xfrm>
            <a:prstGeom prst="rightArrow">
              <a:avLst>
                <a:gd name="adj1" fmla="val 50000"/>
                <a:gd name="adj2" fmla="val 91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5" name="AutoShape 45"/>
            <p:cNvSpPr>
              <a:spLocks noChangeArrowheads="1"/>
            </p:cNvSpPr>
            <p:nvPr/>
          </p:nvSpPr>
          <p:spPr bwMode="auto">
            <a:xfrm>
              <a:off x="1717" y="2987"/>
              <a:ext cx="528" cy="144"/>
            </a:xfrm>
            <a:prstGeom prst="rightArrow">
              <a:avLst>
                <a:gd name="adj1" fmla="val 50000"/>
                <a:gd name="adj2" fmla="val 91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6" name="AutoShape 46"/>
            <p:cNvSpPr>
              <a:spLocks noChangeArrowheads="1"/>
            </p:cNvSpPr>
            <p:nvPr/>
          </p:nvSpPr>
          <p:spPr bwMode="auto">
            <a:xfrm>
              <a:off x="3061" y="2987"/>
              <a:ext cx="528" cy="144"/>
            </a:xfrm>
            <a:prstGeom prst="rightArrow">
              <a:avLst>
                <a:gd name="adj1" fmla="val 50000"/>
                <a:gd name="adj2" fmla="val 91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199" name="Group 47"/>
          <p:cNvGrpSpPr>
            <a:grpSpLocks/>
          </p:cNvGrpSpPr>
          <p:nvPr/>
        </p:nvGrpSpPr>
        <p:grpSpPr bwMode="auto">
          <a:xfrm>
            <a:off x="762000" y="5334000"/>
            <a:ext cx="7543800" cy="1036638"/>
            <a:chOff x="624" y="3456"/>
            <a:chExt cx="4752" cy="653"/>
          </a:xfrm>
        </p:grpSpPr>
        <p:sp>
          <p:nvSpPr>
            <p:cNvPr id="21509" name="Text Box 48"/>
            <p:cNvSpPr txBox="1">
              <a:spLocks noChangeArrowheads="1"/>
            </p:cNvSpPr>
            <p:nvPr/>
          </p:nvSpPr>
          <p:spPr bwMode="auto">
            <a:xfrm>
              <a:off x="1056" y="3456"/>
              <a:ext cx="43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3200" b="1">
                  <a:latin typeface="Verdana" pitchFamily="34" charset="0"/>
                  <a:ea typeface="华文行楷" pitchFamily="2" charset="-122"/>
                </a:rPr>
                <a:t>如果只用</a:t>
              </a:r>
              <a:r>
                <a:rPr kumimoji="0" lang="zh-CN" altLang="en-US" sz="3200" b="1">
                  <a:solidFill>
                    <a:srgbClr val="FF0000"/>
                  </a:solidFill>
                  <a:latin typeface="Verdana" pitchFamily="34" charset="0"/>
                  <a:ea typeface="华文行楷" pitchFamily="2" charset="-122"/>
                </a:rPr>
                <a:t>圆规</a:t>
              </a:r>
              <a:r>
                <a:rPr kumimoji="0" lang="zh-CN" altLang="en-US" sz="3200" b="1">
                  <a:latin typeface="Verdana" pitchFamily="34" charset="0"/>
                  <a:ea typeface="华文行楷" pitchFamily="2" charset="-122"/>
                </a:rPr>
                <a:t>和</a:t>
              </a:r>
              <a:r>
                <a:rPr kumimoji="0" lang="zh-CN" altLang="en-US" sz="3200" b="1">
                  <a:solidFill>
                    <a:srgbClr val="FF0000"/>
                  </a:solidFill>
                  <a:latin typeface="Verdana" pitchFamily="34" charset="0"/>
                  <a:ea typeface="华文行楷" pitchFamily="2" charset="-122"/>
                </a:rPr>
                <a:t>没有刻度的直尺</a:t>
              </a:r>
              <a:r>
                <a:rPr kumimoji="0" lang="zh-CN" altLang="en-US" sz="3200" b="1">
                  <a:latin typeface="Verdana" pitchFamily="34" charset="0"/>
                  <a:ea typeface="华文行楷" pitchFamily="2" charset="-122"/>
                </a:rPr>
                <a:t>能画</a:t>
              </a:r>
              <a:endParaRPr kumimoji="0" lang="zh-CN" altLang="en-US" sz="3200" b="1">
                <a:latin typeface="宋体" pitchFamily="2" charset="-122"/>
                <a:ea typeface="黑体" pitchFamily="2" charset="-122"/>
              </a:endParaRPr>
            </a:p>
          </p:txBody>
        </p:sp>
        <p:sp>
          <p:nvSpPr>
            <p:cNvPr id="21510" name="Text Box 49"/>
            <p:cNvSpPr txBox="1">
              <a:spLocks noChangeArrowheads="1"/>
            </p:cNvSpPr>
            <p:nvPr/>
          </p:nvSpPr>
          <p:spPr bwMode="auto">
            <a:xfrm>
              <a:off x="624" y="3744"/>
              <a:ext cx="259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kumimoji="0" lang="zh-CN" altLang="en-US" sz="3200" b="1">
                  <a:latin typeface="Verdana" pitchFamily="34" charset="0"/>
                  <a:ea typeface="华文行楷" pitchFamily="2" charset="-122"/>
                </a:rPr>
                <a:t>一个角等于已知角吗</a:t>
              </a:r>
              <a:r>
                <a:rPr kumimoji="0" lang="en-US" altLang="zh-CN" sz="3200" b="1">
                  <a:latin typeface="Verdana" pitchFamily="34" charset="0"/>
                  <a:ea typeface="华文行楷" pitchFamily="2" charset="-122"/>
                </a:rPr>
                <a:t>?</a:t>
              </a:r>
              <a:endParaRPr kumimoji="0" lang="en-US" altLang="zh-CN" sz="3200" b="1">
                <a:latin typeface="宋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69" name="Picture 69" descr="A240335010"/>
          <p:cNvPicPr>
            <a:picLocks noChangeAspect="1" noChangeArrowheads="1"/>
          </p:cNvPicPr>
          <p:nvPr/>
        </p:nvPicPr>
        <p:blipFill>
          <a:blip r:embed="rId2">
            <a:lum bright="-30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2127250"/>
            <a:ext cx="32416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59" name="Picture 59" descr="A240335010"/>
          <p:cNvPicPr>
            <a:picLocks noChangeAspect="1" noChangeArrowheads="1"/>
          </p:cNvPicPr>
          <p:nvPr/>
        </p:nvPicPr>
        <p:blipFill>
          <a:blip r:embed="rId2">
            <a:lum bright="-30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3763"/>
            <a:ext cx="32416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2" name="Group 38"/>
          <p:cNvGrpSpPr>
            <a:grpSpLocks/>
          </p:cNvGrpSpPr>
          <p:nvPr/>
        </p:nvGrpSpPr>
        <p:grpSpPr bwMode="auto">
          <a:xfrm>
            <a:off x="1230313" y="1447800"/>
            <a:ext cx="3230562" cy="2940050"/>
            <a:chOff x="775" y="2228"/>
            <a:chExt cx="2035" cy="1852"/>
          </a:xfrm>
        </p:grpSpPr>
        <p:sp>
          <p:nvSpPr>
            <p:cNvPr id="22554" name="Line 6"/>
            <p:cNvSpPr>
              <a:spLocks noChangeShapeType="1"/>
            </p:cNvSpPr>
            <p:nvPr/>
          </p:nvSpPr>
          <p:spPr bwMode="auto">
            <a:xfrm>
              <a:off x="1015" y="3706"/>
              <a:ext cx="1723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Line 7"/>
            <p:cNvSpPr>
              <a:spLocks noChangeShapeType="1"/>
            </p:cNvSpPr>
            <p:nvPr/>
          </p:nvSpPr>
          <p:spPr bwMode="auto">
            <a:xfrm flipV="1">
              <a:off x="1011" y="2448"/>
              <a:ext cx="1088" cy="127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Text Box 8"/>
            <p:cNvSpPr txBox="1">
              <a:spLocks noChangeArrowheads="1"/>
            </p:cNvSpPr>
            <p:nvPr/>
          </p:nvSpPr>
          <p:spPr bwMode="auto">
            <a:xfrm>
              <a:off x="775" y="3754"/>
              <a:ext cx="20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O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  <p:sp>
          <p:nvSpPr>
            <p:cNvPr id="22557" name="Text Box 9"/>
            <p:cNvSpPr txBox="1">
              <a:spLocks noChangeArrowheads="1"/>
            </p:cNvSpPr>
            <p:nvPr/>
          </p:nvSpPr>
          <p:spPr bwMode="auto">
            <a:xfrm>
              <a:off x="2496" y="3668"/>
              <a:ext cx="31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A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  <p:sp>
          <p:nvSpPr>
            <p:cNvPr id="22558" name="Text Box 10"/>
            <p:cNvSpPr txBox="1">
              <a:spLocks noChangeArrowheads="1"/>
            </p:cNvSpPr>
            <p:nvPr/>
          </p:nvSpPr>
          <p:spPr bwMode="auto">
            <a:xfrm>
              <a:off x="1783" y="2228"/>
              <a:ext cx="384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kumimoji="0" lang="en-US" altLang="zh-CN" sz="3200" b="1"/>
                <a:t>B</a:t>
              </a:r>
              <a:endParaRPr kumimoji="0" lang="en-US" altLang="zh-CN" sz="3200" b="1">
                <a:latin typeface="Verdana" pitchFamily="34" charset="0"/>
              </a:endParaRPr>
            </a:p>
          </p:txBody>
        </p:sp>
      </p:grpSp>
      <p:grpSp>
        <p:nvGrpSpPr>
          <p:cNvPr id="25660" name="Group 60"/>
          <p:cNvGrpSpPr>
            <a:grpSpLocks/>
          </p:cNvGrpSpPr>
          <p:nvPr/>
        </p:nvGrpSpPr>
        <p:grpSpPr bwMode="auto">
          <a:xfrm>
            <a:off x="5807075" y="3740150"/>
            <a:ext cx="3190875" cy="674688"/>
            <a:chOff x="3548" y="2484"/>
            <a:chExt cx="2010" cy="425"/>
          </a:xfrm>
        </p:grpSpPr>
        <p:sp>
          <p:nvSpPr>
            <p:cNvPr id="22546" name="Line 61"/>
            <p:cNvSpPr>
              <a:spLocks noChangeShapeType="1"/>
            </p:cNvSpPr>
            <p:nvPr/>
          </p:nvSpPr>
          <p:spPr bwMode="auto">
            <a:xfrm>
              <a:off x="3749" y="2496"/>
              <a:ext cx="1723" cy="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47" name="Group 62"/>
            <p:cNvGrpSpPr>
              <a:grpSpLocks/>
            </p:cNvGrpSpPr>
            <p:nvPr/>
          </p:nvGrpSpPr>
          <p:grpSpPr bwMode="auto">
            <a:xfrm>
              <a:off x="5184" y="2496"/>
              <a:ext cx="374" cy="382"/>
              <a:chOff x="2774" y="3372"/>
              <a:chExt cx="374" cy="382"/>
            </a:xfrm>
          </p:grpSpPr>
          <p:sp>
            <p:nvSpPr>
              <p:cNvPr id="22552" name="Text Box 63"/>
              <p:cNvSpPr txBox="1">
                <a:spLocks noChangeArrowheads="1"/>
              </p:cNvSpPr>
              <p:nvPr/>
            </p:nvSpPr>
            <p:spPr bwMode="auto">
              <a:xfrm>
                <a:off x="2774" y="3372"/>
                <a:ext cx="301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200" b="1"/>
                  <a:t>A</a:t>
                </a:r>
              </a:p>
            </p:txBody>
          </p:sp>
          <p:sp>
            <p:nvSpPr>
              <p:cNvPr id="22553" name="Text Box 64"/>
              <p:cNvSpPr txBox="1">
                <a:spLocks noChangeArrowheads="1"/>
              </p:cNvSpPr>
              <p:nvPr/>
            </p:nvSpPr>
            <p:spPr bwMode="auto">
              <a:xfrm>
                <a:off x="2952" y="3504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000" b="1"/>
                  <a:t>1</a:t>
                </a:r>
              </a:p>
            </p:txBody>
          </p:sp>
        </p:grpSp>
        <p:grpSp>
          <p:nvGrpSpPr>
            <p:cNvPr id="22548" name="Group 65"/>
            <p:cNvGrpSpPr>
              <a:grpSpLocks/>
            </p:cNvGrpSpPr>
            <p:nvPr/>
          </p:nvGrpSpPr>
          <p:grpSpPr bwMode="auto">
            <a:xfrm>
              <a:off x="3548" y="2544"/>
              <a:ext cx="388" cy="365"/>
              <a:chOff x="3120" y="3168"/>
              <a:chExt cx="388" cy="365"/>
            </a:xfrm>
          </p:grpSpPr>
          <p:sp>
            <p:nvSpPr>
              <p:cNvPr id="22550" name="Text Box 66"/>
              <p:cNvSpPr txBox="1">
                <a:spLocks noChangeArrowheads="1"/>
              </p:cNvSpPr>
              <p:nvPr/>
            </p:nvSpPr>
            <p:spPr bwMode="auto">
              <a:xfrm>
                <a:off x="3120" y="3168"/>
                <a:ext cx="315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3200" b="1"/>
                  <a:t>O</a:t>
                </a:r>
              </a:p>
            </p:txBody>
          </p:sp>
          <p:sp>
            <p:nvSpPr>
              <p:cNvPr id="22551" name="Text Box 67"/>
              <p:cNvSpPr txBox="1">
                <a:spLocks noChangeArrowheads="1"/>
              </p:cNvSpPr>
              <p:nvPr/>
            </p:nvSpPr>
            <p:spPr bwMode="auto">
              <a:xfrm>
                <a:off x="3312" y="3264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000" b="1"/>
                  <a:t>1</a:t>
                </a:r>
              </a:p>
            </p:txBody>
          </p:sp>
        </p:grpSp>
        <p:sp>
          <p:nvSpPr>
            <p:cNvPr id="22549" name="Oval 68"/>
            <p:cNvSpPr>
              <a:spLocks noChangeArrowheads="1"/>
            </p:cNvSpPr>
            <p:nvPr/>
          </p:nvSpPr>
          <p:spPr bwMode="auto">
            <a:xfrm flipH="1">
              <a:off x="3732" y="2484"/>
              <a:ext cx="45" cy="45"/>
            </a:xfrm>
            <a:prstGeom prst="ellipse">
              <a:avLst/>
            </a:prstGeom>
            <a:solidFill>
              <a:schemeClr val="tx1"/>
            </a:solidFill>
            <a:ln w="349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zh-CN" sz="2000">
                <a:latin typeface="Verdana" pitchFamily="34" charset="0"/>
              </a:endParaRPr>
            </a:p>
          </p:txBody>
        </p:sp>
      </p:grpSp>
      <p:sp>
        <p:nvSpPr>
          <p:cNvPr id="25670" name="Line 70"/>
          <p:cNvSpPr>
            <a:spLocks noChangeShapeType="1"/>
          </p:cNvSpPr>
          <p:nvPr/>
        </p:nvSpPr>
        <p:spPr bwMode="auto">
          <a:xfrm flipV="1">
            <a:off x="6107113" y="1754188"/>
            <a:ext cx="1727200" cy="2016125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71" name="Group 71"/>
          <p:cNvGrpSpPr>
            <a:grpSpLocks/>
          </p:cNvGrpSpPr>
          <p:nvPr/>
        </p:nvGrpSpPr>
        <p:grpSpPr bwMode="auto">
          <a:xfrm>
            <a:off x="6540500" y="2112963"/>
            <a:ext cx="581025" cy="644525"/>
            <a:chOff x="4032" y="1219"/>
            <a:chExt cx="366" cy="406"/>
          </a:xfrm>
        </p:grpSpPr>
        <p:sp>
          <p:nvSpPr>
            <p:cNvPr id="22542" name="Oval 72"/>
            <p:cNvSpPr>
              <a:spLocks noChangeArrowheads="1"/>
            </p:cNvSpPr>
            <p:nvPr/>
          </p:nvSpPr>
          <p:spPr bwMode="auto">
            <a:xfrm flipH="1">
              <a:off x="4303" y="1580"/>
              <a:ext cx="45" cy="4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CN" altLang="zh-CN" sz="2800">
                <a:latin typeface="Verdana" pitchFamily="34" charset="0"/>
              </a:endParaRPr>
            </a:p>
          </p:txBody>
        </p:sp>
        <p:grpSp>
          <p:nvGrpSpPr>
            <p:cNvPr id="22543" name="Group 73"/>
            <p:cNvGrpSpPr>
              <a:grpSpLocks/>
            </p:cNvGrpSpPr>
            <p:nvPr/>
          </p:nvGrpSpPr>
          <p:grpSpPr bwMode="auto">
            <a:xfrm>
              <a:off x="4032" y="1219"/>
              <a:ext cx="366" cy="365"/>
              <a:chOff x="4032" y="1219"/>
              <a:chExt cx="366" cy="365"/>
            </a:xfrm>
          </p:grpSpPr>
          <p:sp>
            <p:nvSpPr>
              <p:cNvPr id="22544" name="Rectangle 74"/>
              <p:cNvSpPr>
                <a:spLocks noChangeArrowheads="1"/>
              </p:cNvSpPr>
              <p:nvPr/>
            </p:nvSpPr>
            <p:spPr bwMode="auto">
              <a:xfrm>
                <a:off x="4032" y="1219"/>
                <a:ext cx="287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0" lang="en-US" altLang="zh-CN" sz="3200" b="1"/>
                  <a:t>B</a:t>
                </a:r>
              </a:p>
            </p:txBody>
          </p:sp>
          <p:sp>
            <p:nvSpPr>
              <p:cNvPr id="22545" name="Rectangle 75"/>
              <p:cNvSpPr>
                <a:spLocks noChangeArrowheads="1"/>
              </p:cNvSpPr>
              <p:nvPr/>
            </p:nvSpPr>
            <p:spPr bwMode="auto">
              <a:xfrm>
                <a:off x="4202" y="1319"/>
                <a:ext cx="19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0" lang="en-US" altLang="zh-CN" sz="2000" b="1"/>
                  <a:t>1</a:t>
                </a:r>
              </a:p>
            </p:txBody>
          </p:sp>
        </p:grpSp>
      </p:grpSp>
      <p:sp>
        <p:nvSpPr>
          <p:cNvPr id="25676" name="Arc 76"/>
          <p:cNvSpPr>
            <a:spLocks/>
          </p:cNvSpPr>
          <p:nvPr/>
        </p:nvSpPr>
        <p:spPr bwMode="auto">
          <a:xfrm rot="-5400000">
            <a:off x="912019" y="1834357"/>
            <a:ext cx="1419225" cy="2776537"/>
          </a:xfrm>
          <a:custGeom>
            <a:avLst/>
            <a:gdLst>
              <a:gd name="T0" fmla="*/ 16773 w 22423"/>
              <a:gd name="T1" fmla="*/ 450 h 43200"/>
              <a:gd name="T2" fmla="*/ 0 w 22423"/>
              <a:gd name="T3" fmla="*/ 2775509 h 43200"/>
              <a:gd name="T4" fmla="*/ 52090 w 22423"/>
              <a:gd name="T5" fmla="*/ 1388269 h 43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423" h="43200" fill="none" extrusionOk="0">
                <a:moveTo>
                  <a:pt x="265" y="7"/>
                </a:moveTo>
                <a:cubicBezTo>
                  <a:pt x="450" y="2"/>
                  <a:pt x="636" y="-1"/>
                  <a:pt x="823" y="0"/>
                </a:cubicBezTo>
                <a:cubicBezTo>
                  <a:pt x="12752" y="0"/>
                  <a:pt x="22423" y="9670"/>
                  <a:pt x="22423" y="21600"/>
                </a:cubicBezTo>
                <a:cubicBezTo>
                  <a:pt x="22423" y="33529"/>
                  <a:pt x="12752" y="43200"/>
                  <a:pt x="823" y="43200"/>
                </a:cubicBezTo>
                <a:cubicBezTo>
                  <a:pt x="548" y="43200"/>
                  <a:pt x="274" y="43194"/>
                  <a:pt x="-1" y="43184"/>
                </a:cubicBezTo>
              </a:path>
              <a:path w="22423" h="43200" stroke="0" extrusionOk="0">
                <a:moveTo>
                  <a:pt x="265" y="7"/>
                </a:moveTo>
                <a:cubicBezTo>
                  <a:pt x="450" y="2"/>
                  <a:pt x="636" y="-1"/>
                  <a:pt x="823" y="0"/>
                </a:cubicBezTo>
                <a:cubicBezTo>
                  <a:pt x="12752" y="0"/>
                  <a:pt x="22423" y="9670"/>
                  <a:pt x="22423" y="21600"/>
                </a:cubicBezTo>
                <a:cubicBezTo>
                  <a:pt x="22423" y="33529"/>
                  <a:pt x="12752" y="43200"/>
                  <a:pt x="823" y="43200"/>
                </a:cubicBezTo>
                <a:cubicBezTo>
                  <a:pt x="548" y="43200"/>
                  <a:pt x="274" y="43194"/>
                  <a:pt x="-1" y="43184"/>
                </a:cubicBezTo>
                <a:lnTo>
                  <a:pt x="823" y="21600"/>
                </a:lnTo>
                <a:lnTo>
                  <a:pt x="265" y="7"/>
                </a:lnTo>
                <a:close/>
              </a:path>
            </a:pathLst>
          </a:custGeom>
          <a:noFill/>
          <a:ln w="730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7" name="Group 77"/>
          <p:cNvGrpSpPr>
            <a:grpSpLocks/>
          </p:cNvGrpSpPr>
          <p:nvPr/>
        </p:nvGrpSpPr>
        <p:grpSpPr bwMode="auto">
          <a:xfrm>
            <a:off x="685800" y="457200"/>
            <a:ext cx="4419600" cy="701675"/>
            <a:chOff x="336" y="192"/>
            <a:chExt cx="2784" cy="442"/>
          </a:xfrm>
        </p:grpSpPr>
        <p:sp>
          <p:nvSpPr>
            <p:cNvPr id="22540" name="Text Box 78"/>
            <p:cNvSpPr txBox="1">
              <a:spLocks noChangeArrowheads="1"/>
            </p:cNvSpPr>
            <p:nvPr/>
          </p:nvSpPr>
          <p:spPr bwMode="auto">
            <a:xfrm>
              <a:off x="576" y="192"/>
              <a:ext cx="254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0" lang="en-US" altLang="zh-CN" sz="3600" b="1">
                  <a:solidFill>
                    <a:srgbClr val="000000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kumimoji="0" lang="zh-CN" altLang="en-US" sz="4000" b="1" u="sng">
                  <a:solidFill>
                    <a:schemeClr val="accent2"/>
                  </a:solidFill>
                  <a:latin typeface="华文行楷" pitchFamily="2" charset="-122"/>
                  <a:ea typeface="华文行楷" pitchFamily="2" charset="-122"/>
                </a:rPr>
                <a:t>用尺规画角</a:t>
              </a:r>
            </a:p>
          </p:txBody>
        </p:sp>
        <p:pic>
          <p:nvPicPr>
            <p:cNvPr id="22541" name="Picture 79" descr="地球5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40"/>
              <a:ext cx="33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1219200" y="4724400"/>
            <a:ext cx="655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FF0000"/>
                </a:solidFill>
                <a:latin typeface="Verdana" pitchFamily="34" charset="0"/>
              </a:rPr>
              <a:t>● 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你能利用圆规</a:t>
            </a:r>
            <a:r>
              <a:rPr kumimoji="0" lang="zh-CN" altLang="en-US" sz="2800" b="1">
                <a:solidFill>
                  <a:srgbClr val="000000"/>
                </a:solidFill>
                <a:latin typeface="Arial" pitchFamily="34" charset="0"/>
              </a:rPr>
              <a:t>“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造出</a:t>
            </a:r>
            <a:r>
              <a:rPr kumimoji="0" lang="zh-CN" altLang="en-US" sz="2800" b="1">
                <a:solidFill>
                  <a:srgbClr val="000000"/>
                </a:solidFill>
                <a:latin typeface="Arial" pitchFamily="34" charset="0"/>
              </a:rPr>
              <a:t>”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一个量角器</a:t>
            </a:r>
            <a:r>
              <a:rPr kumimoji="0" lang="zh-CN" altLang="en-US" sz="2800" b="1">
                <a:solidFill>
                  <a:srgbClr val="000000"/>
                </a:solidFill>
                <a:latin typeface="宋体" pitchFamily="2" charset="-122"/>
              </a:rPr>
              <a:t>吗？</a:t>
            </a: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1092200" y="5410200"/>
            <a:ext cx="525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FF0000"/>
                </a:solidFill>
                <a:latin typeface="Verdana" pitchFamily="34" charset="0"/>
              </a:rPr>
              <a:t>● 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你能利用圆规</a:t>
            </a:r>
            <a:r>
              <a:rPr kumimoji="0" lang="zh-CN" altLang="en-US" sz="2800" b="1">
                <a:solidFill>
                  <a:srgbClr val="000000"/>
                </a:solidFill>
                <a:latin typeface="Arial" pitchFamily="34" charset="0"/>
              </a:rPr>
              <a:t>“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卡出</a:t>
            </a:r>
            <a:r>
              <a:rPr kumimoji="0" lang="zh-CN" altLang="en-US" sz="2800" b="1">
                <a:solidFill>
                  <a:srgbClr val="000000"/>
                </a:solidFill>
                <a:latin typeface="Arial" pitchFamily="34" charset="0"/>
              </a:rPr>
              <a:t>”</a:t>
            </a:r>
            <a:r>
              <a:rPr kumimoji="0" lang="zh-CN" altLang="en-US" sz="2800" b="1">
                <a:solidFill>
                  <a:srgbClr val="000000"/>
                </a:solidFill>
                <a:latin typeface="Verdana" pitchFamily="34" charset="0"/>
              </a:rPr>
              <a:t>点</a:t>
            </a:r>
            <a:r>
              <a:rPr kumimoji="0" lang="zh-CN" altLang="en-US" sz="2800" b="1">
                <a:solidFill>
                  <a:srgbClr val="000000"/>
                </a:solidFill>
                <a:latin typeface="宋体" pitchFamily="2" charset="-122"/>
              </a:rPr>
              <a:t>吗？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70" grpId="0" animBg="1"/>
      <p:bldP spid="25676" grpId="0" animBg="1"/>
      <p:bldP spid="25681" grpId="0" autoUpdateAnimBg="0"/>
      <p:bldP spid="25682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</TotalTime>
  <Words>770</Words>
  <Application>Microsoft Office PowerPoint</Application>
  <PresentationFormat>全屏显示(4:3)</PresentationFormat>
  <Paragraphs>155</Paragraphs>
  <Slides>15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Times New Roman</vt:lpstr>
      <vt:lpstr>宋体</vt:lpstr>
      <vt:lpstr>Arial</vt:lpstr>
      <vt:lpstr>Calibri</vt:lpstr>
      <vt:lpstr>华文彩云</vt:lpstr>
      <vt:lpstr>华文新魏</vt:lpstr>
      <vt:lpstr>华文中宋</vt:lpstr>
      <vt:lpstr>微软雅黑</vt:lpstr>
      <vt:lpstr>Verdana</vt:lpstr>
      <vt:lpstr>华文行楷</vt:lpstr>
      <vt:lpstr>黑体</vt:lpstr>
      <vt:lpstr>Wingdings</vt:lpstr>
      <vt:lpstr>默认设计模板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czsx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196</cp:revision>
  <dcterms:created xsi:type="dcterms:W3CDTF">2004-11-28T11:17:24Z</dcterms:created>
  <dcterms:modified xsi:type="dcterms:W3CDTF">2015-08-29T08:46:09Z</dcterms:modified>
  <cp:category>第一PPT模板网-WWW.1PPT.COM</cp:category>
</cp:coreProperties>
</file>