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3" r:id="rId2"/>
  </p:sldMasterIdLst>
  <p:notesMasterIdLst>
    <p:notesMasterId r:id="rId30"/>
  </p:notesMasterIdLst>
  <p:sldIdLst>
    <p:sldId id="291" r:id="rId3"/>
    <p:sldId id="256" r:id="rId4"/>
    <p:sldId id="299" r:id="rId5"/>
    <p:sldId id="283" r:id="rId6"/>
    <p:sldId id="284" r:id="rId7"/>
    <p:sldId id="300" r:id="rId8"/>
    <p:sldId id="293" r:id="rId9"/>
    <p:sldId id="278" r:id="rId10"/>
    <p:sldId id="285" r:id="rId11"/>
    <p:sldId id="289" r:id="rId12"/>
    <p:sldId id="265" r:id="rId13"/>
    <p:sldId id="280" r:id="rId14"/>
    <p:sldId id="281" r:id="rId15"/>
    <p:sldId id="259" r:id="rId16"/>
    <p:sldId id="270" r:id="rId17"/>
    <p:sldId id="260" r:id="rId18"/>
    <p:sldId id="294" r:id="rId19"/>
    <p:sldId id="295" r:id="rId20"/>
    <p:sldId id="297" r:id="rId21"/>
    <p:sldId id="298" r:id="rId22"/>
    <p:sldId id="273" r:id="rId23"/>
    <p:sldId id="274" r:id="rId24"/>
    <p:sldId id="296" r:id="rId25"/>
    <p:sldId id="272" r:id="rId26"/>
    <p:sldId id="264" r:id="rId27"/>
    <p:sldId id="286" r:id="rId28"/>
    <p:sldId id="301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FF"/>
    <a:srgbClr val="0000FF"/>
    <a:srgbClr val="008000"/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37" autoAdjust="0"/>
    <p:restoredTop sz="94618" autoAdjust="0"/>
  </p:normalViewPr>
  <p:slideViewPr>
    <p:cSldViewPr>
      <p:cViewPr>
        <p:scale>
          <a:sx n="107" d="100"/>
          <a:sy n="107" d="100"/>
        </p:scale>
        <p:origin x="-20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4710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9D79CFA-DEBD-432E-9044-32AE6E3B7BE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16852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532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913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122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5829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9488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8C8FBAED-2022-4267-A684-3B318FEC9F02}" type="datetimeFigureOut">
              <a:rPr lang="zh-CN" altLang="en-US"/>
              <a:pPr>
                <a:defRPr/>
              </a:pPr>
              <a:t>2015-8-28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BC866A5D-0946-4006-B503-533A1B53A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1304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F788E33D-5749-4CD0-B0C5-4DDA882F9414}" type="datetimeFigureOut">
              <a:rPr lang="zh-CN" altLang="en-US"/>
              <a:pPr>
                <a:defRPr/>
              </a:pPr>
              <a:t>2015-8-28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ED0ECD0F-ED7F-45B3-AD91-A822D8E060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4313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5C834FE6-0B8B-46AB-8244-818393B9FB82}" type="datetimeFigureOut">
              <a:rPr lang="zh-CN" altLang="en-US"/>
              <a:pPr>
                <a:defRPr/>
              </a:pPr>
              <a:t>2015-8-28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20D07B31-AD9A-4A87-B425-0BDDA34DAC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4571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07B63517-4BA7-44BA-9837-FEDAC216BF48}" type="datetimeFigureOut">
              <a:rPr lang="zh-CN" altLang="en-US"/>
              <a:pPr>
                <a:defRPr/>
              </a:pPr>
              <a:t>2015-8-28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11331734-985D-409D-96A2-61A2B8553F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9310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039EFDA6-A270-4E94-9977-655476817D7C}" type="datetimeFigureOut">
              <a:rPr lang="zh-CN" altLang="en-US"/>
              <a:pPr>
                <a:defRPr/>
              </a:pPr>
              <a:t>2015-8-28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E1853F5D-B5A4-44BE-A536-56C4AE75F1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8964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FB0C5CF4-CDDB-42EF-8F6F-D539B782B16E}" type="datetimeFigureOut">
              <a:rPr lang="zh-CN" altLang="en-US"/>
              <a:pPr>
                <a:defRPr/>
              </a:pPr>
              <a:t>2015-8-28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95D84C5C-91D2-4EEC-9084-C355C870FF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671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4293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79682986-DB51-4690-AE6B-CFCC832F322B}" type="datetimeFigureOut">
              <a:rPr lang="zh-CN" altLang="en-US"/>
              <a:pPr>
                <a:defRPr/>
              </a:pPr>
              <a:t>2015-8-28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4DEDE873-D0DB-4D66-B4A9-48CAFCA141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4671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FCEA4CA3-49BC-47C4-8A24-EEBD82B00EE0}" type="datetimeFigureOut">
              <a:rPr lang="zh-CN" altLang="en-US"/>
              <a:pPr>
                <a:defRPr/>
              </a:pPr>
              <a:t>2015-8-28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2A7AF21E-BCB7-402E-B408-ECCC38CD3E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1758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3CEB8742-D20F-47AF-B223-1691DC438F22}" type="datetimeFigureOut">
              <a:rPr lang="zh-CN" altLang="en-US"/>
              <a:pPr>
                <a:defRPr/>
              </a:pPr>
              <a:t>2015-8-28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866E1D9E-8739-47DE-97C9-EEC65C5EED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942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B2F6978E-01EA-4F6A-805A-FB1E8D91F7AB}" type="datetimeFigureOut">
              <a:rPr lang="zh-CN" altLang="en-US"/>
              <a:pPr>
                <a:defRPr/>
              </a:pPr>
              <a:t>2015-8-28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A9F63CF7-61B0-47EB-822D-1C8C696686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977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76C240D3-05B1-43B0-9A79-23EA22935B85}" type="datetimeFigureOut">
              <a:rPr lang="zh-CN" altLang="en-US"/>
              <a:pPr>
                <a:defRPr/>
              </a:pPr>
              <a:t>2015-8-28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  <a:ea typeface="华文彩云" pitchFamily="2" charset="-122"/>
              </a:defRPr>
            </a:lvl1pPr>
          </a:lstStyle>
          <a:p>
            <a:pPr>
              <a:defRPr/>
            </a:pPr>
            <a:fld id="{C2F77816-50A7-45E1-A72A-F6AF7B4137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276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90172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61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106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718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9381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40088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36954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84" name="Picture 164" descr="图片1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6"/>
        </a:buBlip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75000"/>
        <a:buBlip>
          <a:blip r:embed="rId17"/>
        </a:buBlip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B0C474FB-BD9F-4AD8-9F2E-36A0E7A54497}" type="datetimeFigureOut">
              <a:rPr kumimoji="0" lang="zh-CN" altLang="en-US"/>
              <a:pPr>
                <a:defRPr/>
              </a:pPr>
              <a:t>2015-8-28</a:t>
            </a:fld>
            <a:endParaRPr kumimoji="0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A7B9BFB5-5540-46B7-BD95-63807675AD1A}" type="slidenum">
              <a:rPr kumimoji="0" lang="zh-CN" altLang="en-US"/>
              <a:pPr>
                <a:defRPr/>
              </a:pPr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2157750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13" Type="http://schemas.openxmlformats.org/officeDocument/2006/relationships/oleObject" Target="../embeddings/oleObject7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8.e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e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7.emf"/><Relationship Id="rId4" Type="http://schemas.openxmlformats.org/officeDocument/2006/relationships/image" Target="../media/image14.e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jpe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2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7544" y="1484784"/>
            <a:ext cx="8229600" cy="115212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spcBef>
                <a:spcPct val="0"/>
              </a:spcBef>
              <a:buFontTx/>
              <a:buNone/>
            </a:pPr>
            <a:r>
              <a:rPr lang="en-US" altLang="zh-CN" sz="8000" b="1" dirty="0" smtClean="0">
                <a:solidFill>
                  <a:srgbClr val="0000CC"/>
                </a:solidFill>
                <a:latin typeface="Times New Roman" pitchFamily="18" charset="0"/>
              </a:rPr>
              <a:t>1.1 </a:t>
            </a:r>
            <a:r>
              <a:rPr lang="zh-CN" altLang="en-US" sz="8800" b="1" dirty="0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正数和负数</a:t>
            </a:r>
          </a:p>
        </p:txBody>
      </p:sp>
      <p:sp>
        <p:nvSpPr>
          <p:cNvPr id="4" name="矩形 3"/>
          <p:cNvSpPr/>
          <p:nvPr/>
        </p:nvSpPr>
        <p:spPr>
          <a:xfrm>
            <a:off x="2483768" y="6021288"/>
            <a:ext cx="4191000" cy="406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4" name="Group 4"/>
          <p:cNvGrpSpPr>
            <a:grpSpLocks/>
          </p:cNvGrpSpPr>
          <p:nvPr/>
        </p:nvGrpSpPr>
        <p:grpSpPr bwMode="auto">
          <a:xfrm>
            <a:off x="0" y="476250"/>
            <a:ext cx="7848600" cy="1752600"/>
            <a:chOff x="240" y="2496"/>
            <a:chExt cx="4944" cy="1104"/>
          </a:xfrm>
        </p:grpSpPr>
        <p:sp>
          <p:nvSpPr>
            <p:cNvPr id="40965" name="AutoShape 5"/>
            <p:cNvSpPr>
              <a:spLocks noChangeArrowheads="1"/>
            </p:cNvSpPr>
            <p:nvPr/>
          </p:nvSpPr>
          <p:spPr bwMode="auto">
            <a:xfrm>
              <a:off x="1056" y="2928"/>
              <a:ext cx="4128" cy="672"/>
            </a:xfrm>
            <a:prstGeom prst="wedgeRoundRectCallout">
              <a:avLst>
                <a:gd name="adj1" fmla="val -50435"/>
                <a:gd name="adj2" fmla="val -72917"/>
                <a:gd name="adj3" fmla="val 16667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 algn="ctr"/>
              <a:r>
                <a:rPr lang="zh-CN" altLang="en-US" sz="3600" b="1"/>
                <a:t>你认为</a:t>
              </a:r>
              <a:r>
                <a:rPr lang="en-US" altLang="zh-CN" sz="3600" b="1"/>
                <a:t>0</a:t>
              </a:r>
              <a:r>
                <a:rPr lang="zh-CN" altLang="en-US" sz="3600" b="1"/>
                <a:t>应该放在什么地方？</a:t>
              </a:r>
            </a:p>
          </p:txBody>
        </p:sp>
        <p:pic>
          <p:nvPicPr>
            <p:cNvPr id="40966" name="Picture 6" descr="AN02097_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2496"/>
              <a:ext cx="810" cy="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0" y="5734050"/>
            <a:ext cx="89646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注</a:t>
            </a:r>
            <a:r>
              <a:rPr lang="en-US" altLang="zh-CN" sz="3600" b="1">
                <a:solidFill>
                  <a:srgbClr val="FF0000"/>
                </a:solidFill>
              </a:rPr>
              <a:t>:</a:t>
            </a:r>
            <a:r>
              <a:rPr lang="en-US" altLang="zh-CN" sz="3600" b="1">
                <a:solidFill>
                  <a:srgbClr val="0000FF"/>
                </a:solidFill>
              </a:rPr>
              <a:t>0</a:t>
            </a:r>
            <a:r>
              <a:rPr lang="zh-CN" altLang="en-US" sz="3600" b="1">
                <a:solidFill>
                  <a:srgbClr val="0000FF"/>
                </a:solidFill>
              </a:rPr>
              <a:t>既不是正数，也不是负数，</a:t>
            </a:r>
            <a:r>
              <a:rPr lang="en-US" altLang="zh-CN" sz="3600" b="1">
                <a:solidFill>
                  <a:srgbClr val="0000FF"/>
                </a:solidFill>
              </a:rPr>
              <a:t>0</a:t>
            </a:r>
            <a:r>
              <a:rPr lang="zh-CN" altLang="en-US" sz="3600" b="1">
                <a:solidFill>
                  <a:srgbClr val="0000FF"/>
                </a:solidFill>
              </a:rPr>
              <a:t>没有符号</a:t>
            </a: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0" y="3860800"/>
            <a:ext cx="9612313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于是数包括：</a:t>
            </a:r>
          </a:p>
          <a:p>
            <a:pPr>
              <a:spcBef>
                <a:spcPct val="50000"/>
              </a:spcBef>
            </a:pPr>
            <a:r>
              <a:rPr lang="zh-CN" altLang="en-US" sz="4000" b="1"/>
              <a:t>                 </a:t>
            </a:r>
            <a:r>
              <a:rPr lang="zh-CN" altLang="en-US" sz="4000" b="1" u="sng"/>
              <a:t>            </a:t>
            </a:r>
            <a:r>
              <a:rPr lang="zh-CN" altLang="en-US" sz="4000" b="1"/>
              <a:t> 、</a:t>
            </a:r>
            <a:r>
              <a:rPr lang="zh-CN" altLang="en-US" sz="4000" b="1" u="sng"/>
              <a:t>          </a:t>
            </a:r>
            <a:r>
              <a:rPr lang="zh-CN" altLang="en-US" sz="4000" b="1"/>
              <a:t> 、</a:t>
            </a:r>
            <a:r>
              <a:rPr lang="zh-CN" altLang="en-US" sz="4000" b="1" u="sng"/>
              <a:t>             </a:t>
            </a:r>
            <a:r>
              <a:rPr lang="zh-CN" altLang="en-US" sz="4000" b="1"/>
              <a:t> 。</a:t>
            </a: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2411413" y="4581525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正数</a:t>
            </a:r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4651375" y="4567238"/>
            <a:ext cx="609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6403975" y="4567238"/>
            <a:ext cx="1371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负数</a:t>
            </a:r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539750" y="2276475"/>
            <a:ext cx="8353425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 dirty="0"/>
              <a:t>+0</a:t>
            </a:r>
            <a:r>
              <a:rPr lang="zh-CN" altLang="en-US" sz="3200" b="1" dirty="0"/>
              <a:t>与</a:t>
            </a:r>
            <a:r>
              <a:rPr lang="en-US" altLang="zh-CN" sz="3200" b="1" dirty="0"/>
              <a:t>-0</a:t>
            </a:r>
            <a:r>
              <a:rPr lang="zh-CN" altLang="en-US" sz="3200" b="1" dirty="0"/>
              <a:t>都是</a:t>
            </a:r>
            <a:r>
              <a:rPr lang="en-US" altLang="zh-CN" sz="3200" b="1" dirty="0"/>
              <a:t>0</a:t>
            </a:r>
            <a:r>
              <a:rPr lang="zh-CN" altLang="en-US" sz="3200" b="1" dirty="0"/>
              <a:t>，</a:t>
            </a:r>
            <a:r>
              <a:rPr lang="en-US" altLang="zh-CN" sz="3200" b="1" dirty="0"/>
              <a:t>0</a:t>
            </a:r>
            <a:r>
              <a:rPr lang="zh-CN" altLang="en-US" sz="3200" b="1" dirty="0"/>
              <a:t>是正数与负数的分界。</a:t>
            </a:r>
            <a:r>
              <a:rPr lang="en-US" altLang="zh-CN" sz="3200" b="1" dirty="0"/>
              <a:t>0</a:t>
            </a:r>
            <a:r>
              <a:rPr lang="zh-CN" altLang="en-US" sz="3200" b="1" dirty="0"/>
              <a:t>的意义已不仅是表示“没有”，如</a:t>
            </a:r>
            <a:r>
              <a:rPr lang="en-US" altLang="zh-CN" sz="3200" b="1" dirty="0"/>
              <a:t>0℃</a:t>
            </a:r>
            <a:r>
              <a:rPr lang="zh-CN" altLang="en-US" sz="3200" b="1" dirty="0"/>
              <a:t>是一个确定的温度，海拔</a:t>
            </a:r>
            <a:r>
              <a:rPr lang="en-US" altLang="zh-CN" sz="3200" b="1" dirty="0"/>
              <a:t>0</a:t>
            </a:r>
            <a:r>
              <a:rPr lang="zh-CN" altLang="en-US" sz="3200" b="1" dirty="0"/>
              <a:t>表示海平面的平均高度。</a:t>
            </a:r>
          </a:p>
        </p:txBody>
      </p:sp>
    </p:spTree>
    <p:custDataLst>
      <p:tags r:id="rId1"/>
    </p:custDataLst>
  </p:cSld>
  <p:clrMapOvr>
    <a:masterClrMapping/>
  </p:clrMapOvr>
  <p:transition advTm="7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" fill="hold"/>
                                        <p:tgtEl>
                                          <p:spTgt spid="40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" fill="hold"/>
                                        <p:tgtEl>
                                          <p:spTgt spid="40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7" grpId="0" build="p" autoUpdateAnimBg="0"/>
      <p:bldP spid="40968" grpId="0" autoUpdateAnimBg="0"/>
      <p:bldP spid="40969" grpId="0" autoUpdateAnimBg="0"/>
      <p:bldP spid="40970" grpId="0" autoUpdateAnimBg="0"/>
      <p:bldP spid="40971" grpId="0" autoUpdateAnimBg="0"/>
      <p:bldP spid="409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8" y="865206"/>
            <a:ext cx="8766629" cy="5544457"/>
          </a:xfrm>
          <a:prstGeom prst="rect">
            <a:avLst/>
          </a:prstGeom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692275" y="1052513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米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3867150" y="4581525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米</a:t>
            </a:r>
          </a:p>
        </p:txBody>
      </p:sp>
    </p:spTree>
  </p:cSld>
  <p:clrMapOvr>
    <a:masterClrMapping/>
  </p:clrMapOvr>
  <p:transition advTm="33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79388" y="692150"/>
            <a:ext cx="8382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6600"/>
                </a:solidFill>
                <a:ea typeface="隶书" pitchFamily="49" charset="-122"/>
              </a:rPr>
              <a:t>在日常生活中，你会遇到：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228600" y="1447800"/>
            <a:ext cx="8915400" cy="308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</a:rPr>
              <a:t>，你</a:t>
            </a:r>
            <a:r>
              <a:rPr lang="zh-CN" altLang="en-US" sz="2800" b="1" dirty="0">
                <a:solidFill>
                  <a:srgbClr val="FF0000"/>
                </a:solidFill>
              </a:rPr>
              <a:t>向东</a:t>
            </a:r>
            <a:r>
              <a:rPr lang="zh-CN" altLang="en-US" sz="2800" b="1" dirty="0">
                <a:solidFill>
                  <a:srgbClr val="0000FF"/>
                </a:solidFill>
              </a:rPr>
              <a:t>走了</a:t>
            </a:r>
            <a:r>
              <a:rPr lang="en-US" altLang="zh-CN" sz="2800" b="1" dirty="0">
                <a:solidFill>
                  <a:srgbClr val="0000FF"/>
                </a:solidFill>
              </a:rPr>
              <a:t>5</a:t>
            </a:r>
            <a:r>
              <a:rPr lang="zh-CN" altLang="en-US" sz="2800" b="1" dirty="0">
                <a:solidFill>
                  <a:srgbClr val="0000FF"/>
                </a:solidFill>
              </a:rPr>
              <a:t>米和</a:t>
            </a:r>
            <a:r>
              <a:rPr lang="zh-CN" altLang="en-US" sz="2800" b="1" dirty="0">
                <a:solidFill>
                  <a:srgbClr val="FF0000"/>
                </a:solidFill>
              </a:rPr>
              <a:t>向西</a:t>
            </a:r>
            <a:r>
              <a:rPr lang="zh-CN" altLang="en-US" sz="2800" b="1" dirty="0">
                <a:solidFill>
                  <a:srgbClr val="0000FF"/>
                </a:solidFill>
              </a:rPr>
              <a:t>走了</a:t>
            </a:r>
            <a:r>
              <a:rPr lang="en-US" altLang="zh-CN" sz="2800" b="1" dirty="0">
                <a:solidFill>
                  <a:srgbClr val="0000FF"/>
                </a:solidFill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</a:rPr>
              <a:t>米；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</a:rPr>
              <a:t>，你的爸爸给（</a:t>
            </a:r>
            <a:r>
              <a:rPr lang="zh-CN" altLang="en-US" sz="2800" b="1" dirty="0">
                <a:solidFill>
                  <a:srgbClr val="FF0000"/>
                </a:solidFill>
              </a:rPr>
              <a:t>收入</a:t>
            </a:r>
            <a:r>
              <a:rPr lang="zh-CN" altLang="en-US" sz="2800" b="1" dirty="0">
                <a:solidFill>
                  <a:srgbClr val="0000FF"/>
                </a:solidFill>
              </a:rPr>
              <a:t>）你</a:t>
            </a:r>
            <a:r>
              <a:rPr lang="en-US" altLang="zh-CN" sz="2800" b="1" dirty="0">
                <a:solidFill>
                  <a:srgbClr val="0000FF"/>
                </a:solidFill>
              </a:rPr>
              <a:t>20</a:t>
            </a:r>
            <a:r>
              <a:rPr lang="zh-CN" altLang="en-US" sz="2800" b="1" dirty="0">
                <a:solidFill>
                  <a:srgbClr val="0000FF"/>
                </a:solidFill>
              </a:rPr>
              <a:t>元和你用了（</a:t>
            </a:r>
            <a:r>
              <a:rPr lang="zh-CN" altLang="en-US" sz="2800" b="1" dirty="0">
                <a:solidFill>
                  <a:srgbClr val="FF0000"/>
                </a:solidFill>
              </a:rPr>
              <a:t>支出</a:t>
            </a:r>
            <a:r>
              <a:rPr lang="zh-CN" altLang="en-US" sz="2800" b="1" dirty="0">
                <a:solidFill>
                  <a:srgbClr val="0000FF"/>
                </a:solidFill>
              </a:rPr>
              <a:t>）</a:t>
            </a:r>
            <a:r>
              <a:rPr lang="en-US" altLang="zh-CN" sz="2800" b="1" dirty="0">
                <a:solidFill>
                  <a:srgbClr val="0000FF"/>
                </a:solidFill>
              </a:rPr>
              <a:t>8</a:t>
            </a:r>
            <a:r>
              <a:rPr lang="zh-CN" altLang="en-US" sz="2800" b="1" dirty="0">
                <a:solidFill>
                  <a:srgbClr val="0000FF"/>
                </a:solidFill>
              </a:rPr>
              <a:t>元；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</a:rPr>
              <a:t>，下雨池塘里的水</a:t>
            </a:r>
            <a:r>
              <a:rPr lang="zh-CN" altLang="en-US" sz="2800" b="1" dirty="0">
                <a:solidFill>
                  <a:srgbClr val="FF0000"/>
                </a:solidFill>
              </a:rPr>
              <a:t>升高</a:t>
            </a:r>
            <a:r>
              <a:rPr lang="zh-CN" altLang="en-US" sz="2800" b="1" dirty="0">
                <a:solidFill>
                  <a:srgbClr val="0000FF"/>
                </a:solidFill>
              </a:rPr>
              <a:t>了</a:t>
            </a:r>
            <a:r>
              <a:rPr lang="en-US" altLang="zh-CN" sz="2800" b="1" dirty="0">
                <a:solidFill>
                  <a:srgbClr val="0000FF"/>
                </a:solidFill>
              </a:rPr>
              <a:t>0.01</a:t>
            </a:r>
            <a:r>
              <a:rPr lang="zh-CN" altLang="en-US" sz="2800" b="1" dirty="0">
                <a:solidFill>
                  <a:srgbClr val="0000FF"/>
                </a:solidFill>
              </a:rPr>
              <a:t>米和干旱池塘里的水</a:t>
            </a:r>
            <a:r>
              <a:rPr lang="zh-CN" altLang="en-US" sz="2800" b="1" dirty="0">
                <a:solidFill>
                  <a:srgbClr val="FF0000"/>
                </a:solidFill>
              </a:rPr>
              <a:t>降低     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      </a:t>
            </a:r>
            <a:r>
              <a:rPr lang="zh-CN" altLang="en-US" sz="2800" b="1" dirty="0">
                <a:solidFill>
                  <a:srgbClr val="0000FF"/>
                </a:solidFill>
              </a:rPr>
              <a:t>了</a:t>
            </a:r>
            <a:r>
              <a:rPr lang="en-US" altLang="zh-CN" sz="2800" b="1" dirty="0">
                <a:solidFill>
                  <a:srgbClr val="0000FF"/>
                </a:solidFill>
              </a:rPr>
              <a:t>0.03</a:t>
            </a:r>
            <a:r>
              <a:rPr lang="zh-CN" altLang="en-US" sz="2800" b="1" dirty="0">
                <a:solidFill>
                  <a:srgbClr val="0000FF"/>
                </a:solidFill>
              </a:rPr>
              <a:t>米；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</a:rPr>
              <a:t>，温度是</a:t>
            </a:r>
            <a:r>
              <a:rPr lang="zh-CN" altLang="en-US" sz="2800" b="1" dirty="0">
                <a:solidFill>
                  <a:srgbClr val="FF0000"/>
                </a:solidFill>
              </a:rPr>
              <a:t>零上</a:t>
            </a:r>
            <a:r>
              <a:rPr lang="en-US" altLang="zh-CN" sz="2800" b="1" dirty="0">
                <a:solidFill>
                  <a:srgbClr val="0000FF"/>
                </a:solidFill>
              </a:rPr>
              <a:t>10</a:t>
            </a:r>
            <a:r>
              <a:rPr lang="zh-CN" altLang="en-US" sz="2800" b="1" dirty="0">
                <a:solidFill>
                  <a:srgbClr val="0000FF"/>
                </a:solidFill>
              </a:rPr>
              <a:t>度和</a:t>
            </a:r>
            <a:r>
              <a:rPr lang="zh-CN" altLang="en-US" sz="2800" b="1" dirty="0">
                <a:solidFill>
                  <a:srgbClr val="FF0000"/>
                </a:solidFill>
              </a:rPr>
              <a:t>零下</a:t>
            </a:r>
            <a:r>
              <a:rPr lang="en-US" altLang="zh-CN" sz="2800" b="1" dirty="0">
                <a:solidFill>
                  <a:srgbClr val="0000FF"/>
                </a:solidFill>
              </a:rPr>
              <a:t>6</a:t>
            </a:r>
            <a:r>
              <a:rPr lang="zh-CN" altLang="en-US" sz="2800" b="1" dirty="0">
                <a:solidFill>
                  <a:srgbClr val="0000FF"/>
                </a:solidFill>
              </a:rPr>
              <a:t>度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323850" y="5229225"/>
            <a:ext cx="90725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华文行楷" pitchFamily="2" charset="-122"/>
              </a:rPr>
              <a:t>上面出现的每一对量有什么共同特点？</a:t>
            </a:r>
          </a:p>
        </p:txBody>
      </p:sp>
    </p:spTree>
    <p:custDataLst>
      <p:tags r:id="rId1"/>
    </p:custDataLst>
  </p:cSld>
  <p:clrMapOvr>
    <a:masterClrMapping/>
  </p:clrMapOvr>
  <p:transition advTm="6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utoUpdateAnimBg="0"/>
      <p:bldP spid="3072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0" y="692150"/>
            <a:ext cx="9144000" cy="219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a typeface="华文行楷" pitchFamily="2" charset="-122"/>
              </a:rPr>
              <a:t>请看：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</a:rPr>
              <a:t>向东和向西，给（收入）和用了（支出），升高和降低，零上和零下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258888" y="3141663"/>
            <a:ext cx="6553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</a:rPr>
              <a:t>都是具有相反意义的量</a:t>
            </a:r>
          </a:p>
        </p:txBody>
      </p:sp>
      <p:pic>
        <p:nvPicPr>
          <p:cNvPr id="31750" name="Picture 6" descr="RY_01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765175"/>
            <a:ext cx="571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323850" y="4005263"/>
            <a:ext cx="8424863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为了用数表示具有相反意义的量，我们把某种量的一种意义规定为</a:t>
            </a:r>
            <a:r>
              <a:rPr lang="zh-CN" altLang="en-US" sz="3200" b="1">
                <a:solidFill>
                  <a:srgbClr val="FF0000"/>
                </a:solidFill>
              </a:rPr>
              <a:t>正的</a:t>
            </a:r>
            <a:r>
              <a:rPr lang="zh-CN" altLang="en-US" sz="3200" b="1"/>
              <a:t>，而把与它相反的一种意义规定为</a:t>
            </a:r>
            <a:r>
              <a:rPr lang="zh-CN" altLang="en-US" sz="3200" b="1">
                <a:solidFill>
                  <a:srgbClr val="FF0000"/>
                </a:solidFill>
              </a:rPr>
              <a:t>负的</a:t>
            </a:r>
            <a:r>
              <a:rPr lang="zh-CN" altLang="en-US" sz="3200" b="1"/>
              <a:t>，负数是根据实际需要而产生的。</a:t>
            </a:r>
          </a:p>
        </p:txBody>
      </p:sp>
    </p:spTree>
    <p:custDataLst>
      <p:tags r:id="rId1"/>
    </p:custDataLst>
  </p:cSld>
  <p:clrMapOvr>
    <a:masterClrMapping/>
  </p:clrMapOvr>
  <p:transition advTm="8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utoUpdateAnimBg="0"/>
      <p:bldP spid="317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323850" y="1268413"/>
            <a:ext cx="88201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/>
              <a:t>例</a:t>
            </a:r>
            <a:r>
              <a:rPr lang="en-US" altLang="zh-CN" sz="3200" dirty="0"/>
              <a:t>1</a:t>
            </a:r>
            <a:r>
              <a:rPr lang="zh-CN" altLang="en-US" sz="3200" dirty="0"/>
              <a:t>．填空：</a:t>
            </a:r>
          </a:p>
          <a:p>
            <a:r>
              <a:rPr lang="zh-CN" altLang="en-US" sz="3200" dirty="0"/>
              <a:t>（</a:t>
            </a:r>
            <a:r>
              <a:rPr lang="en-US" altLang="zh-CN" sz="3200" dirty="0"/>
              <a:t>1</a:t>
            </a:r>
            <a:r>
              <a:rPr lang="zh-CN" altLang="en-US" sz="3200" dirty="0"/>
              <a:t>）如果把顺时针转</a:t>
            </a:r>
            <a:r>
              <a:rPr lang="en-US" altLang="zh-CN" sz="3200" dirty="0"/>
              <a:t>30</a:t>
            </a:r>
            <a:r>
              <a:rPr lang="en-US" altLang="zh-CN" sz="3200" dirty="0">
                <a:cs typeface="Times New Roman" pitchFamily="18" charset="0"/>
              </a:rPr>
              <a:t>°</a:t>
            </a:r>
            <a:r>
              <a:rPr lang="zh-CN" altLang="en-US" sz="3200" dirty="0"/>
              <a:t>记为</a:t>
            </a:r>
            <a:r>
              <a:rPr lang="en-US" altLang="zh-CN" sz="3200" dirty="0"/>
              <a:t>+30</a:t>
            </a:r>
            <a:r>
              <a:rPr lang="en-US" altLang="zh-CN" sz="3200" dirty="0">
                <a:cs typeface="Times New Roman" pitchFamily="18" charset="0"/>
              </a:rPr>
              <a:t>°</a:t>
            </a:r>
            <a:r>
              <a:rPr lang="zh-CN" altLang="en-US" sz="3200" dirty="0"/>
              <a:t>，那么逆时针转</a:t>
            </a:r>
            <a:r>
              <a:rPr lang="en-US" altLang="zh-CN" sz="3200" dirty="0"/>
              <a:t>45 </a:t>
            </a:r>
            <a:r>
              <a:rPr lang="en-US" altLang="zh-CN" sz="3200" dirty="0">
                <a:cs typeface="Times New Roman" pitchFamily="18" charset="0"/>
              </a:rPr>
              <a:t>°</a:t>
            </a:r>
            <a:r>
              <a:rPr lang="zh-CN" altLang="en-US" sz="3200" dirty="0"/>
              <a:t>记为</a:t>
            </a:r>
            <a:r>
              <a:rPr lang="zh-CN" altLang="en-US" sz="3200" u="sng" dirty="0"/>
              <a:t>         </a:t>
            </a:r>
            <a:r>
              <a:rPr lang="zh-CN" altLang="en-US" sz="3200" dirty="0"/>
              <a:t> 。</a:t>
            </a:r>
          </a:p>
          <a:p>
            <a:endParaRPr lang="zh-CN" altLang="en-US" sz="3200" dirty="0"/>
          </a:p>
          <a:p>
            <a:r>
              <a:rPr lang="zh-CN" altLang="en-US" sz="3200" dirty="0"/>
              <a:t>（</a:t>
            </a:r>
            <a:r>
              <a:rPr lang="en-US" altLang="zh-CN" sz="3200" dirty="0"/>
              <a:t>2</a:t>
            </a:r>
            <a:r>
              <a:rPr lang="zh-CN" altLang="en-US" sz="3200" dirty="0"/>
              <a:t>）设向东走为正，向东走</a:t>
            </a:r>
            <a:r>
              <a:rPr lang="en-US" altLang="zh-CN" sz="3200" dirty="0"/>
              <a:t>30</a:t>
            </a:r>
            <a:r>
              <a:rPr lang="zh-CN" altLang="en-US" sz="3200" dirty="0"/>
              <a:t>米，记作</a:t>
            </a:r>
            <a:r>
              <a:rPr lang="zh-CN" altLang="en-US" sz="3200" u="sng" dirty="0"/>
              <a:t>          </a:t>
            </a:r>
            <a:r>
              <a:rPr lang="zh-CN" altLang="en-US" sz="3200" dirty="0"/>
              <a:t> ；向西走</a:t>
            </a:r>
            <a:r>
              <a:rPr lang="en-US" altLang="zh-CN" sz="3200" dirty="0"/>
              <a:t>20</a:t>
            </a:r>
            <a:r>
              <a:rPr lang="zh-CN" altLang="en-US" sz="3200" dirty="0"/>
              <a:t>米，记作</a:t>
            </a:r>
            <a:r>
              <a:rPr lang="zh-CN" altLang="en-US" sz="3200" u="sng" dirty="0"/>
              <a:t>           </a:t>
            </a:r>
            <a:r>
              <a:rPr lang="zh-CN" altLang="en-US" sz="3200" dirty="0"/>
              <a:t> ；原地不动记作</a:t>
            </a:r>
            <a:r>
              <a:rPr lang="zh-CN" altLang="en-US" sz="3200" u="sng" dirty="0"/>
              <a:t>        </a:t>
            </a:r>
            <a:r>
              <a:rPr lang="zh-CN" altLang="en-US" sz="3200" dirty="0"/>
              <a:t> ；记作</a:t>
            </a:r>
            <a:r>
              <a:rPr lang="en-US" altLang="zh-CN" sz="3200" dirty="0"/>
              <a:t>-25</a:t>
            </a:r>
            <a:r>
              <a:rPr lang="zh-CN" altLang="en-US" sz="3200" dirty="0"/>
              <a:t>米表示向</a:t>
            </a:r>
            <a:r>
              <a:rPr lang="zh-CN" altLang="en-US" sz="3200" u="sng" dirty="0"/>
              <a:t>       </a:t>
            </a:r>
            <a:r>
              <a:rPr lang="zh-CN" altLang="en-US" sz="3200" dirty="0"/>
              <a:t>走</a:t>
            </a:r>
            <a:r>
              <a:rPr lang="en-US" altLang="zh-CN" sz="3200" dirty="0"/>
              <a:t>25</a:t>
            </a:r>
            <a:r>
              <a:rPr lang="zh-CN" altLang="en-US" sz="3200" dirty="0"/>
              <a:t>米；记作</a:t>
            </a:r>
            <a:r>
              <a:rPr lang="en-US" altLang="zh-CN" sz="3200" dirty="0"/>
              <a:t>+16</a:t>
            </a:r>
            <a:r>
              <a:rPr lang="zh-CN" altLang="en-US" sz="3200" dirty="0"/>
              <a:t>米表示向</a:t>
            </a:r>
            <a:r>
              <a:rPr lang="en-US" altLang="zh-CN" sz="3200" dirty="0"/>
              <a:t>_____</a:t>
            </a:r>
            <a:r>
              <a:rPr lang="zh-CN" altLang="en-US" sz="3200" dirty="0"/>
              <a:t>走</a:t>
            </a:r>
            <a:r>
              <a:rPr lang="en-US" altLang="zh-CN" sz="3200" dirty="0"/>
              <a:t>16</a:t>
            </a:r>
            <a:r>
              <a:rPr lang="zh-CN" altLang="en-US" sz="3200" dirty="0"/>
              <a:t>米。</a:t>
            </a:r>
            <a:r>
              <a:rPr lang="zh-CN" altLang="en-US" sz="3200" u="sng" dirty="0"/>
              <a:t>            </a:t>
            </a: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2916238" y="2205038"/>
            <a:ext cx="12334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-45 </a:t>
            </a:r>
            <a:r>
              <a:rPr lang="en-US" altLang="zh-CN" sz="3200" b="1">
                <a:solidFill>
                  <a:srgbClr val="FF0000"/>
                </a:solidFill>
                <a:cs typeface="Times New Roman" pitchFamily="18" charset="0"/>
              </a:rPr>
              <a:t>°</a:t>
            </a: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7596188" y="3094038"/>
            <a:ext cx="12255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+30</a:t>
            </a:r>
            <a:r>
              <a:rPr lang="zh-CN" altLang="en-US" sz="3200">
                <a:solidFill>
                  <a:srgbClr val="FF0000"/>
                </a:solidFill>
              </a:rPr>
              <a:t>米</a:t>
            </a: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3708400" y="3597275"/>
            <a:ext cx="11318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-20</a:t>
            </a:r>
            <a:r>
              <a:rPr lang="zh-CN" altLang="en-US" sz="3200">
                <a:solidFill>
                  <a:srgbClr val="FF0000"/>
                </a:solidFill>
              </a:rPr>
              <a:t>米</a:t>
            </a: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7812088" y="3597275"/>
            <a:ext cx="7937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0</a:t>
            </a:r>
            <a:r>
              <a:rPr lang="zh-CN" altLang="en-US" sz="3200">
                <a:solidFill>
                  <a:srgbClr val="FF0000"/>
                </a:solidFill>
              </a:rPr>
              <a:t>米</a:t>
            </a:r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611188" y="4652963"/>
            <a:ext cx="5905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东</a:t>
            </a:r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3419475" y="4149725"/>
            <a:ext cx="649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西</a:t>
            </a:r>
          </a:p>
        </p:txBody>
      </p:sp>
    </p:spTree>
    <p:custDataLst>
      <p:tags r:id="rId1"/>
    </p:custDataLst>
  </p:cSld>
  <p:clrMapOvr>
    <a:masterClrMapping/>
  </p:clrMapOvr>
  <p:transition advTm="9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8" grpId="0" autoUpdateAnimBg="0"/>
      <p:bldP spid="8209" grpId="0" autoUpdateAnimBg="0"/>
      <p:bldP spid="8210" grpId="0" autoUpdateAnimBg="0"/>
      <p:bldP spid="8211" grpId="0" autoUpdateAnimBg="0"/>
      <p:bldP spid="8212" grpId="0" autoUpdateAnimBg="0"/>
      <p:bldP spid="821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381000" y="1752600"/>
            <a:ext cx="83058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隶书" pitchFamily="49" charset="-122"/>
              </a:rPr>
              <a:t>思考？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同学们，你能再举一些用</a:t>
            </a:r>
            <a:r>
              <a:rPr lang="zh-CN" altLang="en-US" sz="3200" b="1">
                <a:solidFill>
                  <a:srgbClr val="FF0000"/>
                </a:solidFill>
              </a:rPr>
              <a:t>正负数</a:t>
            </a:r>
            <a:r>
              <a:rPr lang="zh-CN" altLang="en-US" sz="3200" b="1"/>
              <a:t>表示数量的实际例子吗？</a:t>
            </a:r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6"/>
            <a:ext cx="9144000" cy="6845808"/>
          </a:xfrm>
          <a:prstGeom prst="rect">
            <a:avLst/>
          </a:prstGeom>
        </p:spPr>
      </p:pic>
    </p:spTree>
  </p:cSld>
  <p:clrMapOvr>
    <a:masterClrMapping/>
  </p:clrMapOvr>
  <p:transition advTm="23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9" name="Group 3"/>
          <p:cNvGrpSpPr>
            <a:grpSpLocks/>
          </p:cNvGrpSpPr>
          <p:nvPr/>
        </p:nvGrpSpPr>
        <p:grpSpPr bwMode="auto">
          <a:xfrm>
            <a:off x="900113" y="1052513"/>
            <a:ext cx="7632700" cy="1590675"/>
            <a:chOff x="567" y="663"/>
            <a:chExt cx="4808" cy="1002"/>
          </a:xfrm>
        </p:grpSpPr>
        <p:sp>
          <p:nvSpPr>
            <p:cNvPr id="50180" name="Text Box 4"/>
            <p:cNvSpPr txBox="1">
              <a:spLocks noChangeArrowheads="1"/>
            </p:cNvSpPr>
            <p:nvPr/>
          </p:nvSpPr>
          <p:spPr bwMode="auto">
            <a:xfrm>
              <a:off x="567" y="663"/>
              <a:ext cx="104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en-US" altLang="zh-CN" sz="2000" b="1">
                  <a:latin typeface="Arial" pitchFamily="34" charset="0"/>
                </a:rPr>
                <a:t>1</a:t>
              </a:r>
              <a:r>
                <a:rPr kumimoji="0" lang="zh-CN" altLang="en-US" sz="2000" b="1">
                  <a:latin typeface="Arial" pitchFamily="34" charset="0"/>
                </a:rPr>
                <a:t>、练习：</a:t>
              </a:r>
            </a:p>
          </p:txBody>
        </p:sp>
        <p:sp>
          <p:nvSpPr>
            <p:cNvPr id="50181" name="Text Box 5"/>
            <p:cNvSpPr txBox="1">
              <a:spLocks noChangeArrowheads="1"/>
            </p:cNvSpPr>
            <p:nvPr/>
          </p:nvSpPr>
          <p:spPr bwMode="auto">
            <a:xfrm>
              <a:off x="884" y="935"/>
              <a:ext cx="4491" cy="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en-US" altLang="zh-CN" sz="2000" b="1" dirty="0">
                  <a:latin typeface="Arial" pitchFamily="34" charset="0"/>
                </a:rPr>
                <a:t>1.</a:t>
              </a:r>
              <a:r>
                <a:rPr kumimoji="0" lang="zh-CN" altLang="en-US" sz="2000" b="1" dirty="0">
                  <a:latin typeface="Arial" pitchFamily="34" charset="0"/>
                </a:rPr>
                <a:t>读下列各数，并指出其中哪些是正数，哪些是负数</a:t>
              </a:r>
              <a:r>
                <a:rPr kumimoji="0" lang="en-US" altLang="zh-CN" sz="2000" b="1" dirty="0">
                  <a:latin typeface="Arial" pitchFamily="34" charset="0"/>
                </a:rPr>
                <a:t>.</a:t>
              </a:r>
            </a:p>
            <a:p>
              <a:pPr>
                <a:spcBef>
                  <a:spcPct val="50000"/>
                </a:spcBef>
              </a:pPr>
              <a:r>
                <a:rPr kumimoji="0" lang="en-US" altLang="en-US" sz="1800" b="1" dirty="0">
                  <a:latin typeface="Arial" pitchFamily="34" charset="0"/>
                </a:rPr>
                <a:t>－</a:t>
              </a:r>
              <a:r>
                <a:rPr kumimoji="0" lang="en-US" altLang="zh-CN" sz="2000" b="1" dirty="0">
                  <a:latin typeface="Arial" pitchFamily="34" charset="0"/>
                </a:rPr>
                <a:t>1</a:t>
              </a:r>
              <a:r>
                <a:rPr kumimoji="0" lang="zh-CN" altLang="en-US" sz="2000" b="1" dirty="0">
                  <a:latin typeface="Arial" pitchFamily="34" charset="0"/>
                </a:rPr>
                <a:t>，</a:t>
              </a:r>
              <a:r>
                <a:rPr kumimoji="0" lang="en-US" altLang="zh-CN" sz="2000" b="1" dirty="0">
                  <a:latin typeface="Arial" pitchFamily="34" charset="0"/>
                </a:rPr>
                <a:t>2.5</a:t>
              </a:r>
              <a:r>
                <a:rPr kumimoji="0" lang="zh-CN" altLang="en-US" sz="2000" b="1" dirty="0">
                  <a:latin typeface="Arial" pitchFamily="34" charset="0"/>
                </a:rPr>
                <a:t>，   </a:t>
              </a:r>
              <a:r>
                <a:rPr kumimoji="0" lang="en-US" altLang="zh-CN" sz="2000" b="1" dirty="0">
                  <a:latin typeface="Arial" pitchFamily="34" charset="0"/>
                </a:rPr>
                <a:t>0</a:t>
              </a:r>
              <a:r>
                <a:rPr kumimoji="0" lang="zh-CN" altLang="en-US" sz="2000" b="1" dirty="0">
                  <a:latin typeface="Arial" pitchFamily="34" charset="0"/>
                </a:rPr>
                <a:t>，         </a:t>
              </a:r>
              <a:r>
                <a:rPr kumimoji="0" lang="en-US" altLang="en-US" sz="1800" b="1" dirty="0">
                  <a:latin typeface="Arial" pitchFamily="34" charset="0"/>
                </a:rPr>
                <a:t>－</a:t>
              </a:r>
              <a:r>
                <a:rPr kumimoji="0" lang="en-US" altLang="zh-CN" sz="2000" b="1" dirty="0">
                  <a:latin typeface="Arial" pitchFamily="34" charset="0"/>
                </a:rPr>
                <a:t>3.14</a:t>
              </a:r>
              <a:r>
                <a:rPr kumimoji="0" lang="zh-CN" altLang="en-US" sz="2000" b="1" dirty="0">
                  <a:latin typeface="Arial" pitchFamily="34" charset="0"/>
                </a:rPr>
                <a:t>，</a:t>
              </a:r>
              <a:r>
                <a:rPr kumimoji="0" lang="en-US" altLang="zh-CN" sz="2000" b="1" dirty="0">
                  <a:latin typeface="Arial" pitchFamily="34" charset="0"/>
                </a:rPr>
                <a:t>120</a:t>
              </a:r>
              <a:r>
                <a:rPr kumimoji="0" lang="zh-CN" altLang="en-US" sz="2000" b="1" dirty="0">
                  <a:latin typeface="Arial" pitchFamily="34" charset="0"/>
                </a:rPr>
                <a:t>，</a:t>
              </a:r>
              <a:r>
                <a:rPr kumimoji="0" lang="en-US" altLang="en-US" sz="1800" b="1" dirty="0">
                  <a:latin typeface="Arial" pitchFamily="34" charset="0"/>
                </a:rPr>
                <a:t>－</a:t>
              </a:r>
              <a:r>
                <a:rPr kumimoji="0" lang="en-US" altLang="zh-CN" sz="2000" b="1" dirty="0">
                  <a:latin typeface="Arial" pitchFamily="34" charset="0"/>
                </a:rPr>
                <a:t>1.732</a:t>
              </a:r>
              <a:r>
                <a:rPr kumimoji="0" lang="zh-CN" altLang="en-US" sz="2000" b="1" dirty="0">
                  <a:latin typeface="Arial" pitchFamily="34" charset="0"/>
                </a:rPr>
                <a:t>，       </a:t>
              </a:r>
              <a:r>
                <a:rPr kumimoji="0" lang="en-US" altLang="zh-CN" sz="2000" b="1" dirty="0">
                  <a:latin typeface="Arial" pitchFamily="34" charset="0"/>
                </a:rPr>
                <a:t>.</a:t>
              </a:r>
            </a:p>
          </p:txBody>
        </p:sp>
        <p:graphicFrame>
          <p:nvGraphicFramePr>
            <p:cNvPr id="50182" name="Object 6"/>
            <p:cNvGraphicFramePr>
              <a:graphicFrameLocks noChangeAspect="1"/>
            </p:cNvGraphicFramePr>
            <p:nvPr/>
          </p:nvGraphicFramePr>
          <p:xfrm>
            <a:off x="2109" y="1118"/>
            <a:ext cx="338" cy="5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22" name="公式" r:id="rId3" imgW="266400" imgH="393480" progId="Equation.3">
                    <p:embed/>
                  </p:oleObj>
                </mc:Choice>
                <mc:Fallback>
                  <p:oleObj name="公式" r:id="rId3" imgW="266400" imgH="393480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09" y="1118"/>
                          <a:ext cx="338" cy="5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0183" name="Object 7"/>
            <p:cNvGraphicFramePr>
              <a:graphicFrameLocks noChangeAspect="1"/>
            </p:cNvGraphicFramePr>
            <p:nvPr/>
          </p:nvGraphicFramePr>
          <p:xfrm>
            <a:off x="4195" y="1117"/>
            <a:ext cx="351" cy="5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23" name="公式" r:id="rId5" imgW="253800" imgH="393480" progId="Equation.3">
                    <p:embed/>
                  </p:oleObj>
                </mc:Choice>
                <mc:Fallback>
                  <p:oleObj name="公式" r:id="rId5" imgW="253800" imgH="393480" progId="Equation.3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95" y="1117"/>
                          <a:ext cx="351" cy="5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1187450" y="2779713"/>
            <a:ext cx="19431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2000" b="1">
                <a:latin typeface="Arial" pitchFamily="34" charset="0"/>
              </a:rPr>
              <a:t>－</a:t>
            </a:r>
            <a:r>
              <a:rPr kumimoji="0" lang="en-US" altLang="zh-CN" sz="2000" b="1">
                <a:latin typeface="Arial" pitchFamily="34" charset="0"/>
              </a:rPr>
              <a:t>1</a:t>
            </a:r>
            <a:r>
              <a:rPr kumimoji="0" lang="zh-CN" altLang="en-US" sz="2000" b="1">
                <a:latin typeface="Arial" pitchFamily="34" charset="0"/>
              </a:rPr>
              <a:t>读作：负</a:t>
            </a:r>
            <a:r>
              <a:rPr kumimoji="0" lang="en-US" altLang="zh-CN" sz="2000" b="1">
                <a:latin typeface="Arial" pitchFamily="34" charset="0"/>
              </a:rPr>
              <a:t>1</a:t>
            </a: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4787900" y="2779713"/>
            <a:ext cx="19431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CN" sz="2000" b="1">
                <a:latin typeface="Arial" pitchFamily="34" charset="0"/>
              </a:rPr>
              <a:t>2.5</a:t>
            </a:r>
            <a:r>
              <a:rPr kumimoji="0" lang="zh-CN" altLang="en-US" sz="2000" b="1">
                <a:latin typeface="Arial" pitchFamily="34" charset="0"/>
              </a:rPr>
              <a:t>读作：正</a:t>
            </a:r>
            <a:r>
              <a:rPr kumimoji="0" lang="en-US" altLang="zh-CN" sz="2000" b="1">
                <a:latin typeface="Arial" pitchFamily="34" charset="0"/>
              </a:rPr>
              <a:t>2.5</a:t>
            </a: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1187450" y="3500438"/>
            <a:ext cx="19431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CN" sz="2000" b="1">
                <a:latin typeface="Arial" pitchFamily="34" charset="0"/>
              </a:rPr>
              <a:t>0</a:t>
            </a:r>
            <a:r>
              <a:rPr kumimoji="0" lang="zh-CN" altLang="en-US" sz="2000" b="1">
                <a:latin typeface="Arial" pitchFamily="34" charset="0"/>
              </a:rPr>
              <a:t>读作：</a:t>
            </a:r>
            <a:r>
              <a:rPr kumimoji="0" lang="en-US" altLang="zh-CN" sz="2000" b="1">
                <a:latin typeface="Arial" pitchFamily="34" charset="0"/>
              </a:rPr>
              <a:t>0</a:t>
            </a:r>
          </a:p>
        </p:txBody>
      </p:sp>
      <p:grpSp>
        <p:nvGrpSpPr>
          <p:cNvPr id="50204" name="Group 28"/>
          <p:cNvGrpSpPr>
            <a:grpSpLocks/>
          </p:cNvGrpSpPr>
          <p:nvPr/>
        </p:nvGrpSpPr>
        <p:grpSpPr bwMode="auto">
          <a:xfrm>
            <a:off x="4429125" y="3222625"/>
            <a:ext cx="2878138" cy="998538"/>
            <a:chOff x="2790" y="2030"/>
            <a:chExt cx="1813" cy="629"/>
          </a:xfrm>
        </p:grpSpPr>
        <p:graphicFrame>
          <p:nvGraphicFramePr>
            <p:cNvPr id="50188" name="Object 12"/>
            <p:cNvGraphicFramePr>
              <a:graphicFrameLocks noChangeAspect="1"/>
            </p:cNvGraphicFramePr>
            <p:nvPr/>
          </p:nvGraphicFramePr>
          <p:xfrm>
            <a:off x="2790" y="2030"/>
            <a:ext cx="423" cy="6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24" name="公式" r:id="rId7" imgW="266400" imgH="393480" progId="Equation.3">
                    <p:embed/>
                  </p:oleObj>
                </mc:Choice>
                <mc:Fallback>
                  <p:oleObj name="公式" r:id="rId7" imgW="266400" imgH="393480" progId="Equation.3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90" y="2030"/>
                          <a:ext cx="423" cy="62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0189" name="Text Box 13"/>
            <p:cNvSpPr txBox="1">
              <a:spLocks noChangeArrowheads="1"/>
            </p:cNvSpPr>
            <p:nvPr/>
          </p:nvSpPr>
          <p:spPr bwMode="auto">
            <a:xfrm>
              <a:off x="3107" y="2250"/>
              <a:ext cx="14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0" lang="zh-CN" altLang="en-US" sz="2000" b="1">
                  <a:latin typeface="Arial" pitchFamily="34" charset="0"/>
                </a:rPr>
                <a:t>读作：正</a:t>
              </a:r>
              <a:r>
                <a:rPr kumimoji="0" lang="en-US" altLang="zh-CN" sz="2000" b="1">
                  <a:latin typeface="Arial" pitchFamily="34" charset="0"/>
                </a:rPr>
                <a:t>3</a:t>
              </a:r>
              <a:r>
                <a:rPr kumimoji="0" lang="zh-CN" altLang="en-US" sz="2000" b="1">
                  <a:latin typeface="Arial" pitchFamily="34" charset="0"/>
                </a:rPr>
                <a:t>分之</a:t>
              </a:r>
              <a:r>
                <a:rPr kumimoji="0" lang="en-US" altLang="zh-CN" sz="2000" b="1">
                  <a:latin typeface="Arial" pitchFamily="34" charset="0"/>
                </a:rPr>
                <a:t>4</a:t>
              </a:r>
            </a:p>
          </p:txBody>
        </p:sp>
      </p:grpSp>
      <p:sp>
        <p:nvSpPr>
          <p:cNvPr id="50190" name="Text Box 14"/>
          <p:cNvSpPr txBox="1">
            <a:spLocks noChangeArrowheads="1"/>
          </p:cNvSpPr>
          <p:nvPr/>
        </p:nvSpPr>
        <p:spPr bwMode="auto">
          <a:xfrm>
            <a:off x="755650" y="4292600"/>
            <a:ext cx="27368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zh-CN" sz="2000" b="1">
                <a:latin typeface="Arial" pitchFamily="34" charset="0"/>
              </a:rPr>
              <a:t>－</a:t>
            </a:r>
            <a:r>
              <a:rPr kumimoji="0" lang="en-US" altLang="zh-CN" sz="2000" b="1">
                <a:latin typeface="Arial" pitchFamily="34" charset="0"/>
              </a:rPr>
              <a:t>3.14</a:t>
            </a:r>
            <a:r>
              <a:rPr kumimoji="0" lang="zh-CN" altLang="en-US" sz="2000" b="1">
                <a:latin typeface="Arial" pitchFamily="34" charset="0"/>
              </a:rPr>
              <a:t>读作：负</a:t>
            </a:r>
            <a:r>
              <a:rPr kumimoji="0" lang="en-US" altLang="zh-CN" sz="2000" b="1">
                <a:latin typeface="Arial" pitchFamily="34" charset="0"/>
              </a:rPr>
              <a:t>3.14</a:t>
            </a: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4756150" y="4267200"/>
            <a:ext cx="20478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kumimoji="0" lang="en-US" altLang="zh-CN" sz="2000" b="1">
                <a:latin typeface="Arial" pitchFamily="34" charset="0"/>
              </a:rPr>
              <a:t>120</a:t>
            </a:r>
            <a:r>
              <a:rPr kumimoji="0" lang="zh-CN" altLang="en-US" sz="2000" b="1">
                <a:latin typeface="Arial" pitchFamily="34" charset="0"/>
              </a:rPr>
              <a:t>读作：正</a:t>
            </a:r>
            <a:r>
              <a:rPr kumimoji="0" lang="en-US" altLang="zh-CN" sz="2000" b="1">
                <a:latin typeface="Arial" pitchFamily="34" charset="0"/>
              </a:rPr>
              <a:t>120</a:t>
            </a: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755650" y="5203825"/>
            <a:ext cx="272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b="1">
                <a:latin typeface="Arial" pitchFamily="34" charset="0"/>
              </a:rPr>
              <a:t>－</a:t>
            </a:r>
            <a:r>
              <a:rPr kumimoji="0" lang="en-US" altLang="zh-CN" sz="2000" b="1">
                <a:latin typeface="Arial" pitchFamily="34" charset="0"/>
              </a:rPr>
              <a:t>1.732</a:t>
            </a:r>
            <a:r>
              <a:rPr kumimoji="0" lang="zh-CN" altLang="en-US" sz="2000" b="1">
                <a:latin typeface="Arial" pitchFamily="34" charset="0"/>
              </a:rPr>
              <a:t>读作：负</a:t>
            </a:r>
            <a:r>
              <a:rPr kumimoji="0" lang="en-US" altLang="zh-CN" sz="2000" b="1">
                <a:latin typeface="Arial" pitchFamily="34" charset="0"/>
              </a:rPr>
              <a:t>1.732</a:t>
            </a:r>
          </a:p>
        </p:txBody>
      </p:sp>
      <p:grpSp>
        <p:nvGrpSpPr>
          <p:cNvPr id="50205" name="Group 29"/>
          <p:cNvGrpSpPr>
            <a:grpSpLocks/>
          </p:cNvGrpSpPr>
          <p:nvPr/>
        </p:nvGrpSpPr>
        <p:grpSpPr bwMode="auto">
          <a:xfrm>
            <a:off x="4356100" y="5108575"/>
            <a:ext cx="2717800" cy="796925"/>
            <a:chOff x="2744" y="3218"/>
            <a:chExt cx="1712" cy="502"/>
          </a:xfrm>
        </p:grpSpPr>
        <p:graphicFrame>
          <p:nvGraphicFramePr>
            <p:cNvPr id="50194" name="Object 18"/>
            <p:cNvGraphicFramePr>
              <a:graphicFrameLocks noChangeAspect="1"/>
            </p:cNvGraphicFramePr>
            <p:nvPr/>
          </p:nvGraphicFramePr>
          <p:xfrm>
            <a:off x="2744" y="3218"/>
            <a:ext cx="322" cy="5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25" name="公式" r:id="rId9" imgW="253800" imgH="393480" progId="Equation.3">
                    <p:embed/>
                  </p:oleObj>
                </mc:Choice>
                <mc:Fallback>
                  <p:oleObj name="公式" r:id="rId9" imgW="253800" imgH="393480" progId="Equation.3">
                    <p:embed/>
                    <p:pic>
                      <p:nvPicPr>
                        <p:cNvPr id="0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44" y="3218"/>
                          <a:ext cx="322" cy="5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0195" name="Rectangle 19"/>
            <p:cNvSpPr>
              <a:spLocks noChangeArrowheads="1"/>
            </p:cNvSpPr>
            <p:nvPr/>
          </p:nvSpPr>
          <p:spPr bwMode="auto">
            <a:xfrm>
              <a:off x="3042" y="3323"/>
              <a:ext cx="141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2000" b="1">
                  <a:latin typeface="Arial" pitchFamily="34" charset="0"/>
                </a:rPr>
                <a:t>读作：负的</a:t>
              </a:r>
              <a:r>
                <a:rPr kumimoji="0" lang="en-US" altLang="zh-CN" sz="2000" b="1">
                  <a:latin typeface="Arial" pitchFamily="34" charset="0"/>
                </a:rPr>
                <a:t>7</a:t>
              </a:r>
              <a:r>
                <a:rPr kumimoji="0" lang="zh-CN" altLang="en-US" sz="2000" b="1">
                  <a:latin typeface="Arial" pitchFamily="34" charset="0"/>
                </a:rPr>
                <a:t>分之</a:t>
              </a:r>
              <a:r>
                <a:rPr kumimoji="0" lang="en-US" altLang="zh-CN" sz="2000" b="1">
                  <a:latin typeface="Arial" pitchFamily="34" charset="0"/>
                </a:rPr>
                <a:t>2</a:t>
              </a:r>
            </a:p>
          </p:txBody>
        </p:sp>
      </p:grpSp>
      <p:grpSp>
        <p:nvGrpSpPr>
          <p:cNvPr id="50208" name="Group 32"/>
          <p:cNvGrpSpPr>
            <a:grpSpLocks/>
          </p:cNvGrpSpPr>
          <p:nvPr/>
        </p:nvGrpSpPr>
        <p:grpSpPr bwMode="auto">
          <a:xfrm>
            <a:off x="468313" y="5748338"/>
            <a:ext cx="3887787" cy="992187"/>
            <a:chOff x="295" y="3621"/>
            <a:chExt cx="2449" cy="625"/>
          </a:xfrm>
        </p:grpSpPr>
        <p:sp>
          <p:nvSpPr>
            <p:cNvPr id="50196" name="Text Box 20"/>
            <p:cNvSpPr txBox="1">
              <a:spLocks noChangeArrowheads="1"/>
            </p:cNvSpPr>
            <p:nvPr/>
          </p:nvSpPr>
          <p:spPr bwMode="auto">
            <a:xfrm>
              <a:off x="295" y="3838"/>
              <a:ext cx="907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0" lang="zh-CN" altLang="en-US" sz="2000" b="1">
                  <a:latin typeface="Arial" pitchFamily="34" charset="0"/>
                </a:rPr>
                <a:t>正数：</a:t>
              </a:r>
            </a:p>
          </p:txBody>
        </p:sp>
        <p:grpSp>
          <p:nvGrpSpPr>
            <p:cNvPr id="50206" name="Group 30"/>
            <p:cNvGrpSpPr>
              <a:grpSpLocks/>
            </p:cNvGrpSpPr>
            <p:nvPr/>
          </p:nvGrpSpPr>
          <p:grpSpPr bwMode="auto">
            <a:xfrm>
              <a:off x="975" y="3621"/>
              <a:ext cx="1769" cy="625"/>
              <a:chOff x="975" y="3621"/>
              <a:chExt cx="1769" cy="625"/>
            </a:xfrm>
          </p:grpSpPr>
          <p:sp>
            <p:nvSpPr>
              <p:cNvPr id="50198" name="Text Box 22"/>
              <p:cNvSpPr txBox="1">
                <a:spLocks noChangeArrowheads="1"/>
              </p:cNvSpPr>
              <p:nvPr/>
            </p:nvSpPr>
            <p:spPr bwMode="auto">
              <a:xfrm>
                <a:off x="975" y="3838"/>
                <a:ext cx="1769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0" lang="en-US" altLang="zh-CN" sz="2000" b="1">
                    <a:latin typeface="Arial" pitchFamily="34" charset="0"/>
                  </a:rPr>
                  <a:t>2.5</a:t>
                </a:r>
                <a:r>
                  <a:rPr kumimoji="0" lang="zh-CN" altLang="en-US" sz="2000" b="1">
                    <a:latin typeface="Arial" pitchFamily="34" charset="0"/>
                  </a:rPr>
                  <a:t>，           ，</a:t>
                </a:r>
                <a:r>
                  <a:rPr kumimoji="0" lang="en-US" altLang="zh-CN" sz="2000" b="1">
                    <a:latin typeface="Arial" pitchFamily="34" charset="0"/>
                  </a:rPr>
                  <a:t>120</a:t>
                </a:r>
              </a:p>
            </p:txBody>
          </p:sp>
          <p:graphicFrame>
            <p:nvGraphicFramePr>
              <p:cNvPr id="50199" name="Object 23"/>
              <p:cNvGraphicFramePr>
                <a:graphicFrameLocks noChangeAspect="1"/>
              </p:cNvGraphicFramePr>
              <p:nvPr/>
            </p:nvGraphicFramePr>
            <p:xfrm>
              <a:off x="1414" y="3621"/>
              <a:ext cx="423" cy="6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226" name="公式" r:id="rId11" imgW="266400" imgH="393480" progId="Equation.3">
                      <p:embed/>
                    </p:oleObj>
                  </mc:Choice>
                  <mc:Fallback>
                    <p:oleObj name="公式" r:id="rId11" imgW="266400" imgH="393480" progId="Equation.3">
                      <p:embed/>
                      <p:pic>
                        <p:nvPicPr>
                          <p:cNvPr id="0" name="Object 2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414" y="3621"/>
                            <a:ext cx="423" cy="6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50209" name="Group 33"/>
          <p:cNvGrpSpPr>
            <a:grpSpLocks/>
          </p:cNvGrpSpPr>
          <p:nvPr/>
        </p:nvGrpSpPr>
        <p:grpSpPr bwMode="auto">
          <a:xfrm>
            <a:off x="4500563" y="5876925"/>
            <a:ext cx="4392612" cy="836613"/>
            <a:chOff x="2835" y="3702"/>
            <a:chExt cx="2767" cy="527"/>
          </a:xfrm>
        </p:grpSpPr>
        <p:sp>
          <p:nvSpPr>
            <p:cNvPr id="50200" name="Text Box 24"/>
            <p:cNvSpPr txBox="1">
              <a:spLocks noChangeArrowheads="1"/>
            </p:cNvSpPr>
            <p:nvPr/>
          </p:nvSpPr>
          <p:spPr bwMode="auto">
            <a:xfrm>
              <a:off x="2835" y="3793"/>
              <a:ext cx="63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0" lang="zh-CN" altLang="en-US" sz="2000" b="1">
                  <a:latin typeface="Arial" pitchFamily="34" charset="0"/>
                </a:rPr>
                <a:t>负数：</a:t>
              </a:r>
            </a:p>
          </p:txBody>
        </p:sp>
        <p:grpSp>
          <p:nvGrpSpPr>
            <p:cNvPr id="50207" name="Group 31"/>
            <p:cNvGrpSpPr>
              <a:grpSpLocks/>
            </p:cNvGrpSpPr>
            <p:nvPr/>
          </p:nvGrpSpPr>
          <p:grpSpPr bwMode="auto">
            <a:xfrm>
              <a:off x="3334" y="3702"/>
              <a:ext cx="2268" cy="527"/>
              <a:chOff x="3334" y="3702"/>
              <a:chExt cx="2268" cy="527"/>
            </a:xfrm>
          </p:grpSpPr>
          <p:sp>
            <p:nvSpPr>
              <p:cNvPr id="50202" name="Text Box 26"/>
              <p:cNvSpPr txBox="1">
                <a:spLocks noChangeArrowheads="1"/>
              </p:cNvSpPr>
              <p:nvPr/>
            </p:nvSpPr>
            <p:spPr bwMode="auto">
              <a:xfrm>
                <a:off x="3334" y="3838"/>
                <a:ext cx="2131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0" lang="en-US" altLang="en-US" sz="2000" b="1">
                    <a:latin typeface="Arial" pitchFamily="34" charset="0"/>
                  </a:rPr>
                  <a:t>－</a:t>
                </a:r>
                <a:r>
                  <a:rPr kumimoji="0" lang="en-US" altLang="zh-CN" sz="2000" b="1">
                    <a:latin typeface="Arial" pitchFamily="34" charset="0"/>
                  </a:rPr>
                  <a:t>1</a:t>
                </a:r>
                <a:r>
                  <a:rPr kumimoji="0" lang="zh-CN" altLang="en-US" sz="2000" b="1">
                    <a:latin typeface="Arial" pitchFamily="34" charset="0"/>
                  </a:rPr>
                  <a:t>，－</a:t>
                </a:r>
                <a:r>
                  <a:rPr kumimoji="0" lang="en-US" altLang="zh-CN" sz="2000" b="1">
                    <a:latin typeface="Arial" pitchFamily="34" charset="0"/>
                  </a:rPr>
                  <a:t>3.14</a:t>
                </a:r>
                <a:r>
                  <a:rPr kumimoji="0" lang="zh-CN" altLang="en-US" sz="2000" b="1">
                    <a:latin typeface="Arial" pitchFamily="34" charset="0"/>
                  </a:rPr>
                  <a:t>，－</a:t>
                </a:r>
                <a:r>
                  <a:rPr kumimoji="0" lang="en-US" altLang="zh-CN" sz="2000" b="1">
                    <a:latin typeface="Arial" pitchFamily="34" charset="0"/>
                  </a:rPr>
                  <a:t>1.732</a:t>
                </a:r>
                <a:r>
                  <a:rPr kumimoji="0" lang="zh-CN" altLang="en-US" sz="2000" b="1">
                    <a:latin typeface="Arial" pitchFamily="34" charset="0"/>
                  </a:rPr>
                  <a:t>，</a:t>
                </a:r>
              </a:p>
            </p:txBody>
          </p:sp>
          <p:graphicFrame>
            <p:nvGraphicFramePr>
              <p:cNvPr id="50203" name="Object 27"/>
              <p:cNvGraphicFramePr>
                <a:graphicFrameLocks noChangeAspect="1"/>
              </p:cNvGraphicFramePr>
              <p:nvPr/>
            </p:nvGraphicFramePr>
            <p:xfrm>
              <a:off x="5262" y="3702"/>
              <a:ext cx="340" cy="5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227" name="公式" r:id="rId13" imgW="253800" imgH="393480" progId="Equation.3">
                      <p:embed/>
                    </p:oleObj>
                  </mc:Choice>
                  <mc:Fallback>
                    <p:oleObj name="公式" r:id="rId13" imgW="253800" imgH="393480" progId="Equation.3">
                      <p:embed/>
                      <p:pic>
                        <p:nvPicPr>
                          <p:cNvPr id="0" name="Object 2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262" y="3702"/>
                            <a:ext cx="340" cy="52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0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0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0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0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4" grpId="0"/>
      <p:bldP spid="50185" grpId="0"/>
      <p:bldP spid="50186" grpId="0"/>
      <p:bldP spid="50190" grpId="0"/>
      <p:bldP spid="50191" grpId="0"/>
      <p:bldP spid="5019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755650" y="1484313"/>
            <a:ext cx="77041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2000" b="1">
                <a:latin typeface="Arial" pitchFamily="34" charset="0"/>
              </a:rPr>
              <a:t>2.</a:t>
            </a:r>
            <a:r>
              <a:rPr kumimoji="0" lang="zh-CN" altLang="en-US" sz="2000" b="1">
                <a:latin typeface="Arial" pitchFamily="34" charset="0"/>
              </a:rPr>
              <a:t>如果</a:t>
            </a:r>
            <a:r>
              <a:rPr kumimoji="0" lang="en-US" altLang="zh-CN" sz="2000" b="1"/>
              <a:t>80m</a:t>
            </a:r>
            <a:r>
              <a:rPr kumimoji="0" lang="zh-CN" altLang="en-US" sz="2000" b="1">
                <a:latin typeface="Arial" pitchFamily="34" charset="0"/>
              </a:rPr>
              <a:t>表示向东走</a:t>
            </a:r>
            <a:r>
              <a:rPr kumimoji="0" lang="en-US" altLang="zh-CN" sz="2000" b="1"/>
              <a:t>80m</a:t>
            </a:r>
            <a:r>
              <a:rPr kumimoji="0" lang="zh-CN" altLang="en-US" sz="2000" b="1">
                <a:latin typeface="Arial" pitchFamily="34" charset="0"/>
              </a:rPr>
              <a:t>，那么</a:t>
            </a:r>
            <a:r>
              <a:rPr kumimoji="0" lang="zh-CN" altLang="en-US" sz="1800" b="1">
                <a:latin typeface="Arial" pitchFamily="34" charset="0"/>
              </a:rPr>
              <a:t>－</a:t>
            </a:r>
            <a:r>
              <a:rPr kumimoji="0" lang="en-US" altLang="zh-CN" sz="2000" b="1">
                <a:latin typeface="Arial" pitchFamily="34" charset="0"/>
              </a:rPr>
              <a:t>60m</a:t>
            </a:r>
            <a:r>
              <a:rPr kumimoji="0" lang="zh-CN" altLang="en-US" sz="2000" b="1">
                <a:latin typeface="Arial" pitchFamily="34" charset="0"/>
              </a:rPr>
              <a:t>表示</a:t>
            </a:r>
            <a:r>
              <a:rPr kumimoji="0" lang="en-US" altLang="zh-CN" sz="2000" b="1">
                <a:latin typeface="Arial" pitchFamily="34" charset="0"/>
              </a:rPr>
              <a:t>____________.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684213" y="3141663"/>
            <a:ext cx="7848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2000" b="1">
                <a:latin typeface="Arial" pitchFamily="34" charset="0"/>
              </a:rPr>
              <a:t>3.</a:t>
            </a:r>
            <a:r>
              <a:rPr kumimoji="0" lang="zh-CN" altLang="en-US" sz="2000" b="1">
                <a:latin typeface="Arial" pitchFamily="34" charset="0"/>
              </a:rPr>
              <a:t>如果水位升高</a:t>
            </a:r>
            <a:r>
              <a:rPr kumimoji="0" lang="en-US" altLang="zh-CN" sz="2000" b="1"/>
              <a:t>3m</a:t>
            </a:r>
            <a:r>
              <a:rPr kumimoji="0" lang="zh-CN" altLang="en-US" sz="2000" b="1">
                <a:latin typeface="Arial" pitchFamily="34" charset="0"/>
              </a:rPr>
              <a:t>时水位变化记住</a:t>
            </a:r>
            <a:r>
              <a:rPr kumimoji="0" lang="en-US" altLang="zh-CN" sz="2000" b="1"/>
              <a:t>+3m</a:t>
            </a:r>
            <a:r>
              <a:rPr kumimoji="0" lang="zh-CN" altLang="en-US" sz="2000" b="1">
                <a:latin typeface="Arial" pitchFamily="34" charset="0"/>
              </a:rPr>
              <a:t>，那么水位下降</a:t>
            </a:r>
            <a:r>
              <a:rPr kumimoji="0" lang="en-US" altLang="zh-CN" sz="2000" b="1"/>
              <a:t>3m</a:t>
            </a:r>
            <a:r>
              <a:rPr kumimoji="0" lang="zh-CN" altLang="en-US" sz="2000" b="1">
                <a:latin typeface="Arial" pitchFamily="34" charset="0"/>
              </a:rPr>
              <a:t>时水位变化记作</a:t>
            </a:r>
            <a:r>
              <a:rPr kumimoji="0" lang="en-US" altLang="zh-CN" sz="2000" b="1">
                <a:latin typeface="Arial" pitchFamily="34" charset="0"/>
              </a:rPr>
              <a:t>______</a:t>
            </a:r>
            <a:r>
              <a:rPr kumimoji="0" lang="en-US" altLang="zh-CN" sz="2000" b="1"/>
              <a:t>m</a:t>
            </a:r>
            <a:r>
              <a:rPr kumimoji="0" lang="zh-CN" altLang="en-US" sz="2000" b="1">
                <a:latin typeface="Arial" pitchFamily="34" charset="0"/>
              </a:rPr>
              <a:t>，水位不升不降时水位变化记作</a:t>
            </a:r>
            <a:r>
              <a:rPr kumimoji="0" lang="en-US" altLang="zh-CN" sz="2000" b="1">
                <a:latin typeface="Arial" pitchFamily="34" charset="0"/>
              </a:rPr>
              <a:t>_________</a:t>
            </a:r>
            <a:r>
              <a:rPr kumimoji="0" lang="en-US" altLang="zh-CN" sz="2000" b="1"/>
              <a:t>m</a:t>
            </a:r>
            <a:r>
              <a:rPr kumimoji="0" lang="en-US" altLang="zh-CN" sz="2000" b="1">
                <a:latin typeface="Arial" pitchFamily="34" charset="0"/>
              </a:rPr>
              <a:t>.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684213" y="4797425"/>
            <a:ext cx="77755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2000" b="1">
                <a:latin typeface="Arial" pitchFamily="34" charset="0"/>
              </a:rPr>
              <a:t>4.</a:t>
            </a:r>
            <a:r>
              <a:rPr kumimoji="0" lang="zh-CN" altLang="en-US" sz="2000" b="1">
                <a:latin typeface="Arial" pitchFamily="34" charset="0"/>
              </a:rPr>
              <a:t>月球表面的白天平均温度零上</a:t>
            </a:r>
            <a:r>
              <a:rPr kumimoji="0" lang="en-US" altLang="zh-CN" sz="2000" b="1">
                <a:latin typeface="Arial" pitchFamily="34" charset="0"/>
              </a:rPr>
              <a:t>126℃</a:t>
            </a:r>
            <a:r>
              <a:rPr kumimoji="0" lang="zh-CN" altLang="en-US" sz="2000" b="1">
                <a:latin typeface="Arial" pitchFamily="34" charset="0"/>
              </a:rPr>
              <a:t>，记作</a:t>
            </a:r>
            <a:r>
              <a:rPr kumimoji="0" lang="en-US" altLang="zh-CN" sz="2000" b="1">
                <a:latin typeface="Arial" pitchFamily="34" charset="0"/>
              </a:rPr>
              <a:t>______℃</a:t>
            </a:r>
            <a:r>
              <a:rPr kumimoji="0" lang="zh-CN" altLang="en-US" sz="2000" b="1">
                <a:latin typeface="Arial" pitchFamily="34" charset="0"/>
              </a:rPr>
              <a:t>，夜间平均温度零下</a:t>
            </a:r>
            <a:r>
              <a:rPr kumimoji="0" lang="en-US" altLang="zh-CN" sz="2000" b="1">
                <a:latin typeface="Arial" pitchFamily="34" charset="0"/>
              </a:rPr>
              <a:t>150℃</a:t>
            </a:r>
            <a:r>
              <a:rPr kumimoji="0" lang="zh-CN" altLang="en-US" sz="2000" b="1">
                <a:latin typeface="Arial" pitchFamily="34" charset="0"/>
              </a:rPr>
              <a:t>，记作</a:t>
            </a:r>
            <a:r>
              <a:rPr kumimoji="0" lang="en-US" altLang="zh-CN" sz="2000" b="1">
                <a:latin typeface="Arial" pitchFamily="34" charset="0"/>
              </a:rPr>
              <a:t>______℃.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5940425" y="1412875"/>
            <a:ext cx="1657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2000" b="1">
                <a:latin typeface="Arial" pitchFamily="34" charset="0"/>
              </a:rPr>
              <a:t>向西走</a:t>
            </a:r>
            <a:r>
              <a:rPr kumimoji="0" lang="en-US" altLang="zh-CN" sz="2000" b="1"/>
              <a:t>60m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1619250" y="3429000"/>
            <a:ext cx="7921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2000" b="1">
                <a:latin typeface="Arial" pitchFamily="34" charset="0"/>
              </a:rPr>
              <a:t>－</a:t>
            </a:r>
            <a:r>
              <a:rPr kumimoji="0" lang="en-US" altLang="zh-CN" sz="2000" b="1">
                <a:latin typeface="Arial" pitchFamily="34" charset="0"/>
              </a:rPr>
              <a:t>3</a:t>
            </a: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6516688" y="3392488"/>
            <a:ext cx="647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CN" sz="2000" b="1">
                <a:latin typeface="Arial" pitchFamily="34" charset="0"/>
              </a:rPr>
              <a:t>0</a:t>
            </a:r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5724525" y="4724400"/>
            <a:ext cx="86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2000" b="1">
                <a:latin typeface="Arial" pitchFamily="34" charset="0"/>
              </a:rPr>
              <a:t>＋</a:t>
            </a:r>
            <a:r>
              <a:rPr kumimoji="0" lang="en-US" altLang="zh-CN" sz="2000" b="1">
                <a:latin typeface="Arial" pitchFamily="34" charset="0"/>
              </a:rPr>
              <a:t>126</a:t>
            </a: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2916238" y="5084763"/>
            <a:ext cx="10080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2000" b="1">
                <a:latin typeface="Arial" pitchFamily="34" charset="0"/>
              </a:rPr>
              <a:t>－</a:t>
            </a:r>
            <a:r>
              <a:rPr kumimoji="0" lang="en-US" altLang="zh-CN" sz="2000" b="1">
                <a:latin typeface="Arial" pitchFamily="34" charset="0"/>
              </a:rPr>
              <a:t>150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/>
      <p:bldP spid="51204" grpId="0"/>
      <p:bldP spid="51205" grpId="0"/>
      <p:bldP spid="51206" grpId="0"/>
      <p:bldP spid="51207" grpId="0"/>
      <p:bldP spid="51208" grpId="0"/>
      <p:bldP spid="5120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900113" y="981075"/>
            <a:ext cx="7561262" cy="15827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3000">
                <a:solidFill>
                  <a:schemeClr val="tx1"/>
                </a:solidFill>
              </a:rPr>
              <a:t>例 </a:t>
            </a:r>
            <a:r>
              <a:rPr lang="en-US" altLang="zh-CN" sz="3000">
                <a:solidFill>
                  <a:schemeClr val="tx1"/>
                </a:solidFill>
              </a:rPr>
              <a:t>(1)</a:t>
            </a:r>
            <a:r>
              <a:rPr lang="zh-CN" altLang="en-US" sz="3000">
                <a:solidFill>
                  <a:schemeClr val="tx1"/>
                </a:solidFill>
              </a:rPr>
              <a:t>一个月内</a:t>
            </a:r>
            <a:r>
              <a:rPr lang="en-US" altLang="zh-CN" sz="3000">
                <a:solidFill>
                  <a:schemeClr val="tx1"/>
                </a:solidFill>
              </a:rPr>
              <a:t>,</a:t>
            </a:r>
            <a:r>
              <a:rPr lang="zh-CN" altLang="en-US" sz="3000">
                <a:solidFill>
                  <a:schemeClr val="tx1"/>
                </a:solidFill>
              </a:rPr>
              <a:t>小明体重增加</a:t>
            </a:r>
            <a:r>
              <a:rPr lang="en-US" altLang="zh-CN" sz="3000">
                <a:solidFill>
                  <a:schemeClr val="tx1"/>
                </a:solidFill>
              </a:rPr>
              <a:t>2kg.</a:t>
            </a:r>
            <a:r>
              <a:rPr lang="zh-CN" altLang="en-US" sz="3000">
                <a:solidFill>
                  <a:schemeClr val="tx1"/>
                </a:solidFill>
              </a:rPr>
              <a:t>小华体重减少</a:t>
            </a:r>
            <a:r>
              <a:rPr lang="en-US" altLang="zh-CN" sz="3000">
                <a:solidFill>
                  <a:schemeClr val="tx1"/>
                </a:solidFill>
              </a:rPr>
              <a:t>1kg,</a:t>
            </a:r>
            <a:r>
              <a:rPr lang="zh-CN" altLang="en-US" sz="3000">
                <a:solidFill>
                  <a:schemeClr val="tx1"/>
                </a:solidFill>
              </a:rPr>
              <a:t>小强体重无变化</a:t>
            </a:r>
            <a:r>
              <a:rPr lang="en-US" altLang="zh-CN" sz="3000">
                <a:solidFill>
                  <a:schemeClr val="tx1"/>
                </a:solidFill>
              </a:rPr>
              <a:t>,</a:t>
            </a:r>
            <a:r>
              <a:rPr lang="zh-CN" altLang="en-US" sz="3000">
                <a:solidFill>
                  <a:schemeClr val="tx1"/>
                </a:solidFill>
              </a:rPr>
              <a:t>写出他们这个月的体重增长值</a:t>
            </a: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900113" y="2852738"/>
            <a:ext cx="46085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>
                <a:latin typeface="Arial" pitchFamily="34" charset="0"/>
              </a:rPr>
              <a:t>解</a:t>
            </a:r>
            <a:r>
              <a:rPr kumimoji="0" lang="en-US" altLang="zh-CN" b="1">
                <a:latin typeface="Arial" pitchFamily="34" charset="0"/>
              </a:rPr>
              <a:t>: </a:t>
            </a:r>
            <a:r>
              <a:rPr kumimoji="0" lang="zh-CN" altLang="en-US" b="1">
                <a:latin typeface="Arial" pitchFamily="34" charset="0"/>
              </a:rPr>
              <a:t>这个月小明体重增长</a:t>
            </a:r>
            <a:r>
              <a:rPr kumimoji="0" lang="en-US" altLang="zh-CN" b="1">
                <a:solidFill>
                  <a:srgbClr val="FF3300"/>
                </a:solidFill>
              </a:rPr>
              <a:t>2kg</a:t>
            </a:r>
            <a:r>
              <a:rPr kumimoji="0" lang="en-US" altLang="zh-CN" b="1">
                <a:solidFill>
                  <a:schemeClr val="tx2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2124075" y="4195763"/>
            <a:ext cx="2952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>
                <a:latin typeface="Arial" pitchFamily="34" charset="0"/>
              </a:rPr>
              <a:t>小华体重增长</a:t>
            </a:r>
            <a:r>
              <a:rPr kumimoji="0" lang="zh-CN" altLang="en-US" b="1">
                <a:solidFill>
                  <a:srgbClr val="FF3300"/>
                </a:solidFill>
              </a:rPr>
              <a:t>－</a:t>
            </a:r>
            <a:r>
              <a:rPr kumimoji="0" lang="en-US" altLang="zh-CN" b="1">
                <a:solidFill>
                  <a:srgbClr val="FF3300"/>
                </a:solidFill>
              </a:rPr>
              <a:t>1kg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2195513" y="5373688"/>
            <a:ext cx="3095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>
                <a:solidFill>
                  <a:schemeClr val="tx2"/>
                </a:solidFill>
                <a:latin typeface="Arial" pitchFamily="34" charset="0"/>
              </a:rPr>
              <a:t>小强体重增长</a:t>
            </a:r>
            <a:r>
              <a:rPr kumimoji="0" lang="en-US" altLang="zh-CN" b="1">
                <a:solidFill>
                  <a:srgbClr val="FF3300"/>
                </a:solidFill>
              </a:rPr>
              <a:t>0kg</a:t>
            </a:r>
          </a:p>
        </p:txBody>
      </p:sp>
      <p:sp>
        <p:nvSpPr>
          <p:cNvPr id="53254" name="WordArt 6"/>
          <p:cNvSpPr>
            <a:spLocks noChangeArrowheads="1" noChangeShapeType="1" noTextEdit="1"/>
          </p:cNvSpPr>
          <p:nvPr/>
        </p:nvSpPr>
        <p:spPr bwMode="auto">
          <a:xfrm>
            <a:off x="396875" y="188913"/>
            <a:ext cx="2879725" cy="57626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三、联系实际解决问题</a:t>
            </a:r>
          </a:p>
        </p:txBody>
      </p:sp>
      <p:pic>
        <p:nvPicPr>
          <p:cNvPr id="53255" name="Picture 7" descr="pic_22054412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3141663"/>
            <a:ext cx="3240088" cy="309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nimBg="1"/>
      <p:bldP spid="53251" grpId="0"/>
      <p:bldP spid="53252" grpId="0"/>
      <p:bldP spid="532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3733800" y="1600200"/>
            <a:ext cx="1828800" cy="762000"/>
          </a:xfrm>
          <a:prstGeom prst="rightArrow">
            <a:avLst>
              <a:gd name="adj1" fmla="val 50000"/>
              <a:gd name="adj2" fmla="val 6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5715000" y="3124200"/>
            <a:ext cx="685800" cy="1143000"/>
          </a:xfrm>
          <a:prstGeom prst="down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3708400" y="908050"/>
            <a:ext cx="25685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</a:rPr>
              <a:t>数的产生</a:t>
            </a: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593725" y="3241675"/>
            <a:ext cx="2470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产生</a:t>
            </a:r>
            <a:r>
              <a:rPr lang="en-US" altLang="zh-CN"/>
              <a:t>1</a:t>
            </a:r>
            <a:r>
              <a:rPr lang="zh-CN" altLang="en-US"/>
              <a:t>，</a:t>
            </a:r>
            <a:r>
              <a:rPr lang="en-US" altLang="zh-CN"/>
              <a:t>2</a:t>
            </a:r>
            <a:r>
              <a:rPr lang="zh-CN" altLang="en-US"/>
              <a:t>，</a:t>
            </a:r>
            <a:r>
              <a:rPr lang="en-US" altLang="zh-CN"/>
              <a:t>3</a:t>
            </a:r>
            <a:r>
              <a:rPr lang="zh-CN" altLang="en-US"/>
              <a:t>，</a:t>
            </a:r>
            <a:r>
              <a:rPr lang="en-US" altLang="zh-CN">
                <a:cs typeface="Times New Roman" pitchFamily="18" charset="0"/>
              </a:rPr>
              <a:t>…</a:t>
            </a:r>
            <a:endParaRPr lang="en-US" altLang="zh-CN"/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6765925" y="3165475"/>
            <a:ext cx="1250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产生数</a:t>
            </a:r>
            <a:r>
              <a:rPr lang="en-US" altLang="zh-CN"/>
              <a:t>0</a:t>
            </a:r>
          </a:p>
        </p:txBody>
      </p:sp>
      <p:graphicFrame>
        <p:nvGraphicFramePr>
          <p:cNvPr id="2062" name="Object 14"/>
          <p:cNvGraphicFramePr>
            <a:graphicFrameLocks noChangeAspect="1"/>
          </p:cNvGraphicFramePr>
          <p:nvPr/>
        </p:nvGraphicFramePr>
        <p:xfrm>
          <a:off x="6629400" y="5245100"/>
          <a:ext cx="2133600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Equation" r:id="rId4" imgW="1079280" imgH="393480" progId="Equation.3">
                  <p:embed/>
                </p:oleObj>
              </mc:Choice>
              <mc:Fallback>
                <p:oleObj name="Equation" r:id="rId4" imgW="1079280" imgH="3934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5245100"/>
                        <a:ext cx="2133600" cy="779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229" y="764704"/>
            <a:ext cx="3273552" cy="2225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2891" y="795184"/>
            <a:ext cx="2895600" cy="2194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662" y="4411525"/>
            <a:ext cx="4194048" cy="2328672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4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/>
      <p:bldP spid="2055" grpId="0" animBg="1"/>
      <p:bldP spid="2057" grpId="0" autoUpdateAnimBg="0"/>
      <p:bldP spid="2058" grpId="0" autoUpdateAnimBg="0"/>
      <p:bldP spid="2059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684213" y="2924175"/>
            <a:ext cx="6480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>
                <a:latin typeface="Arial" pitchFamily="34" charset="0"/>
              </a:rPr>
              <a:t>解：六个国家</a:t>
            </a:r>
            <a:r>
              <a:rPr kumimoji="0" lang="en-US" altLang="zh-CN" b="1">
                <a:latin typeface="Arial" pitchFamily="34" charset="0"/>
              </a:rPr>
              <a:t>2001</a:t>
            </a:r>
            <a:r>
              <a:rPr kumimoji="0" lang="zh-CN" altLang="en-US" b="1">
                <a:latin typeface="Arial" pitchFamily="34" charset="0"/>
              </a:rPr>
              <a:t>年商品进出口额的增长率                                                                                                                                         </a:t>
            </a: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1189038" y="3789363"/>
            <a:ext cx="25193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>
                <a:latin typeface="Arial" pitchFamily="34" charset="0"/>
              </a:rPr>
              <a:t>美国 </a:t>
            </a:r>
            <a:r>
              <a:rPr kumimoji="0" lang="zh-CN" altLang="en-US" b="1">
                <a:solidFill>
                  <a:srgbClr val="FF3300"/>
                </a:solidFill>
                <a:latin typeface="Arial" pitchFamily="34" charset="0"/>
              </a:rPr>
              <a:t>－</a:t>
            </a:r>
            <a:r>
              <a:rPr kumimoji="0" lang="en-US" altLang="zh-CN" b="1">
                <a:solidFill>
                  <a:srgbClr val="FF3300"/>
                </a:solidFill>
                <a:latin typeface="Arial" pitchFamily="34" charset="0"/>
              </a:rPr>
              <a:t>6.4%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3421063" y="3789363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b="1">
                <a:latin typeface="Arial" pitchFamily="34" charset="0"/>
              </a:rPr>
              <a:t>德国 </a:t>
            </a:r>
            <a:r>
              <a:rPr kumimoji="0" lang="en-US" altLang="zh-CN" b="1">
                <a:solidFill>
                  <a:srgbClr val="FF3300"/>
                </a:solidFill>
                <a:latin typeface="Arial" pitchFamily="34" charset="0"/>
              </a:rPr>
              <a:t>1.3%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5653088" y="3789363"/>
            <a:ext cx="19431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>
                <a:latin typeface="Arial" pitchFamily="34" charset="0"/>
              </a:rPr>
              <a:t>法国 </a:t>
            </a:r>
            <a:r>
              <a:rPr kumimoji="0" lang="zh-CN" altLang="en-US" b="1">
                <a:solidFill>
                  <a:srgbClr val="FF3300"/>
                </a:solidFill>
                <a:latin typeface="Arial" pitchFamily="34" charset="0"/>
              </a:rPr>
              <a:t>－</a:t>
            </a:r>
            <a:r>
              <a:rPr kumimoji="0" lang="en-US" altLang="zh-CN" b="1">
                <a:solidFill>
                  <a:srgbClr val="FF3300"/>
                </a:solidFill>
                <a:latin typeface="Arial" pitchFamily="34" charset="0"/>
              </a:rPr>
              <a:t>2.4%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1117600" y="4627563"/>
            <a:ext cx="2519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>
                <a:latin typeface="Arial" pitchFamily="34" charset="0"/>
              </a:rPr>
              <a:t>英国</a:t>
            </a:r>
            <a:r>
              <a:rPr kumimoji="0" lang="zh-CN" altLang="en-US" b="1">
                <a:solidFill>
                  <a:srgbClr val="FF3300"/>
                </a:solidFill>
                <a:latin typeface="Arial" pitchFamily="34" charset="0"/>
              </a:rPr>
              <a:t>－</a:t>
            </a:r>
            <a:r>
              <a:rPr kumimoji="0" lang="en-US" altLang="zh-CN" b="1">
                <a:solidFill>
                  <a:srgbClr val="FF3300"/>
                </a:solidFill>
                <a:latin typeface="Arial" pitchFamily="34" charset="0"/>
              </a:rPr>
              <a:t>3.5%</a:t>
            </a: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3276600" y="4627563"/>
            <a:ext cx="3095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>
                <a:latin typeface="Arial" pitchFamily="34" charset="0"/>
              </a:rPr>
              <a:t>意大利 </a:t>
            </a:r>
            <a:r>
              <a:rPr kumimoji="0" lang="zh-CN" altLang="en-US" b="1">
                <a:solidFill>
                  <a:srgbClr val="FF3300"/>
                </a:solidFill>
                <a:latin typeface="Arial" pitchFamily="34" charset="0"/>
              </a:rPr>
              <a:t>＋</a:t>
            </a:r>
            <a:r>
              <a:rPr kumimoji="0" lang="en-US" altLang="zh-CN" b="1">
                <a:solidFill>
                  <a:srgbClr val="FF3300"/>
                </a:solidFill>
                <a:latin typeface="Arial" pitchFamily="34" charset="0"/>
              </a:rPr>
              <a:t>0.2%</a:t>
            </a: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5653088" y="4581525"/>
            <a:ext cx="2663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b="1">
                <a:latin typeface="Arial" pitchFamily="34" charset="0"/>
              </a:rPr>
              <a:t>中国  </a:t>
            </a:r>
            <a:r>
              <a:rPr kumimoji="0" lang="zh-CN" altLang="en-US" b="1">
                <a:solidFill>
                  <a:srgbClr val="FF3300"/>
                </a:solidFill>
                <a:latin typeface="Arial" pitchFamily="34" charset="0"/>
              </a:rPr>
              <a:t>＋</a:t>
            </a:r>
            <a:r>
              <a:rPr kumimoji="0" lang="en-US" altLang="zh-CN" b="1">
                <a:solidFill>
                  <a:srgbClr val="FF3300"/>
                </a:solidFill>
                <a:latin typeface="Arial" pitchFamily="34" charset="0"/>
              </a:rPr>
              <a:t>7.5%</a:t>
            </a:r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107950" y="5876925"/>
            <a:ext cx="9001125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kumimoji="0" lang="zh-CN" altLang="en-US" b="1">
                <a:solidFill>
                  <a:srgbClr val="0000FF"/>
                </a:solidFill>
                <a:latin typeface="Arial" pitchFamily="34" charset="0"/>
              </a:rPr>
              <a:t>在同一个问题中</a:t>
            </a:r>
            <a:r>
              <a:rPr kumimoji="0" lang="en-US" altLang="zh-CN" b="1">
                <a:solidFill>
                  <a:srgbClr val="0000FF"/>
                </a:solidFill>
                <a:latin typeface="Arial" pitchFamily="34" charset="0"/>
              </a:rPr>
              <a:t>,</a:t>
            </a:r>
            <a:r>
              <a:rPr kumimoji="0" lang="zh-CN" altLang="en-US" b="1">
                <a:latin typeface="Arial" pitchFamily="34" charset="0"/>
              </a:rPr>
              <a:t>分别用正数与负数表示的量具有</a:t>
            </a:r>
            <a:r>
              <a:rPr kumimoji="0" lang="en-US" altLang="zh-CN" b="1">
                <a:latin typeface="Arial" pitchFamily="34" charset="0"/>
              </a:rPr>
              <a:t>_____ </a:t>
            </a:r>
            <a:r>
              <a:rPr kumimoji="0" lang="zh-CN" altLang="en-US" b="1">
                <a:latin typeface="Arial" pitchFamily="34" charset="0"/>
              </a:rPr>
              <a:t>的意义</a:t>
            </a:r>
            <a:r>
              <a:rPr kumimoji="0" lang="en-US" altLang="zh-CN" b="1">
                <a:latin typeface="Arial" pitchFamily="34" charset="0"/>
              </a:rPr>
              <a:t>.</a:t>
            </a: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6731000" y="5949950"/>
            <a:ext cx="8651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0" lang="zh-CN" altLang="en-US" b="1">
                <a:solidFill>
                  <a:srgbClr val="FF3300"/>
                </a:solidFill>
              </a:rPr>
              <a:t>相反</a:t>
            </a:r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395288" y="574675"/>
            <a:ext cx="8137525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kumimoji="0" lang="en-US" altLang="zh-CN" b="1"/>
              <a:t>(2)2001</a:t>
            </a:r>
            <a:r>
              <a:rPr kumimoji="0" lang="zh-CN" altLang="en-US" b="1"/>
              <a:t>年下列国家的商品进出口额比上一年变化情况是</a:t>
            </a:r>
          </a:p>
          <a:p>
            <a:pPr eaLnBrk="0" hangingPunct="0"/>
            <a:r>
              <a:rPr kumimoji="0" lang="zh-CN" altLang="en-US" b="1"/>
              <a:t>              美国减少</a:t>
            </a:r>
            <a:r>
              <a:rPr kumimoji="0" lang="en-US" altLang="zh-CN" b="1"/>
              <a:t>6.4%      </a:t>
            </a:r>
            <a:r>
              <a:rPr kumimoji="0" lang="zh-CN" altLang="en-US" b="1"/>
              <a:t>德国增长</a:t>
            </a:r>
            <a:r>
              <a:rPr kumimoji="0" lang="en-US" altLang="zh-CN" b="1"/>
              <a:t>1.3%</a:t>
            </a:r>
          </a:p>
          <a:p>
            <a:pPr eaLnBrk="0" hangingPunct="0"/>
            <a:r>
              <a:rPr kumimoji="0" lang="en-US" altLang="zh-CN" b="1"/>
              <a:t>               </a:t>
            </a:r>
            <a:r>
              <a:rPr kumimoji="0" lang="zh-CN" altLang="en-US" b="1"/>
              <a:t>法国减少</a:t>
            </a:r>
            <a:r>
              <a:rPr kumimoji="0" lang="en-US" altLang="zh-CN" b="1"/>
              <a:t>2.4%      </a:t>
            </a:r>
            <a:r>
              <a:rPr kumimoji="0" lang="zh-CN" altLang="en-US" b="1"/>
              <a:t>英国减少</a:t>
            </a:r>
            <a:r>
              <a:rPr kumimoji="0" lang="en-US" altLang="zh-CN" b="1"/>
              <a:t>3.5%</a:t>
            </a:r>
          </a:p>
          <a:p>
            <a:pPr eaLnBrk="0" hangingPunct="0"/>
            <a:r>
              <a:rPr kumimoji="0" lang="en-US" altLang="zh-CN" b="1"/>
              <a:t>              </a:t>
            </a:r>
            <a:r>
              <a:rPr kumimoji="0" lang="zh-CN" altLang="en-US" b="1"/>
              <a:t>意大利增长</a:t>
            </a:r>
            <a:r>
              <a:rPr kumimoji="0" lang="en-US" altLang="zh-CN" b="1"/>
              <a:t>0.2%   </a:t>
            </a:r>
            <a:r>
              <a:rPr kumimoji="0" lang="zh-CN" altLang="en-US" b="1"/>
              <a:t>中国增长</a:t>
            </a:r>
            <a:r>
              <a:rPr kumimoji="0" lang="en-US" altLang="zh-CN" b="1"/>
              <a:t>7.5%</a:t>
            </a:r>
          </a:p>
          <a:p>
            <a:pPr eaLnBrk="0" hangingPunct="0"/>
            <a:r>
              <a:rPr kumimoji="0" lang="en-US" altLang="zh-CN" b="1"/>
              <a:t>           </a:t>
            </a:r>
            <a:r>
              <a:rPr kumimoji="0" lang="zh-CN" altLang="en-US" b="1"/>
              <a:t>写出这些国家</a:t>
            </a:r>
            <a:r>
              <a:rPr kumimoji="0" lang="en-US" altLang="zh-CN" b="1"/>
              <a:t>2001</a:t>
            </a:r>
            <a:r>
              <a:rPr kumimoji="0" lang="zh-CN" altLang="en-US" b="1"/>
              <a:t>年商品进出口额的增长率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/>
      <p:bldP spid="54276" grpId="0"/>
      <p:bldP spid="54277" grpId="0"/>
      <p:bldP spid="54278" grpId="0"/>
      <p:bldP spid="54279" grpId="0"/>
      <p:bldP spid="54280" grpId="0"/>
      <p:bldP spid="54281" grpId="0" animBg="1"/>
      <p:bldP spid="54282" grpId="0"/>
      <p:bldP spid="5428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228600" y="762000"/>
            <a:ext cx="6858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隶书" pitchFamily="49" charset="-122"/>
              </a:rPr>
              <a:t>看你掌握的怎么样？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228600" y="1524000"/>
            <a:ext cx="8686800" cy="500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/>
              <a:t>1</a:t>
            </a:r>
            <a:r>
              <a:rPr lang="zh-CN" altLang="en-US" sz="2800" b="1" dirty="0"/>
              <a:t>、下列语句正确的是（    ）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A</a:t>
            </a:r>
            <a:r>
              <a:rPr lang="zh-CN" altLang="en-US" sz="2800" b="1" dirty="0"/>
              <a:t>）零上与零下是具有相反意义的量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B)   </a:t>
            </a:r>
            <a:r>
              <a:rPr lang="zh-CN" altLang="en-US" sz="2800" b="1" dirty="0"/>
              <a:t>快和慢是具有相反意义的量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C</a:t>
            </a:r>
            <a:r>
              <a:rPr lang="zh-CN" altLang="en-US" sz="2800" b="1" dirty="0"/>
              <a:t>）向东走</a:t>
            </a:r>
            <a:r>
              <a:rPr lang="en-US" altLang="zh-CN" sz="2800" b="1" dirty="0"/>
              <a:t>10</a:t>
            </a:r>
            <a:r>
              <a:rPr lang="zh-CN" altLang="en-US" sz="2800" b="1" dirty="0"/>
              <a:t>米与向西走</a:t>
            </a:r>
            <a:r>
              <a:rPr lang="en-US" altLang="zh-CN" sz="2800" b="1" dirty="0"/>
              <a:t>8</a:t>
            </a:r>
            <a:r>
              <a:rPr lang="zh-CN" altLang="en-US" sz="2800" b="1" dirty="0"/>
              <a:t>米是具有相反意义的量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D</a:t>
            </a:r>
            <a:r>
              <a:rPr lang="zh-CN" altLang="en-US" sz="2800" b="1" dirty="0"/>
              <a:t>）</a:t>
            </a:r>
            <a:r>
              <a:rPr lang="en-US" altLang="zh-CN" sz="2800" b="1" dirty="0"/>
              <a:t>+15</a:t>
            </a:r>
            <a:r>
              <a:rPr lang="zh-CN" altLang="en-US" sz="2800" b="1" dirty="0"/>
              <a:t>米表示向南走</a:t>
            </a:r>
            <a:r>
              <a:rPr lang="en-US" altLang="zh-CN" sz="2800" b="1" dirty="0"/>
              <a:t>15</a:t>
            </a:r>
            <a:r>
              <a:rPr lang="zh-CN" altLang="en-US" sz="2800" b="1" dirty="0"/>
              <a:t>米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/>
              <a:t>2</a:t>
            </a:r>
            <a:r>
              <a:rPr lang="zh-CN" altLang="en-US" sz="2800" b="1" dirty="0"/>
              <a:t>、飞机上升</a:t>
            </a:r>
            <a:r>
              <a:rPr lang="en-US" altLang="zh-CN" sz="2800" b="1" dirty="0"/>
              <a:t>-50</a:t>
            </a:r>
            <a:r>
              <a:rPr lang="zh-CN" altLang="en-US" sz="2800" b="1" dirty="0"/>
              <a:t>米实际上就是 （     ）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A</a:t>
            </a:r>
            <a:r>
              <a:rPr lang="zh-CN" altLang="en-US" sz="2800" b="1" dirty="0"/>
              <a:t>）上升</a:t>
            </a:r>
            <a:r>
              <a:rPr lang="en-US" altLang="zh-CN" sz="2800" b="1" dirty="0"/>
              <a:t>50</a:t>
            </a:r>
            <a:r>
              <a:rPr lang="zh-CN" altLang="en-US" sz="2800" b="1" dirty="0"/>
              <a:t>米（</a:t>
            </a:r>
            <a:r>
              <a:rPr lang="en-US" altLang="zh-CN" sz="2800" b="1" dirty="0"/>
              <a:t>B</a:t>
            </a:r>
            <a:r>
              <a:rPr lang="zh-CN" altLang="en-US" sz="2800" b="1" dirty="0"/>
              <a:t>）下降</a:t>
            </a:r>
            <a:r>
              <a:rPr lang="en-US" altLang="zh-CN" sz="2800" b="1" dirty="0"/>
              <a:t>50</a:t>
            </a:r>
            <a:r>
              <a:rPr lang="zh-CN" altLang="en-US" sz="2800" b="1" dirty="0"/>
              <a:t>米  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C</a:t>
            </a:r>
            <a:r>
              <a:rPr lang="zh-CN" altLang="en-US" sz="2800" b="1" dirty="0"/>
              <a:t>）下降</a:t>
            </a:r>
            <a:r>
              <a:rPr lang="en-US" altLang="zh-CN" sz="2800" b="1" dirty="0"/>
              <a:t>-50</a:t>
            </a:r>
            <a:r>
              <a:rPr lang="zh-CN" altLang="en-US" sz="2800" b="1" dirty="0"/>
              <a:t>米 （</a:t>
            </a:r>
            <a:r>
              <a:rPr lang="en-US" altLang="zh-CN" sz="2800" b="1" dirty="0"/>
              <a:t>D</a:t>
            </a:r>
            <a:r>
              <a:rPr lang="zh-CN" altLang="en-US" sz="2800" b="1" dirty="0"/>
              <a:t>）先上升</a:t>
            </a:r>
            <a:r>
              <a:rPr lang="en-US" altLang="zh-CN" sz="2800" b="1" dirty="0"/>
              <a:t>50</a:t>
            </a:r>
            <a:r>
              <a:rPr lang="zh-CN" altLang="en-US" sz="2800" b="1" dirty="0"/>
              <a:t>米，再下降</a:t>
            </a:r>
            <a:r>
              <a:rPr lang="en-US" altLang="zh-CN" sz="2800" b="1" dirty="0"/>
              <a:t>50</a:t>
            </a:r>
            <a:r>
              <a:rPr lang="zh-CN" altLang="en-US" sz="2800" b="1" dirty="0"/>
              <a:t>米 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4038600" y="1447800"/>
            <a:ext cx="914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5334000" y="4648200"/>
            <a:ext cx="4556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ransition advTm="1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utoUpdateAnimBg="0"/>
      <p:bldP spid="23557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434975" y="1125538"/>
            <a:ext cx="8458200" cy="363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3</a:t>
            </a:r>
            <a:r>
              <a:rPr lang="zh-CN" altLang="en-US" sz="2800" b="1"/>
              <a:t>、如果收入</a:t>
            </a:r>
            <a:r>
              <a:rPr lang="en-US" altLang="zh-CN" sz="2800" b="1"/>
              <a:t>300</a:t>
            </a:r>
            <a:r>
              <a:rPr lang="zh-CN" altLang="en-US" sz="2800" b="1"/>
              <a:t>元表示为</a:t>
            </a:r>
            <a:r>
              <a:rPr lang="en-US" altLang="zh-CN" sz="2800" b="1"/>
              <a:t>+300</a:t>
            </a:r>
            <a:r>
              <a:rPr lang="zh-CN" altLang="en-US" sz="2800" b="1"/>
              <a:t>元，那么支出</a:t>
            </a:r>
            <a:r>
              <a:rPr lang="en-US" altLang="zh-CN" sz="2800" b="1"/>
              <a:t>200</a:t>
            </a:r>
            <a:r>
              <a:rPr lang="zh-CN" altLang="en-US" sz="2800" b="1"/>
              <a:t>元用</a:t>
            </a:r>
            <a:r>
              <a:rPr lang="en-US" altLang="zh-CN" sz="2800" b="1"/>
              <a:t>_______</a:t>
            </a:r>
            <a:r>
              <a:rPr lang="zh-CN" altLang="en-US" sz="2800" b="1"/>
              <a:t>表示</a:t>
            </a:r>
            <a:r>
              <a:rPr lang="zh-CN" altLang="en-US"/>
              <a:t>。</a:t>
            </a:r>
          </a:p>
          <a:p>
            <a:pPr>
              <a:spcBef>
                <a:spcPct val="50000"/>
              </a:spcBef>
            </a:pPr>
            <a:r>
              <a:rPr lang="en-US" altLang="zh-CN" sz="2800" b="1"/>
              <a:t>4</a:t>
            </a:r>
            <a:r>
              <a:rPr lang="zh-CN" altLang="en-US" sz="2800" b="1"/>
              <a:t>、向南走</a:t>
            </a:r>
            <a:r>
              <a:rPr lang="en-US" altLang="zh-CN" sz="2800" b="1"/>
              <a:t>-4</a:t>
            </a:r>
            <a:r>
              <a:rPr lang="zh-CN" altLang="en-US" sz="2800" b="1"/>
              <a:t>米实际上是向</a:t>
            </a:r>
            <a:r>
              <a:rPr lang="en-US" altLang="zh-CN" sz="2800" b="1"/>
              <a:t>_______ </a:t>
            </a:r>
            <a:r>
              <a:rPr lang="zh-CN" altLang="en-US" sz="2800" b="1"/>
              <a:t>走了</a:t>
            </a:r>
            <a:r>
              <a:rPr lang="en-US" altLang="zh-CN" sz="2800" b="1"/>
              <a:t>______</a:t>
            </a:r>
            <a:r>
              <a:rPr lang="zh-CN" altLang="en-US" sz="2800" b="1"/>
              <a:t>米。</a:t>
            </a:r>
          </a:p>
          <a:p>
            <a:pPr>
              <a:spcBef>
                <a:spcPct val="50000"/>
              </a:spcBef>
            </a:pPr>
            <a:r>
              <a:rPr lang="en-US" altLang="zh-CN" sz="2800" b="1"/>
              <a:t>5</a:t>
            </a:r>
            <a:r>
              <a:rPr lang="zh-CN" altLang="en-US" sz="2800" b="1"/>
              <a:t>、在数</a:t>
            </a:r>
            <a:r>
              <a:rPr lang="en-US" altLang="zh-CN" sz="2800" b="1"/>
              <a:t>-6</a:t>
            </a:r>
            <a:r>
              <a:rPr lang="zh-CN" altLang="en-US" sz="2800" b="1"/>
              <a:t>、</a:t>
            </a:r>
            <a:r>
              <a:rPr lang="en-US" altLang="zh-CN" sz="2800" b="1"/>
              <a:t>2.5</a:t>
            </a:r>
            <a:r>
              <a:rPr lang="zh-CN" altLang="en-US" sz="2800" b="1"/>
              <a:t>、</a:t>
            </a:r>
            <a:r>
              <a:rPr lang="en-US" altLang="zh-CN" sz="2800" b="1"/>
              <a:t>+2/3</a:t>
            </a:r>
            <a:r>
              <a:rPr lang="zh-CN" altLang="en-US" sz="2800" b="1"/>
              <a:t>、</a:t>
            </a:r>
            <a:r>
              <a:rPr lang="en-US" altLang="zh-CN" sz="2800" b="1"/>
              <a:t>0</a:t>
            </a:r>
            <a:r>
              <a:rPr lang="zh-CN" altLang="en-US" sz="2800" b="1"/>
              <a:t>、</a:t>
            </a:r>
            <a:r>
              <a:rPr lang="en-US" altLang="zh-CN" sz="2800" b="1"/>
              <a:t>-4/5</a:t>
            </a:r>
            <a:r>
              <a:rPr lang="zh-CN" altLang="en-US" sz="2800" b="1"/>
              <a:t>、</a:t>
            </a:r>
            <a:r>
              <a:rPr lang="en-US" altLang="zh-CN" sz="2800" b="1"/>
              <a:t>+8</a:t>
            </a:r>
            <a:r>
              <a:rPr lang="zh-CN" altLang="en-US" sz="2800" b="1"/>
              <a:t>中，正数是</a:t>
            </a:r>
            <a:r>
              <a:rPr lang="en-US" altLang="zh-CN" sz="2800" b="1"/>
              <a:t>____________,  </a:t>
            </a:r>
            <a:r>
              <a:rPr lang="zh-CN" altLang="en-US" sz="2800" b="1"/>
              <a:t>负数是</a:t>
            </a:r>
            <a:r>
              <a:rPr lang="en-US" altLang="zh-CN" sz="2800" b="1"/>
              <a:t>___________,</a:t>
            </a:r>
            <a:r>
              <a:rPr lang="zh-CN" altLang="en-US" sz="2800" b="1"/>
              <a:t>非正非负的数是</a:t>
            </a:r>
            <a:r>
              <a:rPr lang="en-US" altLang="zh-CN" sz="2800" b="1"/>
              <a:t>______.</a:t>
            </a:r>
          </a:p>
          <a:p>
            <a:pPr>
              <a:spcBef>
                <a:spcPct val="50000"/>
              </a:spcBef>
            </a:pPr>
            <a:endParaRPr lang="en-US" altLang="zh-CN"/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323850" y="4508500"/>
            <a:ext cx="829945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思考：</a:t>
            </a:r>
            <a:r>
              <a:rPr lang="zh-CN" altLang="en-US" sz="3200" b="1"/>
              <a:t>某学校地面上的旗杆高</a:t>
            </a:r>
            <a:r>
              <a:rPr lang="en-US" altLang="zh-CN" sz="3200" b="1"/>
              <a:t>28</a:t>
            </a:r>
            <a:r>
              <a:rPr lang="zh-CN" altLang="en-US" sz="3200" b="1"/>
              <a:t>米，甲楼高</a:t>
            </a:r>
            <a:r>
              <a:rPr lang="en-US" altLang="zh-CN" sz="3200" b="1"/>
              <a:t>26</a:t>
            </a:r>
            <a:r>
              <a:rPr lang="zh-CN" altLang="en-US" sz="3200" b="1"/>
              <a:t>米，乙楼高</a:t>
            </a:r>
            <a:r>
              <a:rPr lang="en-US" altLang="zh-CN" sz="3200" b="1"/>
              <a:t>35</a:t>
            </a:r>
            <a:r>
              <a:rPr lang="zh-CN" altLang="en-US" sz="3200" b="1"/>
              <a:t>米，若以旗杆的高为</a:t>
            </a:r>
            <a:r>
              <a:rPr lang="zh-CN" altLang="en-US" sz="3200" b="1">
                <a:solidFill>
                  <a:srgbClr val="FF0000"/>
                </a:solidFill>
              </a:rPr>
              <a:t>基准</a:t>
            </a:r>
            <a:r>
              <a:rPr lang="zh-CN" altLang="en-US" sz="3200" b="1"/>
              <a:t>，记作“</a:t>
            </a:r>
            <a:r>
              <a:rPr lang="en-US" altLang="zh-CN" sz="3200" b="1"/>
              <a:t>0”</a:t>
            </a:r>
            <a:r>
              <a:rPr lang="zh-CN" altLang="en-US" sz="3200" b="1"/>
              <a:t>米，如何表示甲、乙两大楼的高度？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434975" y="1582738"/>
            <a:ext cx="1828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-200</a:t>
            </a:r>
            <a:r>
              <a:rPr lang="zh-CN" altLang="en-US" sz="2800" b="1">
                <a:solidFill>
                  <a:srgbClr val="FF0000"/>
                </a:solidFill>
              </a:rPr>
              <a:t>元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4778375" y="2192338"/>
            <a:ext cx="1143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北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6835775" y="2192338"/>
            <a:ext cx="685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434975" y="3259138"/>
            <a:ext cx="2895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2.5</a:t>
            </a:r>
            <a:r>
              <a:rPr lang="zh-CN" altLang="en-US" sz="2800" b="1">
                <a:solidFill>
                  <a:srgbClr val="FF0000"/>
                </a:solidFill>
              </a:rPr>
              <a:t>、＋</a:t>
            </a:r>
            <a:r>
              <a:rPr lang="en-US" altLang="zh-CN" sz="2800" b="1">
                <a:solidFill>
                  <a:srgbClr val="FF0000"/>
                </a:solidFill>
              </a:rPr>
              <a:t>2/3</a:t>
            </a:r>
            <a:r>
              <a:rPr lang="zh-CN" altLang="en-US" sz="2800" b="1">
                <a:solidFill>
                  <a:srgbClr val="FF0000"/>
                </a:solidFill>
              </a:rPr>
              <a:t>、</a:t>
            </a:r>
            <a:r>
              <a:rPr lang="en-US" altLang="zh-CN" sz="2800" b="1">
                <a:solidFill>
                  <a:srgbClr val="FF0000"/>
                </a:solidFill>
              </a:rPr>
              <a:t>+8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4016375" y="3273425"/>
            <a:ext cx="2438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-6</a:t>
            </a:r>
            <a:r>
              <a:rPr lang="zh-CN" altLang="en-US" sz="2800" b="1">
                <a:solidFill>
                  <a:srgbClr val="FF0000"/>
                </a:solidFill>
              </a:rPr>
              <a:t>、</a:t>
            </a:r>
            <a:r>
              <a:rPr lang="en-US" altLang="zh-CN" sz="2800" b="1">
                <a:solidFill>
                  <a:srgbClr val="FF0000"/>
                </a:solidFill>
              </a:rPr>
              <a:t>-4/5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663575" y="3730625"/>
            <a:ext cx="1143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0</a:t>
            </a:r>
          </a:p>
        </p:txBody>
      </p:sp>
    </p:spTree>
    <p:custDataLst>
      <p:tags r:id="rId1"/>
    </p:custDataLst>
  </p:cSld>
  <p:clrMapOvr>
    <a:masterClrMapping/>
  </p:clrMapOvr>
  <p:transition advTm="13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  <p:bldP spid="24583" grpId="0" autoUpdateAnimBg="0"/>
      <p:bldP spid="24584" grpId="0" autoUpdateAnimBg="0"/>
      <p:bldP spid="24585" grpId="0" autoUpdateAnimBg="0"/>
      <p:bldP spid="24586" grpId="0" autoUpdateAnimBg="0"/>
      <p:bldP spid="24587" grpId="0" autoUpdateAnimBg="0"/>
      <p:bldP spid="24588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755650" y="692150"/>
            <a:ext cx="79200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000" b="1">
                <a:latin typeface="Arial" pitchFamily="34" charset="0"/>
              </a:rPr>
              <a:t>问题</a:t>
            </a:r>
            <a:r>
              <a:rPr kumimoji="0" lang="en-US" altLang="zh-CN" sz="2000" b="1">
                <a:latin typeface="Arial" pitchFamily="34" charset="0"/>
              </a:rPr>
              <a:t>3</a:t>
            </a:r>
            <a:r>
              <a:rPr kumimoji="0" lang="zh-CN" altLang="en-US" sz="2000" b="1">
                <a:latin typeface="Arial" pitchFamily="34" charset="0"/>
              </a:rPr>
              <a:t>：某机器零件的长度设计为</a:t>
            </a:r>
            <a:r>
              <a:rPr kumimoji="0" lang="en-US" altLang="zh-CN" sz="2000" b="1"/>
              <a:t>100mm</a:t>
            </a:r>
            <a:r>
              <a:rPr kumimoji="0" lang="zh-CN" altLang="en-US" sz="2000" b="1">
                <a:latin typeface="Arial" pitchFamily="34" charset="0"/>
              </a:rPr>
              <a:t>，加工图纸标注的尺寸为</a:t>
            </a:r>
            <a:r>
              <a:rPr kumimoji="0" lang="en-US" altLang="zh-CN" sz="2000" b="1"/>
              <a:t>100±0.5(mm)</a:t>
            </a:r>
            <a:r>
              <a:rPr kumimoji="0" lang="zh-CN" altLang="en-US" sz="2000" b="1">
                <a:latin typeface="Arial" pitchFamily="34" charset="0"/>
              </a:rPr>
              <a:t>，这里的</a:t>
            </a:r>
            <a:r>
              <a:rPr kumimoji="0" lang="en-US" altLang="zh-CN" sz="2000" b="1"/>
              <a:t>±0.5</a:t>
            </a:r>
            <a:r>
              <a:rPr kumimoji="0" lang="zh-CN" altLang="en-US" sz="2000" b="1">
                <a:latin typeface="Arial" pitchFamily="34" charset="0"/>
              </a:rPr>
              <a:t>代表什么意思</a:t>
            </a:r>
            <a:r>
              <a:rPr kumimoji="0" lang="en-US" altLang="zh-CN" sz="2000" b="1">
                <a:latin typeface="Arial" pitchFamily="34" charset="0"/>
              </a:rPr>
              <a:t>?</a:t>
            </a:r>
            <a:r>
              <a:rPr kumimoji="0" lang="zh-CN" altLang="en-US" sz="2000" b="1">
                <a:latin typeface="Arial" pitchFamily="34" charset="0"/>
              </a:rPr>
              <a:t>合格产品的长度是多少</a:t>
            </a:r>
            <a:r>
              <a:rPr kumimoji="0" lang="en-US" altLang="zh-CN" sz="2000" b="1">
                <a:latin typeface="Arial" pitchFamily="34" charset="0"/>
              </a:rPr>
              <a:t>?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755650" y="3789363"/>
            <a:ext cx="74882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000" b="1">
                <a:latin typeface="Arial" pitchFamily="34" charset="0"/>
              </a:rPr>
              <a:t>问题</a:t>
            </a:r>
            <a:r>
              <a:rPr kumimoji="0" lang="en-US" altLang="zh-CN" sz="2000" b="1">
                <a:latin typeface="Arial" pitchFamily="34" charset="0"/>
              </a:rPr>
              <a:t>4 :</a:t>
            </a:r>
            <a:r>
              <a:rPr kumimoji="0" lang="zh-CN" altLang="en-US" sz="2000" b="1">
                <a:latin typeface="Arial" pitchFamily="34" charset="0"/>
              </a:rPr>
              <a:t>纳米是一种非常小的长度单位</a:t>
            </a:r>
            <a:r>
              <a:rPr kumimoji="0" lang="en-US" altLang="zh-CN" sz="2000" b="1">
                <a:latin typeface="Arial" pitchFamily="34" charset="0"/>
              </a:rPr>
              <a:t>,</a:t>
            </a:r>
            <a:r>
              <a:rPr kumimoji="0" lang="zh-CN" altLang="en-US" sz="2000" b="1">
                <a:latin typeface="Arial" pitchFamily="34" charset="0"/>
              </a:rPr>
              <a:t>它与长度单位“米”的关系为</a:t>
            </a:r>
            <a:r>
              <a:rPr kumimoji="0" lang="en-US" altLang="zh-CN" sz="2000" b="1"/>
              <a:t>1</a:t>
            </a:r>
            <a:r>
              <a:rPr kumimoji="0" lang="zh-CN" altLang="en-US" sz="2000" b="1"/>
              <a:t>纳米＝</a:t>
            </a:r>
            <a:r>
              <a:rPr kumimoji="0" lang="en-US" altLang="zh-CN" sz="2000" b="1"/>
              <a:t>10</a:t>
            </a:r>
            <a:r>
              <a:rPr kumimoji="0" lang="en-US" altLang="zh-CN" sz="2000" b="1" baseline="30000"/>
              <a:t>-9</a:t>
            </a:r>
            <a:r>
              <a:rPr kumimoji="0" lang="zh-CN" altLang="en-US" sz="2000" b="1">
                <a:latin typeface="Arial" pitchFamily="34" charset="0"/>
              </a:rPr>
              <a:t>米，应怎样理解这种记数法的表示？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827088" y="1628775"/>
            <a:ext cx="77755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000" b="1"/>
              <a:t>＋</a:t>
            </a:r>
            <a:r>
              <a:rPr kumimoji="0" lang="en-US" altLang="zh-CN" sz="2000" b="1"/>
              <a:t>0.5</a:t>
            </a:r>
            <a:r>
              <a:rPr kumimoji="0" lang="zh-CN" altLang="en-US" sz="2000" b="1">
                <a:latin typeface="Arial" pitchFamily="34" charset="0"/>
              </a:rPr>
              <a:t>表示大于设计尺寸</a:t>
            </a:r>
            <a:r>
              <a:rPr kumimoji="0" lang="en-US" altLang="zh-CN" sz="2000" b="1"/>
              <a:t>0.5mm</a:t>
            </a:r>
            <a:r>
              <a:rPr kumimoji="0" lang="zh-CN" altLang="en-US" sz="2000" b="1"/>
              <a:t>，－</a:t>
            </a:r>
            <a:r>
              <a:rPr kumimoji="0" lang="en-US" altLang="zh-CN" sz="2000" b="1"/>
              <a:t>0.5</a:t>
            </a:r>
            <a:r>
              <a:rPr kumimoji="0" lang="zh-CN" altLang="en-US" sz="2000" b="1">
                <a:latin typeface="Arial" pitchFamily="34" charset="0"/>
              </a:rPr>
              <a:t>表示小于设计尺寸</a:t>
            </a:r>
            <a:r>
              <a:rPr kumimoji="0" lang="en-US" altLang="zh-CN" sz="2000" b="1"/>
              <a:t>0.5mm</a:t>
            </a:r>
            <a:r>
              <a:rPr kumimoji="0" lang="en-US" altLang="zh-CN" sz="2000" b="1">
                <a:latin typeface="Arial" pitchFamily="34" charset="0"/>
              </a:rPr>
              <a:t>.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900113" y="2205038"/>
            <a:ext cx="71294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000" b="1">
                <a:latin typeface="Arial" pitchFamily="34" charset="0"/>
              </a:rPr>
              <a:t>合格产品长度是</a:t>
            </a:r>
            <a:r>
              <a:rPr kumimoji="0" lang="en-US" altLang="zh-CN" sz="2000" b="1"/>
              <a:t>99.5mm</a:t>
            </a:r>
            <a:r>
              <a:rPr kumimoji="0" lang="zh-CN" altLang="en-US" sz="2000" b="1"/>
              <a:t>～</a:t>
            </a:r>
            <a:r>
              <a:rPr kumimoji="0" lang="en-US" altLang="zh-CN" sz="2000" b="1"/>
              <a:t>100.5mm</a:t>
            </a:r>
          </a:p>
        </p:txBody>
      </p:sp>
      <p:sp>
        <p:nvSpPr>
          <p:cNvPr id="52230" name="AutoShape 6"/>
          <p:cNvSpPr>
            <a:spLocks noChangeArrowheads="1"/>
          </p:cNvSpPr>
          <p:nvPr/>
        </p:nvSpPr>
        <p:spPr bwMode="auto">
          <a:xfrm>
            <a:off x="5148263" y="1989138"/>
            <a:ext cx="4248150" cy="1871662"/>
          </a:xfrm>
          <a:prstGeom prst="irregularSeal2">
            <a:avLst/>
          </a:prstGeom>
          <a:gradFill rotWithShape="1">
            <a:gsLst>
              <a:gs pos="0">
                <a:schemeClr val="tx1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kumimoji="0" lang="zh-CN" altLang="en-US" sz="2000" b="1">
                <a:solidFill>
                  <a:srgbClr val="FF0000"/>
                </a:solidFill>
                <a:latin typeface="Arial" pitchFamily="34" charset="0"/>
              </a:rPr>
              <a:t>刻画产品的合格</a:t>
            </a:r>
          </a:p>
          <a:p>
            <a:pPr algn="ctr">
              <a:spcBef>
                <a:spcPct val="50000"/>
              </a:spcBef>
            </a:pPr>
            <a:r>
              <a:rPr kumimoji="0" lang="zh-CN" altLang="en-US" sz="2000" b="1">
                <a:solidFill>
                  <a:srgbClr val="FF0000"/>
                </a:solidFill>
                <a:latin typeface="Arial" pitchFamily="34" charset="0"/>
              </a:rPr>
              <a:t>尺寸，你需要负数</a:t>
            </a: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827088" y="4868863"/>
            <a:ext cx="57610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b="1"/>
              <a:t>1</a:t>
            </a:r>
            <a:r>
              <a:rPr kumimoji="0" lang="zh-CN" altLang="en-US" b="1"/>
              <a:t>纳米＝</a:t>
            </a:r>
            <a:r>
              <a:rPr kumimoji="0" lang="en-US" altLang="zh-CN" b="1"/>
              <a:t>0.000000001</a:t>
            </a:r>
            <a:r>
              <a:rPr kumimoji="0" lang="zh-CN" altLang="en-US" b="1"/>
              <a:t>米＝ </a:t>
            </a:r>
            <a:r>
              <a:rPr kumimoji="0" lang="en-US" altLang="zh-CN" b="1"/>
              <a:t>10</a:t>
            </a:r>
            <a:r>
              <a:rPr kumimoji="0" lang="en-US" altLang="zh-CN" b="1" baseline="30000"/>
              <a:t>-9 </a:t>
            </a:r>
            <a:r>
              <a:rPr kumimoji="0" lang="zh-CN" altLang="en-US" b="1"/>
              <a:t>米</a:t>
            </a:r>
          </a:p>
        </p:txBody>
      </p:sp>
      <p:sp>
        <p:nvSpPr>
          <p:cNvPr id="52232" name="AutoShape 8"/>
          <p:cNvSpPr>
            <a:spLocks noChangeArrowheads="1"/>
          </p:cNvSpPr>
          <p:nvPr/>
        </p:nvSpPr>
        <p:spPr bwMode="auto">
          <a:xfrm>
            <a:off x="5148263" y="4797425"/>
            <a:ext cx="4248150" cy="1871663"/>
          </a:xfrm>
          <a:prstGeom prst="irregularSeal2">
            <a:avLst/>
          </a:prstGeom>
          <a:gradFill rotWithShape="1">
            <a:gsLst>
              <a:gs pos="0">
                <a:schemeClr val="tx1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kumimoji="0" lang="zh-CN" altLang="en-US" sz="2000" b="1">
                <a:solidFill>
                  <a:srgbClr val="FF0000"/>
                </a:solidFill>
                <a:latin typeface="Arial" pitchFamily="34" charset="0"/>
              </a:rPr>
              <a:t>记数需要负数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/>
      <p:bldP spid="52228" grpId="0"/>
      <p:bldP spid="52229" grpId="0"/>
      <p:bldP spid="52230" grpId="0" animBg="1"/>
      <p:bldP spid="52231" grpId="0"/>
      <p:bldP spid="522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52400" y="1219200"/>
            <a:ext cx="81534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a typeface="华文行楷" pitchFamily="2" charset="-122"/>
              </a:rPr>
              <a:t>小结：</a:t>
            </a:r>
          </a:p>
          <a:p>
            <a:pPr>
              <a:spcBef>
                <a:spcPct val="50000"/>
              </a:spcBef>
            </a:pPr>
            <a:endParaRPr lang="zh-CN" altLang="en-US" sz="2800" dirty="0"/>
          </a:p>
          <a:p>
            <a:pPr>
              <a:spcBef>
                <a:spcPct val="50000"/>
              </a:spcBef>
            </a:pPr>
            <a:endParaRPr lang="en-US" altLang="zh-CN" sz="2800" dirty="0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04800" y="1676400"/>
            <a:ext cx="50053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CC"/>
                </a:solidFill>
              </a:rPr>
              <a:t>1</a:t>
            </a:r>
            <a:r>
              <a:rPr lang="zh-CN" altLang="en-US" sz="2800" b="1" dirty="0">
                <a:solidFill>
                  <a:srgbClr val="0000CC"/>
                </a:solidFill>
              </a:rPr>
              <a:t>、相反意义的量和正数、负数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228600" y="2362200"/>
            <a:ext cx="85344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）为了用数表示具有相反意义的量，我们把某种量的一种意义规定为</a:t>
            </a:r>
            <a:r>
              <a:rPr lang="zh-CN" altLang="en-US" sz="2800" b="1" i="1" dirty="0">
                <a:solidFill>
                  <a:srgbClr val="FF0000"/>
                </a:solidFill>
              </a:rPr>
              <a:t>正的</a:t>
            </a:r>
            <a:r>
              <a:rPr lang="zh-CN" altLang="en-US" sz="2800" b="1" dirty="0"/>
              <a:t>，而把与它相反的一种意义规定为</a:t>
            </a:r>
            <a:r>
              <a:rPr lang="zh-CN" altLang="en-US" sz="2800" b="1" i="1" dirty="0">
                <a:solidFill>
                  <a:srgbClr val="FF0000"/>
                </a:solidFill>
              </a:rPr>
              <a:t>负的</a:t>
            </a:r>
            <a:r>
              <a:rPr lang="zh-CN" altLang="en-US" sz="2800" b="1" dirty="0"/>
              <a:t>，负数是根据实际需要而产生的。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247650" y="3962400"/>
            <a:ext cx="78613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</a:t>
            </a:r>
            <a:r>
              <a:rPr lang="en-US" altLang="zh-CN" sz="2800" b="1" dirty="0">
                <a:solidFill>
                  <a:srgbClr val="FF0000"/>
                </a:solidFill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</a:rPr>
              <a:t>即不是正数也不是负数</a:t>
            </a:r>
            <a:r>
              <a:rPr lang="zh-CN" altLang="en-US" sz="2800" b="1" dirty="0"/>
              <a:t>，正负数以</a:t>
            </a:r>
            <a:r>
              <a:rPr lang="en-US" altLang="zh-CN" sz="2800" b="1" dirty="0"/>
              <a:t>0</a:t>
            </a:r>
            <a:r>
              <a:rPr lang="zh-CN" altLang="en-US" sz="2800" b="1" dirty="0"/>
              <a:t>为界。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381000" y="4648200"/>
            <a:ext cx="18145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CC"/>
                </a:solidFill>
              </a:rPr>
              <a:t>2</a:t>
            </a:r>
            <a:r>
              <a:rPr lang="zh-CN" altLang="en-US" sz="2800" b="1" dirty="0">
                <a:solidFill>
                  <a:srgbClr val="0000CC"/>
                </a:solidFill>
              </a:rPr>
              <a:t>、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基准 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304800" y="5181600"/>
            <a:ext cx="84582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在用正负数表示相反意义的量时，实际上除了规定正负外，还必须确定以什么为基准，并把它记为</a:t>
            </a:r>
            <a:r>
              <a:rPr lang="en-US" altLang="zh-CN" sz="2800" b="1" dirty="0"/>
              <a:t>0</a:t>
            </a:r>
            <a:r>
              <a:rPr lang="zh-CN" altLang="en-US" sz="2800" b="1" dirty="0"/>
              <a:t>。</a:t>
            </a:r>
          </a:p>
        </p:txBody>
      </p:sp>
    </p:spTree>
    <p:custDataLst>
      <p:tags r:id="rId1"/>
    </p:custDataLst>
  </p:cSld>
  <p:clrMapOvr>
    <a:masterClrMapping/>
  </p:clrMapOvr>
  <p:transition advTm="6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  <p:bldP spid="22531" grpId="0" autoUpdateAnimBg="0"/>
      <p:bldP spid="22532" grpId="0"/>
      <p:bldP spid="22533" grpId="0"/>
      <p:bldP spid="22534" grpId="0" autoUpdateAnimBg="0"/>
      <p:bldP spid="225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2" name="Picture 10" descr="书"/>
          <p:cNvPicPr>
            <a:picLocks noChangeAspect="1" noChangeArrowheads="1"/>
          </p:cNvPicPr>
          <p:nvPr/>
        </p:nvPicPr>
        <p:blipFill>
          <a:blip r:embed="rId2">
            <a:lum contras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8800" y="3430588"/>
            <a:ext cx="3429000" cy="334168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3323" name="Picture 11" descr="科技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95675"/>
            <a:ext cx="434340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4" name="WordArt 12"/>
          <p:cNvSpPr>
            <a:spLocks noChangeArrowheads="1" noChangeShapeType="1" noTextEdit="1"/>
          </p:cNvSpPr>
          <p:nvPr/>
        </p:nvSpPr>
        <p:spPr bwMode="auto">
          <a:xfrm>
            <a:off x="381000" y="981075"/>
            <a:ext cx="2438400" cy="1295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736"/>
              </a:avLst>
            </a:prstTxWarp>
          </a:bodyPr>
          <a:lstStyle/>
          <a:p>
            <a:pPr algn="ctr"/>
            <a:r>
              <a:rPr lang="zh-CN" altLang="en-US" sz="3600" kern="10">
                <a:solidFill>
                  <a:srgbClr val="0000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作业：</a:t>
            </a: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3200400" y="1311275"/>
            <a:ext cx="5715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/>
              <a:t>Ｐ</a:t>
            </a:r>
            <a:r>
              <a:rPr lang="en-US" altLang="zh-CN" sz="3600"/>
              <a:t>5</a:t>
            </a:r>
            <a:r>
              <a:rPr lang="zh-CN" altLang="en-US" sz="3600"/>
              <a:t>：１，２，</a:t>
            </a:r>
            <a:r>
              <a:rPr lang="en-US" altLang="zh-CN" sz="3600"/>
              <a:t>4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614185" y="2636912"/>
            <a:ext cx="5832475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 b="1" dirty="0">
                <a:solidFill>
                  <a:srgbClr val="FF0000"/>
                </a:solidFill>
                <a:ea typeface="华文彩云" pitchFamily="2" charset="-122"/>
              </a:rPr>
              <a:t>谢谢</a:t>
            </a:r>
            <a:r>
              <a:rPr lang="en-US" altLang="zh-CN" sz="8800" b="1" dirty="0">
                <a:solidFill>
                  <a:srgbClr val="FF0000"/>
                </a:solidFill>
                <a:ea typeface="华文彩云" pitchFamily="2" charset="-122"/>
              </a:rPr>
              <a:t>,</a:t>
            </a:r>
            <a:r>
              <a:rPr lang="zh-CN" altLang="en-US" sz="8800" b="1" dirty="0" smtClean="0">
                <a:solidFill>
                  <a:srgbClr val="FF0000"/>
                </a:solidFill>
                <a:ea typeface="华文彩云" pitchFamily="2" charset="-122"/>
              </a:rPr>
              <a:t>再见 </a:t>
            </a:r>
            <a:r>
              <a:rPr lang="en-US" altLang="zh-CN" sz="8800" b="1" dirty="0">
                <a:solidFill>
                  <a:srgbClr val="FF0000"/>
                </a:solidFill>
                <a:ea typeface="华文彩云" pitchFamily="2" charset="-122"/>
              </a:rPr>
              <a:t>!</a:t>
            </a: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3213" y="4329113"/>
            <a:ext cx="6454775" cy="1692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kumimoji="0"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kumimoji="0"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9863"/>
            <a:ext cx="9144000" cy="1366837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1988" name="图片 9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2588" y="349250"/>
            <a:ext cx="558165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875"/>
            <a:ext cx="4103687" cy="161766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kumimoji="0"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kumimoji="0"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kumimoji="0"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kumimoji="0" lang="en-US" altLang="zh-CN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875"/>
            <a:ext cx="4103688" cy="1546225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kumimoji="0"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kumimoji="0"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kumimoji="0"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1991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6238" y="280987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2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238" y="280987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59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Group 2"/>
          <p:cNvGraphicFramePr>
            <a:graphicFrameLocks noGrp="1"/>
          </p:cNvGraphicFramePr>
          <p:nvPr/>
        </p:nvGraphicFramePr>
        <p:xfrm>
          <a:off x="685800" y="838200"/>
          <a:ext cx="8001000" cy="5452872"/>
        </p:xfrm>
        <a:graphic>
          <a:graphicData uri="http://schemas.openxmlformats.org/drawingml/2006/table">
            <a:tbl>
              <a:tblPr/>
              <a:tblGrid>
                <a:gridCol w="1481138"/>
                <a:gridCol w="1109662"/>
                <a:gridCol w="838200"/>
                <a:gridCol w="838200"/>
                <a:gridCol w="1447800"/>
                <a:gridCol w="1343025"/>
                <a:gridCol w="942975"/>
              </a:tblGrid>
              <a:tr h="406400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全国主要城市天气预报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城市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天气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高温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低温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城市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天气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高温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哈尔滨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小雨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6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长春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多云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18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呼和浩特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小雨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19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7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天津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小雨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西宁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雨夹雪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8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－</a:t>
                      </a: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乌鲁木齐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晴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拉萨 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多云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－</a:t>
                      </a: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银川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小雪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重庆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雷阵雨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－</a:t>
                      </a: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成都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小雨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16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昆明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晴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贵阳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雷阵雨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17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382" name="Oval 86"/>
          <p:cNvSpPr>
            <a:spLocks noChangeArrowheads="1"/>
          </p:cNvSpPr>
          <p:nvPr/>
        </p:nvSpPr>
        <p:spPr bwMode="auto">
          <a:xfrm>
            <a:off x="4114800" y="3124200"/>
            <a:ext cx="838200" cy="1447800"/>
          </a:xfrm>
          <a:prstGeom prst="ellipse">
            <a:avLst/>
          </a:prstGeom>
          <a:noFill/>
          <a:ln w="57150">
            <a:solidFill>
              <a:srgbClr val="3333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53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82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81" name="Group 65"/>
          <p:cNvGraphicFramePr>
            <a:graphicFrameLocks noGrp="1"/>
          </p:cNvGraphicFramePr>
          <p:nvPr/>
        </p:nvGraphicFramePr>
        <p:xfrm>
          <a:off x="533400" y="908050"/>
          <a:ext cx="8229600" cy="5667378"/>
        </p:xfrm>
        <a:graphic>
          <a:graphicData uri="http://schemas.openxmlformats.org/drawingml/2006/table">
            <a:tbl>
              <a:tblPr/>
              <a:tblGrid>
                <a:gridCol w="990600"/>
                <a:gridCol w="1371600"/>
                <a:gridCol w="1905000"/>
                <a:gridCol w="1752600"/>
                <a:gridCol w="2209800"/>
              </a:tblGrid>
              <a:tr h="685800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财富全球</a:t>
                      </a:r>
                      <a:r>
                        <a:rPr kumimoji="1" lang="en-US" altLang="zh-CN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500</a:t>
                      </a:r>
                      <a:r>
                        <a:rPr kumimoji="1" lang="zh-CN" alt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强中的主要零售企业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排名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公司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年收入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利润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雇员人数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沃尔玛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166809.0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5377.0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1140000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46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麦德龙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46663.6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295.1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171440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66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家乐福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39855.7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805.6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297290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111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特斯科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30351.9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1088.4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134896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120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洋华堂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28670.9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423.6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97040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153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大荣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25230.1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－</a:t>
                      </a: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195.2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47953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184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佳士客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22451.3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－</a:t>
                      </a: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25.2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34375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800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资料来源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:2002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年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《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财富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》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全球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500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统计        单位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: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百万美元</a:t>
                      </a:r>
                    </a:p>
                  </a:txBody>
                  <a:tcPr anchor="b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4878" name="Oval 62"/>
          <p:cNvSpPr>
            <a:spLocks noChangeArrowheads="1"/>
          </p:cNvSpPr>
          <p:nvPr/>
        </p:nvSpPr>
        <p:spPr bwMode="auto">
          <a:xfrm>
            <a:off x="4953000" y="4953000"/>
            <a:ext cx="1447800" cy="533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rgbClr val="FF0000"/>
              </a:solidFill>
            </a:endParaRPr>
          </a:p>
        </p:txBody>
      </p:sp>
      <p:sp>
        <p:nvSpPr>
          <p:cNvPr id="34879" name="Oval 63"/>
          <p:cNvSpPr>
            <a:spLocks noChangeArrowheads="1"/>
          </p:cNvSpPr>
          <p:nvPr/>
        </p:nvSpPr>
        <p:spPr bwMode="auto">
          <a:xfrm>
            <a:off x="5029200" y="5562600"/>
            <a:ext cx="1371600" cy="457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78" grpId="0" animBg="1" autoUpdateAnimBg="0"/>
      <p:bldP spid="34879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auto">
          <a:xfrm>
            <a:off x="381000" y="666750"/>
            <a:ext cx="2752725" cy="16192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4400" b="1" kern="10" spc="-44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隶书"/>
                <a:ea typeface="隶书"/>
              </a:rPr>
              <a:t>想一想</a:t>
            </a:r>
          </a:p>
        </p:txBody>
      </p:sp>
      <p:sp>
        <p:nvSpPr>
          <p:cNvPr id="35843" name="AutoShape 3"/>
          <p:cNvSpPr>
            <a:spLocks noChangeArrowheads="1"/>
          </p:cNvSpPr>
          <p:nvPr/>
        </p:nvSpPr>
        <p:spPr bwMode="auto">
          <a:xfrm>
            <a:off x="609600" y="3581400"/>
            <a:ext cx="7696200" cy="3124200"/>
          </a:xfrm>
          <a:prstGeom prst="cloudCallout">
            <a:avLst>
              <a:gd name="adj1" fmla="val -31560"/>
              <a:gd name="adj2" fmla="val -65144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3333FF"/>
                </a:solidFill>
                <a:latin typeface="方正舒体" pitchFamily="2" charset="-122"/>
                <a:ea typeface="方正舒体" pitchFamily="2" charset="-122"/>
              </a:rPr>
              <a:t>     </a:t>
            </a:r>
            <a:r>
              <a:rPr lang="zh-CN" altLang="en-US" sz="4800">
                <a:solidFill>
                  <a:srgbClr val="3333FF"/>
                </a:solidFill>
                <a:latin typeface="方正舒体" pitchFamily="2" charset="-122"/>
                <a:ea typeface="方正舒体" pitchFamily="2" charset="-122"/>
              </a:rPr>
              <a:t>生活中你见过带有</a:t>
            </a:r>
            <a:r>
              <a:rPr lang="zh-CN" altLang="en-US" sz="4800" b="1">
                <a:solidFill>
                  <a:srgbClr val="FF0000"/>
                </a:solidFill>
                <a:latin typeface="Times New Roman"/>
                <a:ea typeface="方正舒体" pitchFamily="2" charset="-122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－</a:t>
            </a:r>
            <a:r>
              <a:rPr lang="zh-CN" altLang="en-US" sz="4800" b="1">
                <a:solidFill>
                  <a:srgbClr val="FF0000"/>
                </a:solidFill>
                <a:latin typeface="Times New Roman"/>
                <a:ea typeface="方正舒体" pitchFamily="2" charset="-122"/>
              </a:rPr>
              <a:t>”</a:t>
            </a:r>
            <a:r>
              <a:rPr lang="zh-CN" altLang="en-US" sz="4800">
                <a:solidFill>
                  <a:srgbClr val="3333FF"/>
                </a:solidFill>
                <a:latin typeface="方正舒体" pitchFamily="2" charset="-122"/>
                <a:ea typeface="方正舒体" pitchFamily="2" charset="-122"/>
              </a:rPr>
              <a:t>号的数吗</a:t>
            </a:r>
            <a:r>
              <a:rPr lang="en-US" altLang="zh-CN" sz="4800">
                <a:solidFill>
                  <a:srgbClr val="3333FF"/>
                </a:solidFill>
                <a:latin typeface="方正舒体" pitchFamily="2" charset="-122"/>
                <a:ea typeface="方正舒体" pitchFamily="2" charset="-122"/>
              </a:rPr>
              <a:t>?</a:t>
            </a:r>
          </a:p>
          <a:p>
            <a:pPr algn="ctr"/>
            <a:endParaRPr lang="en-US" altLang="zh-CN" sz="4800">
              <a:solidFill>
                <a:srgbClr val="3333FF"/>
              </a:solidFill>
            </a:endParaRPr>
          </a:p>
        </p:txBody>
      </p:sp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4300" y="765175"/>
            <a:ext cx="1252538" cy="215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888" y="908050"/>
            <a:ext cx="2159000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3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539750" y="1885950"/>
            <a:ext cx="82804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 dirty="0">
                <a:latin typeface="Arial" pitchFamily="34" charset="0"/>
              </a:rPr>
              <a:t>问题</a:t>
            </a:r>
            <a:r>
              <a:rPr kumimoji="0" lang="en-US" altLang="zh-CN" b="1" dirty="0">
                <a:latin typeface="Arial" pitchFamily="34" charset="0"/>
              </a:rPr>
              <a:t>1</a:t>
            </a:r>
            <a:r>
              <a:rPr kumimoji="0" lang="zh-CN" altLang="en-US" b="1" dirty="0">
                <a:latin typeface="Arial" pitchFamily="34" charset="0"/>
              </a:rPr>
              <a:t>：天气预报</a:t>
            </a:r>
            <a:r>
              <a:rPr kumimoji="0" lang="en-US" altLang="zh-CN" b="1" dirty="0">
                <a:latin typeface="Arial" pitchFamily="34" charset="0"/>
              </a:rPr>
              <a:t>2003</a:t>
            </a:r>
            <a:r>
              <a:rPr kumimoji="0" lang="zh-CN" altLang="en-US" b="1" dirty="0">
                <a:latin typeface="Arial" pitchFamily="34" charset="0"/>
              </a:rPr>
              <a:t>年</a:t>
            </a:r>
            <a:r>
              <a:rPr kumimoji="0" lang="en-US" altLang="zh-CN" b="1" dirty="0">
                <a:latin typeface="Arial" pitchFamily="34" charset="0"/>
              </a:rPr>
              <a:t>12</a:t>
            </a:r>
            <a:r>
              <a:rPr kumimoji="0" lang="zh-CN" altLang="en-US" b="1" dirty="0">
                <a:latin typeface="Arial" pitchFamily="34" charset="0"/>
              </a:rPr>
              <a:t>月某天北京的温度为</a:t>
            </a:r>
            <a:r>
              <a:rPr kumimoji="0" lang="en-US" altLang="en-US" sz="1800" b="1" dirty="0">
                <a:latin typeface="Arial" pitchFamily="34" charset="0"/>
              </a:rPr>
              <a:t>－</a:t>
            </a:r>
            <a:r>
              <a:rPr kumimoji="0" lang="en-US" altLang="zh-CN" b="1" dirty="0">
                <a:latin typeface="Arial" pitchFamily="34" charset="0"/>
              </a:rPr>
              <a:t>3</a:t>
            </a:r>
            <a:r>
              <a:rPr kumimoji="0" lang="zh-CN" altLang="en-US" b="1" dirty="0">
                <a:latin typeface="Arial" pitchFamily="34" charset="0"/>
              </a:rPr>
              <a:t>～</a:t>
            </a:r>
            <a:r>
              <a:rPr kumimoji="0" lang="en-US" altLang="zh-CN" b="1" dirty="0">
                <a:latin typeface="Arial" pitchFamily="34" charset="0"/>
              </a:rPr>
              <a:t>3℃</a:t>
            </a:r>
            <a:r>
              <a:rPr kumimoji="0" lang="zh-CN" altLang="en-US" b="1" dirty="0">
                <a:latin typeface="Arial" pitchFamily="34" charset="0"/>
              </a:rPr>
              <a:t>，它的确切含义是什么？这一天北京的温差是多少？</a:t>
            </a: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611188" y="3429000"/>
            <a:ext cx="770572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 dirty="0">
                <a:latin typeface="Arial" pitchFamily="34" charset="0"/>
              </a:rPr>
              <a:t>这一天最低温度是零下</a:t>
            </a:r>
            <a:r>
              <a:rPr kumimoji="0" lang="en-US" altLang="zh-CN" b="1" dirty="0">
                <a:latin typeface="Arial" pitchFamily="34" charset="0"/>
              </a:rPr>
              <a:t>3</a:t>
            </a:r>
            <a:r>
              <a:rPr kumimoji="0" lang="zh-CN" altLang="en-US" b="1" dirty="0">
                <a:latin typeface="Arial" pitchFamily="34" charset="0"/>
              </a:rPr>
              <a:t>摄氏度，记作了</a:t>
            </a:r>
            <a:r>
              <a:rPr kumimoji="0" lang="zh-CN" altLang="en-US" b="1" dirty="0">
                <a:solidFill>
                  <a:srgbClr val="FF0000"/>
                </a:solidFill>
                <a:latin typeface="Arial" pitchFamily="34" charset="0"/>
              </a:rPr>
              <a:t>－</a:t>
            </a:r>
            <a:r>
              <a:rPr kumimoji="0" lang="en-US" altLang="zh-CN" b="1" dirty="0">
                <a:solidFill>
                  <a:srgbClr val="FF0000"/>
                </a:solidFill>
                <a:latin typeface="Arial" pitchFamily="34" charset="0"/>
              </a:rPr>
              <a:t>3℃</a:t>
            </a:r>
            <a:r>
              <a:rPr kumimoji="0" lang="en-US" altLang="zh-CN" b="1" dirty="0">
                <a:latin typeface="Arial" pitchFamily="34" charset="0"/>
              </a:rPr>
              <a:t>.</a:t>
            </a:r>
            <a:r>
              <a:rPr kumimoji="0" lang="zh-CN" altLang="en-US" b="1" dirty="0">
                <a:latin typeface="Arial" pitchFamily="34" charset="0"/>
              </a:rPr>
              <a:t>最高温度是零上</a:t>
            </a:r>
            <a:r>
              <a:rPr kumimoji="0" lang="en-US" altLang="zh-CN" b="1" dirty="0">
                <a:latin typeface="Arial" pitchFamily="34" charset="0"/>
              </a:rPr>
              <a:t>3</a:t>
            </a:r>
            <a:r>
              <a:rPr kumimoji="0" lang="zh-CN" altLang="en-US" b="1" dirty="0"/>
              <a:t>摄氏</a:t>
            </a:r>
            <a:r>
              <a:rPr kumimoji="0" lang="zh-CN" altLang="en-US" b="1" dirty="0">
                <a:latin typeface="Arial" pitchFamily="34" charset="0"/>
              </a:rPr>
              <a:t>度，记作了</a:t>
            </a:r>
            <a:r>
              <a:rPr kumimoji="0" lang="zh-CN" altLang="en-US" b="1" dirty="0">
                <a:solidFill>
                  <a:srgbClr val="FF0000"/>
                </a:solidFill>
                <a:latin typeface="Arial" pitchFamily="34" charset="0"/>
              </a:rPr>
              <a:t>＋</a:t>
            </a:r>
            <a:r>
              <a:rPr kumimoji="0" lang="en-US" altLang="zh-CN" b="1" dirty="0">
                <a:solidFill>
                  <a:srgbClr val="FF0000"/>
                </a:solidFill>
                <a:latin typeface="Arial" pitchFamily="34" charset="0"/>
              </a:rPr>
              <a:t>3℃</a:t>
            </a:r>
            <a:r>
              <a:rPr kumimoji="0" lang="en-US" altLang="zh-CN" b="1" dirty="0">
                <a:latin typeface="Arial" pitchFamily="34" charset="0"/>
              </a:rPr>
              <a:t>.</a:t>
            </a:r>
            <a:r>
              <a:rPr kumimoji="0" lang="zh-CN" altLang="en-US" b="1" dirty="0">
                <a:latin typeface="Arial" pitchFamily="34" charset="0"/>
              </a:rPr>
              <a:t>这一天的温度变化是零下</a:t>
            </a:r>
            <a:r>
              <a:rPr kumimoji="0" lang="en-US" altLang="zh-CN" b="1" dirty="0">
                <a:latin typeface="Arial" pitchFamily="34" charset="0"/>
              </a:rPr>
              <a:t>3</a:t>
            </a:r>
            <a:r>
              <a:rPr kumimoji="0" lang="zh-CN" altLang="en-US" b="1" dirty="0"/>
              <a:t>摄氏</a:t>
            </a:r>
            <a:r>
              <a:rPr kumimoji="0" lang="zh-CN" altLang="en-US" b="1" dirty="0">
                <a:latin typeface="Arial" pitchFamily="34" charset="0"/>
              </a:rPr>
              <a:t>度到零上</a:t>
            </a:r>
            <a:r>
              <a:rPr kumimoji="0" lang="en-US" altLang="zh-CN" b="1" dirty="0">
                <a:latin typeface="Arial" pitchFamily="34" charset="0"/>
              </a:rPr>
              <a:t>3</a:t>
            </a:r>
            <a:r>
              <a:rPr kumimoji="0" lang="zh-CN" altLang="en-US" b="1" dirty="0"/>
              <a:t>摄氏</a:t>
            </a:r>
            <a:r>
              <a:rPr kumimoji="0" lang="zh-CN" altLang="en-US" b="1" dirty="0">
                <a:latin typeface="Arial" pitchFamily="34" charset="0"/>
              </a:rPr>
              <a:t>度之间</a:t>
            </a:r>
            <a:r>
              <a:rPr kumimoji="0" lang="en-US" altLang="zh-CN" b="1" dirty="0">
                <a:latin typeface="Arial" pitchFamily="34" charset="0"/>
              </a:rPr>
              <a:t>.</a:t>
            </a:r>
            <a:r>
              <a:rPr kumimoji="0" lang="zh-CN" altLang="en-US" b="1" dirty="0">
                <a:latin typeface="Arial" pitchFamily="34" charset="0"/>
              </a:rPr>
              <a:t>这里出现了小于</a:t>
            </a:r>
            <a:r>
              <a:rPr kumimoji="0" lang="en-US" altLang="zh-CN" b="1" dirty="0">
                <a:latin typeface="Arial" pitchFamily="34" charset="0"/>
              </a:rPr>
              <a:t>0</a:t>
            </a:r>
            <a:r>
              <a:rPr kumimoji="0" lang="zh-CN" altLang="en-US" b="1" dirty="0">
                <a:latin typeface="Arial" pitchFamily="34" charset="0"/>
              </a:rPr>
              <a:t>的数</a:t>
            </a:r>
            <a:r>
              <a:rPr kumimoji="0" lang="en-US" altLang="zh-CN" b="1" dirty="0">
                <a:latin typeface="Arial" pitchFamily="34" charset="0"/>
              </a:rPr>
              <a:t>.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900113" y="5445125"/>
            <a:ext cx="25193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 dirty="0">
                <a:latin typeface="Arial" pitchFamily="34" charset="0"/>
              </a:rPr>
              <a:t>温差是：</a:t>
            </a:r>
            <a:r>
              <a:rPr kumimoji="0" lang="en-US" altLang="zh-CN" b="1" dirty="0">
                <a:latin typeface="Arial" pitchFamily="34" charset="0"/>
              </a:rPr>
              <a:t>6℃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/>
      <p:bldP spid="563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250825" y="333375"/>
            <a:ext cx="88931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 dirty="0">
                <a:latin typeface="Arial" pitchFamily="34" charset="0"/>
              </a:rPr>
              <a:t>问题</a:t>
            </a:r>
            <a:r>
              <a:rPr kumimoji="0" lang="en-US" altLang="zh-CN" b="1" dirty="0">
                <a:latin typeface="Arial" pitchFamily="34" charset="0"/>
              </a:rPr>
              <a:t>2</a:t>
            </a:r>
            <a:r>
              <a:rPr kumimoji="0" lang="zh-CN" altLang="en-US" b="1" dirty="0">
                <a:latin typeface="Arial" pitchFamily="34" charset="0"/>
              </a:rPr>
              <a:t>：有三个队参加的足球比赛中，红队胜黄队（</a:t>
            </a:r>
            <a:r>
              <a:rPr kumimoji="0" lang="en-US" altLang="zh-CN" b="1" dirty="0">
                <a:latin typeface="Arial" pitchFamily="34" charset="0"/>
              </a:rPr>
              <a:t>4</a:t>
            </a:r>
            <a:r>
              <a:rPr kumimoji="0" lang="zh-CN" altLang="en-US" b="1" dirty="0">
                <a:latin typeface="Arial" pitchFamily="34" charset="0"/>
              </a:rPr>
              <a:t>：</a:t>
            </a:r>
            <a:r>
              <a:rPr kumimoji="0" lang="en-US" altLang="zh-CN" b="1" dirty="0">
                <a:latin typeface="Arial" pitchFamily="34" charset="0"/>
              </a:rPr>
              <a:t>1</a:t>
            </a:r>
            <a:r>
              <a:rPr kumimoji="0" lang="zh-CN" altLang="en-US" b="1" dirty="0">
                <a:latin typeface="Arial" pitchFamily="34" charset="0"/>
              </a:rPr>
              <a:t>），黄队胜蓝队（</a:t>
            </a:r>
            <a:r>
              <a:rPr kumimoji="0" lang="en-US" altLang="zh-CN" b="1" dirty="0">
                <a:latin typeface="Arial" pitchFamily="34" charset="0"/>
              </a:rPr>
              <a:t>1</a:t>
            </a:r>
            <a:r>
              <a:rPr kumimoji="0" lang="zh-CN" altLang="en-US" b="1" dirty="0">
                <a:latin typeface="Arial" pitchFamily="34" charset="0"/>
              </a:rPr>
              <a:t>：</a:t>
            </a:r>
            <a:r>
              <a:rPr kumimoji="0" lang="en-US" altLang="zh-CN" b="1" dirty="0">
                <a:latin typeface="Arial" pitchFamily="34" charset="0"/>
              </a:rPr>
              <a:t>0</a:t>
            </a:r>
            <a:r>
              <a:rPr kumimoji="0" lang="zh-CN" altLang="en-US" b="1" dirty="0">
                <a:latin typeface="Arial" pitchFamily="34" charset="0"/>
              </a:rPr>
              <a:t>），蓝队胜红队（</a:t>
            </a:r>
            <a:r>
              <a:rPr kumimoji="0" lang="en-US" altLang="zh-CN" b="1" dirty="0">
                <a:latin typeface="Arial" pitchFamily="34" charset="0"/>
              </a:rPr>
              <a:t>1</a:t>
            </a:r>
            <a:r>
              <a:rPr kumimoji="0" lang="zh-CN" altLang="en-US" b="1" dirty="0">
                <a:latin typeface="Arial" pitchFamily="34" charset="0"/>
              </a:rPr>
              <a:t>：</a:t>
            </a:r>
            <a:r>
              <a:rPr kumimoji="0" lang="en-US" altLang="zh-CN" b="1" dirty="0">
                <a:latin typeface="Arial" pitchFamily="34" charset="0"/>
              </a:rPr>
              <a:t>0</a:t>
            </a:r>
            <a:r>
              <a:rPr kumimoji="0" lang="zh-CN" altLang="en-US" b="1" dirty="0">
                <a:latin typeface="Arial" pitchFamily="34" charset="0"/>
              </a:rPr>
              <a:t>），如何确定三个队的净胜球数与排名顺序？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755650" y="1844675"/>
            <a:ext cx="78486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000" b="1" dirty="0">
                <a:solidFill>
                  <a:srgbClr val="FF0000"/>
                </a:solidFill>
                <a:latin typeface="Arial" pitchFamily="34" charset="0"/>
              </a:rPr>
              <a:t>足球比赛排名的顺序规定</a:t>
            </a:r>
            <a:r>
              <a:rPr kumimoji="0" lang="zh-CN" altLang="en-US" sz="2000" b="1" dirty="0">
                <a:latin typeface="Arial" pitchFamily="34" charset="0"/>
              </a:rPr>
              <a:t>：两队积分不相同，积分高的队排名在前，积分相同，净胜球数多的队在前，两队积分和净胜球数都相同的，进球多的排名在前</a:t>
            </a:r>
            <a:r>
              <a:rPr kumimoji="0" lang="en-US" altLang="zh-CN" sz="2000" b="1" dirty="0">
                <a:latin typeface="Arial" pitchFamily="34" charset="0"/>
              </a:rPr>
              <a:t>.</a:t>
            </a:r>
          </a:p>
        </p:txBody>
      </p:sp>
      <p:graphicFrame>
        <p:nvGraphicFramePr>
          <p:cNvPr id="49200" name="Group 48"/>
          <p:cNvGraphicFramePr>
            <a:graphicFrameLocks noGrp="1"/>
          </p:cNvGraphicFramePr>
          <p:nvPr>
            <p:ph/>
          </p:nvPr>
        </p:nvGraphicFramePr>
        <p:xfrm>
          <a:off x="468313" y="3141663"/>
          <a:ext cx="8229600" cy="2520952"/>
        </p:xfrm>
        <a:graphic>
          <a:graphicData uri="http://schemas.openxmlformats.org/drawingml/2006/table">
            <a:tbl>
              <a:tblPr/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630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红队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黄队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蓝队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积分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净胜球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红队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4</a:t>
                      </a: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：</a:t>
                      </a: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</a:t>
                      </a: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：</a:t>
                      </a: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黄队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</a:t>
                      </a: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：</a:t>
                      </a: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</a:t>
                      </a: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：</a:t>
                      </a: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－</a:t>
                      </a: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蓝队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</a:t>
                      </a: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：</a:t>
                      </a: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</a:t>
                      </a: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：</a:t>
                      </a: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p:sp>
        <p:nvSpPr>
          <p:cNvPr id="49196" name="Text Box 44"/>
          <p:cNvSpPr txBox="1">
            <a:spLocks noChangeArrowheads="1"/>
          </p:cNvSpPr>
          <p:nvPr/>
        </p:nvSpPr>
        <p:spPr bwMode="auto">
          <a:xfrm>
            <a:off x="395288" y="6021388"/>
            <a:ext cx="5329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>
                <a:latin typeface="Arial" pitchFamily="34" charset="0"/>
              </a:rPr>
              <a:t>红队第一，蓝队第二，黄队第三</a:t>
            </a:r>
          </a:p>
        </p:txBody>
      </p:sp>
      <p:sp>
        <p:nvSpPr>
          <p:cNvPr id="49197" name="Text Box 45"/>
          <p:cNvSpPr txBox="1">
            <a:spLocks noChangeArrowheads="1"/>
          </p:cNvSpPr>
          <p:nvPr/>
        </p:nvSpPr>
        <p:spPr bwMode="auto">
          <a:xfrm>
            <a:off x="5435600" y="5949950"/>
            <a:ext cx="3168650" cy="739775"/>
          </a:xfrm>
          <a:prstGeom prst="rect">
            <a:avLst/>
          </a:prstGeom>
          <a:solidFill>
            <a:schemeClr val="tx2"/>
          </a:solidFill>
          <a:ln w="38100" cmpd="dbl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2000" b="1">
                <a:latin typeface="Arial" pitchFamily="34" charset="0"/>
              </a:rPr>
              <a:t>在足球比赛中引入负数结果就能简明的表示出来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0"/>
      <p:bldP spid="49196" grpId="0"/>
      <p:bldP spid="4919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WordArt 3"/>
          <p:cNvSpPr>
            <a:spLocks noChangeArrowheads="1" noChangeShapeType="1" noTextEdit="1"/>
          </p:cNvSpPr>
          <p:nvPr/>
        </p:nvSpPr>
        <p:spPr bwMode="auto">
          <a:xfrm>
            <a:off x="1763713" y="2708275"/>
            <a:ext cx="5040312" cy="101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1.1 </a:t>
            </a:r>
            <a:r>
              <a:rPr lang="zh-CN" altLang="en-US" sz="3600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正数和负数</a:t>
            </a:r>
            <a:r>
              <a:rPr lang="en-US" altLang="zh-CN" sz="3600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(1)</a:t>
            </a:r>
            <a:endParaRPr lang="zh-CN" altLang="en-US" sz="3600" kern="10">
              <a:ln w="19050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395288" y="836613"/>
            <a:ext cx="8305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/>
              <a:t>        </a:t>
            </a:r>
            <a:r>
              <a:rPr lang="zh-CN" altLang="en-US" sz="3200" b="1" dirty="0"/>
              <a:t>像</a:t>
            </a:r>
            <a:r>
              <a:rPr lang="en-US" altLang="zh-CN" sz="3200" b="1" dirty="0"/>
              <a:t>10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1.2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17…</a:t>
            </a:r>
            <a:r>
              <a:rPr lang="zh-CN" altLang="en-US" sz="3200" b="1" dirty="0"/>
              <a:t>这样的数叫做</a:t>
            </a:r>
            <a:r>
              <a:rPr lang="zh-CN" altLang="en-US" sz="3200" b="1" dirty="0">
                <a:solidFill>
                  <a:srgbClr val="FF0000"/>
                </a:solidFill>
              </a:rPr>
              <a:t>正数</a:t>
            </a:r>
            <a:r>
              <a:rPr lang="zh-CN" altLang="en-US" sz="3200" b="1" dirty="0"/>
              <a:t>，它们都比</a:t>
            </a:r>
            <a:r>
              <a:rPr lang="en-US" altLang="zh-CN" sz="3200" b="1" dirty="0"/>
              <a:t>0</a:t>
            </a:r>
            <a:r>
              <a:rPr lang="zh-CN" altLang="en-US" sz="3200" b="1" dirty="0"/>
              <a:t>大，正数的</a:t>
            </a:r>
            <a:r>
              <a:rPr lang="zh-CN" altLang="en-US" sz="3200" b="1" dirty="0">
                <a:solidFill>
                  <a:srgbClr val="FF0000"/>
                </a:solidFill>
              </a:rPr>
              <a:t>“</a:t>
            </a:r>
            <a:r>
              <a:rPr lang="en-US" altLang="zh-CN" sz="3200" b="1" dirty="0">
                <a:solidFill>
                  <a:srgbClr val="FF0000"/>
                </a:solidFill>
              </a:rPr>
              <a:t>+”</a:t>
            </a:r>
            <a:r>
              <a:rPr lang="zh-CN" altLang="en-US" sz="3200" b="1" dirty="0"/>
              <a:t>有时可以</a:t>
            </a:r>
            <a:r>
              <a:rPr lang="zh-CN" altLang="en-US" sz="3200" b="1" dirty="0">
                <a:solidFill>
                  <a:srgbClr val="FF0000"/>
                </a:solidFill>
              </a:rPr>
              <a:t>省去不写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323850" y="2276475"/>
            <a:ext cx="8305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/>
              <a:t>        </a:t>
            </a:r>
            <a:r>
              <a:rPr lang="zh-CN" altLang="en-US" sz="3200" b="1" dirty="0"/>
              <a:t>在正数前面加上</a:t>
            </a:r>
            <a:r>
              <a:rPr lang="zh-CN" altLang="en-US" sz="3200" b="1" dirty="0">
                <a:solidFill>
                  <a:srgbClr val="FF0000"/>
                </a:solidFill>
              </a:rPr>
              <a:t>“－”</a:t>
            </a:r>
            <a:r>
              <a:rPr lang="zh-CN" altLang="en-US" sz="3200" b="1" dirty="0"/>
              <a:t>号的数叫做</a:t>
            </a:r>
            <a:r>
              <a:rPr lang="zh-CN" altLang="en-US" sz="3200" b="1" dirty="0">
                <a:solidFill>
                  <a:srgbClr val="FF0000"/>
                </a:solidFill>
              </a:rPr>
              <a:t>负数</a:t>
            </a:r>
            <a:r>
              <a:rPr lang="zh-CN" altLang="en-US" sz="3200" b="1" dirty="0"/>
              <a:t>，  例如－</a:t>
            </a:r>
            <a:r>
              <a:rPr lang="en-US" altLang="zh-CN" sz="3200" b="1" dirty="0"/>
              <a:t>10</a:t>
            </a:r>
            <a:r>
              <a:rPr lang="zh-CN" altLang="en-US" sz="3200" b="1" dirty="0"/>
              <a:t>，－</a:t>
            </a:r>
            <a:r>
              <a:rPr lang="en-US" altLang="zh-CN" sz="3200" b="1" dirty="0"/>
              <a:t>3 …</a:t>
            </a:r>
            <a:r>
              <a:rPr lang="zh-CN" altLang="en-US" sz="3200" b="1" dirty="0"/>
              <a:t>负数的</a:t>
            </a:r>
            <a:r>
              <a:rPr lang="zh-CN" altLang="en-US" sz="3200" b="1" dirty="0">
                <a:solidFill>
                  <a:srgbClr val="FF0000"/>
                </a:solidFill>
              </a:rPr>
              <a:t>“</a:t>
            </a:r>
            <a:r>
              <a:rPr lang="zh-CN" altLang="en-US" b="1" dirty="0">
                <a:solidFill>
                  <a:srgbClr val="FF0000"/>
                </a:solidFill>
              </a:rPr>
              <a:t>－</a:t>
            </a:r>
            <a:r>
              <a:rPr lang="zh-CN" altLang="en-US" sz="3200" b="1" dirty="0">
                <a:solidFill>
                  <a:srgbClr val="FF0000"/>
                </a:solidFill>
              </a:rPr>
              <a:t>”</a:t>
            </a:r>
            <a:r>
              <a:rPr lang="zh-CN" altLang="en-US" sz="3200" b="1" dirty="0"/>
              <a:t>不能</a:t>
            </a:r>
            <a:r>
              <a:rPr lang="zh-CN" altLang="en-US" sz="3200" b="1" dirty="0">
                <a:solidFill>
                  <a:srgbClr val="FF0000"/>
                </a:solidFill>
              </a:rPr>
              <a:t>省去不写</a:t>
            </a:r>
          </a:p>
        </p:txBody>
      </p:sp>
      <p:sp>
        <p:nvSpPr>
          <p:cNvPr id="36877" name="Rectangle 13"/>
          <p:cNvSpPr>
            <a:spLocks noChangeArrowheads="1"/>
          </p:cNvSpPr>
          <p:nvPr/>
        </p:nvSpPr>
        <p:spPr bwMode="auto">
          <a:xfrm>
            <a:off x="179388" y="4076700"/>
            <a:ext cx="849630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/>
              <a:t>    </a:t>
            </a:r>
            <a:r>
              <a:rPr lang="zh-CN" altLang="en-US" sz="3200" b="1" dirty="0"/>
              <a:t>在正数前面加上</a:t>
            </a:r>
            <a:r>
              <a:rPr lang="zh-CN" altLang="en-US" sz="3200" b="1" dirty="0">
                <a:solidFill>
                  <a:srgbClr val="FF0000"/>
                </a:solidFill>
              </a:rPr>
              <a:t>“－”</a:t>
            </a:r>
            <a:r>
              <a:rPr lang="zh-CN" altLang="en-US" sz="3200" b="1" dirty="0"/>
              <a:t>号的数就表示为负数，如</a:t>
            </a:r>
            <a:r>
              <a:rPr lang="en-US" altLang="zh-CN" sz="3200" b="1" dirty="0"/>
              <a:t>-3</a:t>
            </a:r>
            <a:r>
              <a:rPr lang="zh-CN" altLang="en-US" sz="3200" b="1" dirty="0"/>
              <a:t>，</a:t>
            </a:r>
            <a:r>
              <a:rPr lang="en-US" altLang="zh-CN" sz="3200" b="1" dirty="0"/>
              <a:t>-9</a:t>
            </a:r>
            <a:r>
              <a:rPr lang="zh-CN" altLang="en-US" sz="3200" b="1" dirty="0"/>
              <a:t>，</a:t>
            </a:r>
            <a:r>
              <a:rPr lang="en-US" altLang="zh-CN" sz="3200" b="1" dirty="0"/>
              <a:t>-0.36</a:t>
            </a:r>
            <a:r>
              <a:rPr lang="zh-CN" altLang="en-US" sz="3200" b="1" dirty="0"/>
              <a:t>，</a:t>
            </a:r>
          </a:p>
          <a:p>
            <a:r>
              <a:rPr lang="zh-CN" altLang="en-US" sz="3200" b="1" dirty="0"/>
              <a:t>       一个数前面的“</a:t>
            </a:r>
            <a:r>
              <a:rPr lang="en-US" altLang="zh-CN" sz="3200" b="1" dirty="0"/>
              <a:t>+”</a:t>
            </a:r>
            <a:r>
              <a:rPr lang="zh-CN" altLang="en-US" sz="3200" b="1" dirty="0"/>
              <a:t>、“</a:t>
            </a:r>
            <a:r>
              <a:rPr lang="en-US" altLang="zh-CN" sz="3200" b="1" dirty="0"/>
              <a:t>-”</a:t>
            </a:r>
            <a:r>
              <a:rPr lang="zh-CN" altLang="en-US" sz="3200" b="1" dirty="0"/>
              <a:t>号叫做它们的符号。</a:t>
            </a:r>
            <a:r>
              <a:rPr lang="en-US" altLang="zh-CN" sz="3200" b="1" dirty="0"/>
              <a:t>+3</a:t>
            </a:r>
            <a:r>
              <a:rPr lang="zh-CN" altLang="en-US" sz="3200" b="1" dirty="0"/>
              <a:t>读作正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或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，</a:t>
            </a:r>
            <a:r>
              <a:rPr lang="en-US" altLang="zh-CN" sz="3200" b="1" dirty="0"/>
              <a:t>-3</a:t>
            </a:r>
            <a:r>
              <a:rPr lang="zh-CN" altLang="en-US" sz="3200" b="1" dirty="0"/>
              <a:t>读作负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。</a:t>
            </a:r>
          </a:p>
        </p:txBody>
      </p:sp>
      <p:sp>
        <p:nvSpPr>
          <p:cNvPr id="36878" name="Rectangle 14"/>
          <p:cNvSpPr>
            <a:spLocks noChangeArrowheads="1"/>
          </p:cNvSpPr>
          <p:nvPr/>
        </p:nvSpPr>
        <p:spPr bwMode="auto">
          <a:xfrm>
            <a:off x="0" y="3357563"/>
            <a:ext cx="56403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dirty="0"/>
              <a:t> </a:t>
            </a:r>
            <a:r>
              <a:rPr lang="zh-CN" altLang="en-US" sz="3200" b="1" dirty="0">
                <a:solidFill>
                  <a:srgbClr val="0000FF"/>
                </a:solidFill>
              </a:rPr>
              <a:t>正数与负数的表示法及读法。</a:t>
            </a:r>
            <a:r>
              <a:rPr lang="zh-CN" altLang="en-US" dirty="0"/>
              <a:t> </a:t>
            </a:r>
          </a:p>
        </p:txBody>
      </p:sp>
    </p:spTree>
    <p:custDataLst>
      <p:tags r:id="rId1"/>
    </p:custDataLst>
  </p:cSld>
  <p:clrMapOvr>
    <a:masterClrMapping/>
  </p:clrMapOvr>
  <p:transition advTm="10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uild="p" autoUpdateAnimBg="0"/>
      <p:bldP spid="36867" grpId="0" build="p" autoUpdateAnimBg="0"/>
      <p:bldP spid="36877" grpId="0"/>
      <p:bldP spid="3687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3|2.|13.5|1.5|2.5|9.2|1.4|1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|58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6|15.7|2.6|26.4|6.|9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3.6|6.1|21.8|9.1|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6|1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3|26.2|11.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5|32.9|13.3|5.4|2.9|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44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6|6.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5|14.8|7.7|7.2|7.1|11.5"/>
</p:tagLst>
</file>

<file path=ppt/theme/theme1.xml><?xml version="1.0" encoding="utf-8"?>
<a:theme xmlns:a="http://schemas.openxmlformats.org/drawingml/2006/main" name="Global">
  <a:themeElements>
    <a:clrScheme name="Global 2">
      <a:dk1>
        <a:srgbClr val="000000"/>
      </a:dk1>
      <a:lt1>
        <a:srgbClr val="FFFFFF"/>
      </a:lt1>
      <a:dk2>
        <a:srgbClr val="CC6600"/>
      </a:dk2>
      <a:lt2>
        <a:srgbClr val="FFFFFF"/>
      </a:lt2>
      <a:accent1>
        <a:srgbClr val="FFFFCC"/>
      </a:accent1>
      <a:accent2>
        <a:srgbClr val="B5E0E3"/>
      </a:accent2>
      <a:accent3>
        <a:srgbClr val="FFFFFF"/>
      </a:accent3>
      <a:accent4>
        <a:srgbClr val="000000"/>
      </a:accent4>
      <a:accent5>
        <a:srgbClr val="FFFFE2"/>
      </a:accent5>
      <a:accent6>
        <a:srgbClr val="A4CBCE"/>
      </a:accent6>
      <a:hlink>
        <a:srgbClr val="E5D093"/>
      </a:hlink>
      <a:folHlink>
        <a:srgbClr val="CCB374"/>
      </a:folHlink>
    </a:clrScheme>
    <a:fontScheme name="Global">
      <a:majorFont>
        <a:latin typeface="Times New Roman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Global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FF99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FFCAAA"/>
        </a:accent5>
        <a:accent6>
          <a:srgbClr val="B98A00"/>
        </a:accent6>
        <a:hlink>
          <a:srgbClr val="898743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2">
        <a:dk1>
          <a:srgbClr val="000000"/>
        </a:dk1>
        <a:lt1>
          <a:srgbClr val="FFFFFF"/>
        </a:lt1>
        <a:dk2>
          <a:srgbClr val="CC6600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8F8F8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BFBFB"/>
        </a:accent5>
        <a:accent6>
          <a:srgbClr val="878787"/>
        </a:accent6>
        <a:hlink>
          <a:srgbClr val="DDDDD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4">
        <a:dk1>
          <a:srgbClr val="000000"/>
        </a:dk1>
        <a:lt1>
          <a:srgbClr val="FFFFFF"/>
        </a:lt1>
        <a:dk2>
          <a:srgbClr val="000066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FD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5">
        <a:dk1>
          <a:srgbClr val="000000"/>
        </a:dk1>
        <a:lt1>
          <a:srgbClr val="E9E6D9"/>
        </a:lt1>
        <a:dk2>
          <a:srgbClr val="666633"/>
        </a:dk2>
        <a:lt2>
          <a:srgbClr val="CEC7AA"/>
        </a:lt2>
        <a:accent1>
          <a:srgbClr val="FFFFCC"/>
        </a:accent1>
        <a:accent2>
          <a:srgbClr val="B5E0E3"/>
        </a:accent2>
        <a:accent3>
          <a:srgbClr val="F2F0E9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6AB82"/>
        </a:hlink>
        <a:folHlink>
          <a:srgbClr val="A092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6">
        <a:dk1>
          <a:srgbClr val="1B3753"/>
        </a:dk1>
        <a:lt1>
          <a:srgbClr val="EAEAEA"/>
        </a:lt1>
        <a:dk2>
          <a:srgbClr val="336699"/>
        </a:dk2>
        <a:lt2>
          <a:srgbClr val="FFFFCC"/>
        </a:lt2>
        <a:accent1>
          <a:srgbClr val="BA8E46"/>
        </a:accent1>
        <a:accent2>
          <a:srgbClr val="46C0AF"/>
        </a:accent2>
        <a:accent3>
          <a:srgbClr val="ADB8CA"/>
        </a:accent3>
        <a:accent4>
          <a:srgbClr val="C8C8C8"/>
        </a:accent4>
        <a:accent5>
          <a:srgbClr val="D9C6B0"/>
        </a:accent5>
        <a:accent6>
          <a:srgbClr val="3FAE9E"/>
        </a:accent6>
        <a:hlink>
          <a:srgbClr val="93ACC3"/>
        </a:hlink>
        <a:folHlink>
          <a:srgbClr val="7897B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7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CC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E7B98A"/>
        </a:accent6>
        <a:hlink>
          <a:srgbClr val="FF9999"/>
        </a:hlink>
        <a:folHlink>
          <a:srgbClr val="E063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8">
        <a:dk1>
          <a:srgbClr val="000000"/>
        </a:dk1>
        <a:lt1>
          <a:srgbClr val="EAEAEA"/>
        </a:lt1>
        <a:dk2>
          <a:srgbClr val="17118B"/>
        </a:dk2>
        <a:lt2>
          <a:srgbClr val="FFFFCC"/>
        </a:lt2>
        <a:accent1>
          <a:srgbClr val="B2B2B2"/>
        </a:accent1>
        <a:accent2>
          <a:srgbClr val="54ABB2"/>
        </a:accent2>
        <a:accent3>
          <a:srgbClr val="ABAAC4"/>
        </a:accent3>
        <a:accent4>
          <a:srgbClr val="C8C8C8"/>
        </a:accent4>
        <a:accent5>
          <a:srgbClr val="D5D5D5"/>
        </a:accent5>
        <a:accent6>
          <a:srgbClr val="4B9BA1"/>
        </a:accent6>
        <a:hlink>
          <a:srgbClr val="4F49A3"/>
        </a:hlink>
        <a:folHlink>
          <a:srgbClr val="2E257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Designs\Global.pot</Template>
  <TotalTime>1152</TotalTime>
  <Words>1914</Words>
  <Application>Microsoft Office PowerPoint</Application>
  <PresentationFormat>全屏显示(4:3)</PresentationFormat>
  <Paragraphs>260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Times New Roman</vt:lpstr>
      <vt:lpstr>宋体</vt:lpstr>
      <vt:lpstr>Tahoma</vt:lpstr>
      <vt:lpstr>Arial</vt:lpstr>
      <vt:lpstr>方正舒体</vt:lpstr>
      <vt:lpstr>隶书</vt:lpstr>
      <vt:lpstr>华文行楷</vt:lpstr>
      <vt:lpstr>华文彩云</vt:lpstr>
      <vt:lpstr>Global</vt:lpstr>
      <vt:lpstr>Office 主题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例 (1)一个月内,小明体重增加2kg.小华体重减少1kg,小强体重无变化,写出他们这个月的体重增长值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www.czsx.com.cn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微软用户</cp:lastModifiedBy>
  <cp:revision>70</cp:revision>
  <dcterms:created xsi:type="dcterms:W3CDTF">2004-08-28T06:18:23Z</dcterms:created>
  <dcterms:modified xsi:type="dcterms:W3CDTF">2015-08-28T02:57:07Z</dcterms:modified>
  <cp:category>第一PPT模板网-WWW.1PPT.COM</cp:category>
</cp:coreProperties>
</file>